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35"/>
  </p:notesMasterIdLst>
  <p:sldIdLst>
    <p:sldId id="381" r:id="rId2"/>
    <p:sldId id="423" r:id="rId3"/>
    <p:sldId id="424" r:id="rId4"/>
    <p:sldId id="558" r:id="rId5"/>
    <p:sldId id="557" r:id="rId6"/>
    <p:sldId id="510" r:id="rId7"/>
    <p:sldId id="568" r:id="rId8"/>
    <p:sldId id="561" r:id="rId9"/>
    <p:sldId id="560" r:id="rId10"/>
    <p:sldId id="562" r:id="rId11"/>
    <p:sldId id="563" r:id="rId12"/>
    <p:sldId id="564" r:id="rId13"/>
    <p:sldId id="425" r:id="rId14"/>
    <p:sldId id="503" r:id="rId15"/>
    <p:sldId id="422" r:id="rId16"/>
    <p:sldId id="520" r:id="rId17"/>
    <p:sldId id="539" r:id="rId18"/>
    <p:sldId id="572" r:id="rId19"/>
    <p:sldId id="368" r:id="rId20"/>
    <p:sldId id="370" r:id="rId21"/>
    <p:sldId id="351" r:id="rId22"/>
    <p:sldId id="421" r:id="rId23"/>
    <p:sldId id="584" r:id="rId24"/>
    <p:sldId id="476" r:id="rId25"/>
    <p:sldId id="505" r:id="rId26"/>
    <p:sldId id="554" r:id="rId27"/>
    <p:sldId id="565" r:id="rId28"/>
    <p:sldId id="517" r:id="rId29"/>
    <p:sldId id="591" r:id="rId30"/>
    <p:sldId id="511" r:id="rId31"/>
    <p:sldId id="512" r:id="rId32"/>
    <p:sldId id="553" r:id="rId33"/>
    <p:sldId id="495" r:id="rId34"/>
    <p:sldId id="497" r:id="rId35"/>
    <p:sldId id="569" r:id="rId36"/>
    <p:sldId id="570" r:id="rId37"/>
    <p:sldId id="490" r:id="rId38"/>
    <p:sldId id="491" r:id="rId39"/>
    <p:sldId id="492" r:id="rId40"/>
    <p:sldId id="486" r:id="rId41"/>
    <p:sldId id="487" r:id="rId42"/>
    <p:sldId id="488" r:id="rId43"/>
    <p:sldId id="483" r:id="rId44"/>
    <p:sldId id="571" r:id="rId45"/>
    <p:sldId id="522" r:id="rId46"/>
    <p:sldId id="501" r:id="rId47"/>
    <p:sldId id="479" r:id="rId48"/>
    <p:sldId id="480" r:id="rId49"/>
    <p:sldId id="498" r:id="rId50"/>
    <p:sldId id="585" r:id="rId51"/>
    <p:sldId id="288" r:id="rId52"/>
    <p:sldId id="285" r:id="rId53"/>
    <p:sldId id="286" r:id="rId54"/>
    <p:sldId id="287" r:id="rId55"/>
    <p:sldId id="573" r:id="rId56"/>
    <p:sldId id="555" r:id="rId57"/>
    <p:sldId id="576" r:id="rId58"/>
    <p:sldId id="353" r:id="rId59"/>
    <p:sldId id="586" r:id="rId60"/>
    <p:sldId id="574" r:id="rId61"/>
    <p:sldId id="575" r:id="rId62"/>
    <p:sldId id="419" r:id="rId63"/>
    <p:sldId id="420" r:id="rId64"/>
    <p:sldId id="499" r:id="rId65"/>
    <p:sldId id="523" r:id="rId66"/>
    <p:sldId id="524" r:id="rId67"/>
    <p:sldId id="293" r:id="rId68"/>
    <p:sldId id="360" r:id="rId69"/>
    <p:sldId id="464" r:id="rId70"/>
    <p:sldId id="295" r:id="rId71"/>
    <p:sldId id="600" r:id="rId72"/>
    <p:sldId id="543" r:id="rId73"/>
    <p:sldId id="547" r:id="rId74"/>
    <p:sldId id="548" r:id="rId75"/>
    <p:sldId id="551" r:id="rId76"/>
    <p:sldId id="552" r:id="rId77"/>
    <p:sldId id="601" r:id="rId78"/>
    <p:sldId id="469" r:id="rId79"/>
    <p:sldId id="587" r:id="rId80"/>
    <p:sldId id="403" r:id="rId81"/>
    <p:sldId id="577" r:id="rId82"/>
    <p:sldId id="367" r:id="rId83"/>
    <p:sldId id="598" r:id="rId84"/>
    <p:sldId id="459" r:id="rId85"/>
    <p:sldId id="461" r:id="rId86"/>
    <p:sldId id="462" r:id="rId87"/>
    <p:sldId id="463" r:id="rId88"/>
    <p:sldId id="597" r:id="rId89"/>
    <p:sldId id="358" r:id="rId90"/>
    <p:sldId id="359" r:id="rId91"/>
    <p:sldId id="578" r:id="rId92"/>
    <p:sldId id="376" r:id="rId93"/>
    <p:sldId id="518" r:id="rId94"/>
    <p:sldId id="519" r:id="rId95"/>
    <p:sldId id="596" r:id="rId96"/>
    <p:sldId id="365" r:id="rId97"/>
    <p:sldId id="465" r:id="rId98"/>
    <p:sldId id="466" r:id="rId99"/>
    <p:sldId id="468" r:id="rId100"/>
    <p:sldId id="361" r:id="rId101"/>
    <p:sldId id="377" r:id="rId102"/>
    <p:sldId id="378" r:id="rId103"/>
    <p:sldId id="602" r:id="rId104"/>
    <p:sldId id="594" r:id="rId105"/>
    <p:sldId id="415" r:id="rId106"/>
    <p:sldId id="593" r:id="rId107"/>
    <p:sldId id="592" r:id="rId108"/>
    <p:sldId id="326" r:id="rId109"/>
    <p:sldId id="595" r:id="rId110"/>
    <p:sldId id="603" r:id="rId111"/>
    <p:sldId id="529" r:id="rId112"/>
    <p:sldId id="530" r:id="rId113"/>
    <p:sldId id="532" r:id="rId114"/>
    <p:sldId id="606" r:id="rId115"/>
    <p:sldId id="607" r:id="rId116"/>
    <p:sldId id="433" r:id="rId117"/>
    <p:sldId id="435" r:id="rId118"/>
    <p:sldId id="605" r:id="rId119"/>
    <p:sldId id="262" r:id="rId120"/>
    <p:sldId id="263" r:id="rId121"/>
    <p:sldId id="608" r:id="rId122"/>
    <p:sldId id="533" r:id="rId123"/>
    <p:sldId id="534" r:id="rId124"/>
    <p:sldId id="538" r:id="rId125"/>
    <p:sldId id="609" r:id="rId126"/>
    <p:sldId id="537" r:id="rId127"/>
    <p:sldId id="582" r:id="rId128"/>
    <p:sldId id="303" r:id="rId129"/>
    <p:sldId id="583" r:id="rId130"/>
    <p:sldId id="337" r:id="rId131"/>
    <p:sldId id="271" r:id="rId132"/>
    <p:sldId id="269" r:id="rId133"/>
    <p:sldId id="304"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A7EF8AC-F2F1-4067-B3BF-90E8CC5C6DA4}">
          <p14:sldIdLst>
            <p14:sldId id="381"/>
            <p14:sldId id="423"/>
            <p14:sldId id="424"/>
            <p14:sldId id="558"/>
            <p14:sldId id="557"/>
            <p14:sldId id="510"/>
            <p14:sldId id="568"/>
            <p14:sldId id="561"/>
            <p14:sldId id="560"/>
            <p14:sldId id="562"/>
            <p14:sldId id="563"/>
            <p14:sldId id="564"/>
            <p14:sldId id="425"/>
            <p14:sldId id="503"/>
            <p14:sldId id="422"/>
            <p14:sldId id="520"/>
            <p14:sldId id="539"/>
            <p14:sldId id="572"/>
            <p14:sldId id="368"/>
            <p14:sldId id="370"/>
            <p14:sldId id="351"/>
            <p14:sldId id="421"/>
            <p14:sldId id="584"/>
            <p14:sldId id="476"/>
            <p14:sldId id="505"/>
            <p14:sldId id="554"/>
            <p14:sldId id="565"/>
            <p14:sldId id="517"/>
            <p14:sldId id="591"/>
            <p14:sldId id="511"/>
            <p14:sldId id="512"/>
            <p14:sldId id="553"/>
            <p14:sldId id="495"/>
            <p14:sldId id="497"/>
            <p14:sldId id="569"/>
            <p14:sldId id="570"/>
            <p14:sldId id="490"/>
            <p14:sldId id="491"/>
            <p14:sldId id="492"/>
            <p14:sldId id="486"/>
            <p14:sldId id="487"/>
            <p14:sldId id="488"/>
            <p14:sldId id="483"/>
            <p14:sldId id="571"/>
            <p14:sldId id="522"/>
            <p14:sldId id="501"/>
            <p14:sldId id="479"/>
            <p14:sldId id="480"/>
            <p14:sldId id="498"/>
            <p14:sldId id="585"/>
            <p14:sldId id="288"/>
            <p14:sldId id="285"/>
            <p14:sldId id="286"/>
            <p14:sldId id="287"/>
            <p14:sldId id="573"/>
            <p14:sldId id="555"/>
            <p14:sldId id="576"/>
            <p14:sldId id="353"/>
            <p14:sldId id="586"/>
            <p14:sldId id="574"/>
            <p14:sldId id="575"/>
            <p14:sldId id="419"/>
            <p14:sldId id="420"/>
            <p14:sldId id="499"/>
            <p14:sldId id="523"/>
            <p14:sldId id="524"/>
            <p14:sldId id="293"/>
            <p14:sldId id="360"/>
            <p14:sldId id="464"/>
            <p14:sldId id="295"/>
            <p14:sldId id="600"/>
            <p14:sldId id="543"/>
            <p14:sldId id="547"/>
            <p14:sldId id="548"/>
            <p14:sldId id="551"/>
            <p14:sldId id="552"/>
            <p14:sldId id="601"/>
            <p14:sldId id="469"/>
            <p14:sldId id="587"/>
            <p14:sldId id="403"/>
            <p14:sldId id="577"/>
            <p14:sldId id="367"/>
            <p14:sldId id="598"/>
            <p14:sldId id="459"/>
            <p14:sldId id="461"/>
            <p14:sldId id="462"/>
            <p14:sldId id="463"/>
            <p14:sldId id="597"/>
            <p14:sldId id="358"/>
            <p14:sldId id="359"/>
            <p14:sldId id="578"/>
            <p14:sldId id="376"/>
            <p14:sldId id="518"/>
            <p14:sldId id="519"/>
            <p14:sldId id="596"/>
            <p14:sldId id="365"/>
            <p14:sldId id="465"/>
            <p14:sldId id="466"/>
            <p14:sldId id="468"/>
            <p14:sldId id="361"/>
            <p14:sldId id="377"/>
            <p14:sldId id="378"/>
            <p14:sldId id="602"/>
            <p14:sldId id="594"/>
            <p14:sldId id="415"/>
            <p14:sldId id="593"/>
            <p14:sldId id="592"/>
            <p14:sldId id="326"/>
            <p14:sldId id="595"/>
            <p14:sldId id="603"/>
            <p14:sldId id="529"/>
            <p14:sldId id="530"/>
            <p14:sldId id="532"/>
            <p14:sldId id="606"/>
            <p14:sldId id="607"/>
            <p14:sldId id="433"/>
            <p14:sldId id="435"/>
            <p14:sldId id="605"/>
            <p14:sldId id="262"/>
            <p14:sldId id="263"/>
            <p14:sldId id="608"/>
            <p14:sldId id="533"/>
            <p14:sldId id="534"/>
            <p14:sldId id="538"/>
            <p14:sldId id="609"/>
            <p14:sldId id="537"/>
            <p14:sldId id="582"/>
            <p14:sldId id="303"/>
            <p14:sldId id="583"/>
            <p14:sldId id="337"/>
            <p14:sldId id="271"/>
            <p14:sldId id="269"/>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3" autoAdjust="0"/>
    <p:restoredTop sz="66390" autoAdjust="0"/>
  </p:normalViewPr>
  <p:slideViewPr>
    <p:cSldViewPr snapToGrid="0">
      <p:cViewPr varScale="1">
        <p:scale>
          <a:sx n="81" d="100"/>
          <a:sy n="81" d="100"/>
        </p:scale>
        <p:origin x="2064" y="184"/>
      </p:cViewPr>
      <p:guideLst/>
    </p:cSldViewPr>
  </p:slideViewPr>
  <p:outlineViewPr>
    <p:cViewPr>
      <p:scale>
        <a:sx n="33" d="100"/>
        <a:sy n="33" d="100"/>
      </p:scale>
      <p:origin x="0" y="-566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43CDB-7DA3-4376-B9DD-EB0C8613A5A6}" type="datetimeFigureOut">
              <a:rPr lang="en-US" smtClean="0"/>
              <a:t>9/16/23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99B65-5ABD-481F-83C3-237CBDC2F5C0}" type="slidenum">
              <a:rPr lang="en-US" smtClean="0"/>
              <a:t>‹#›</a:t>
            </a:fld>
            <a:endParaRPr lang="en-US" dirty="0"/>
          </a:p>
        </p:txBody>
      </p:sp>
    </p:spTree>
    <p:extLst>
      <p:ext uri="{BB962C8B-B14F-4D97-AF65-F5344CB8AC3E}">
        <p14:creationId xmlns:p14="http://schemas.microsoft.com/office/powerpoint/2010/main" val="41778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49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092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93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63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05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29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459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9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799B65-5ABD-481F-83C3-237CBDC2F5C0}" type="slidenum">
              <a:rPr lang="en-US" smtClean="0"/>
              <a:t>6</a:t>
            </a:fld>
            <a:endParaRPr lang="en-US" dirty="0"/>
          </a:p>
        </p:txBody>
      </p:sp>
    </p:spTree>
    <p:extLst>
      <p:ext uri="{BB962C8B-B14F-4D97-AF65-F5344CB8AC3E}">
        <p14:creationId xmlns:p14="http://schemas.microsoft.com/office/powerpoint/2010/main" val="3236058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7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973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30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0272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109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01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246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914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699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7355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805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173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398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626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24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799B65-5ABD-481F-83C3-237CBDC2F5C0}" type="slidenum">
              <a:rPr lang="en-US" smtClean="0"/>
              <a:t>20</a:t>
            </a:fld>
            <a:endParaRPr lang="en-US" dirty="0"/>
          </a:p>
        </p:txBody>
      </p:sp>
    </p:spTree>
    <p:extLst>
      <p:ext uri="{BB962C8B-B14F-4D97-AF65-F5344CB8AC3E}">
        <p14:creationId xmlns:p14="http://schemas.microsoft.com/office/powerpoint/2010/main" val="3985746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2809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8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241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134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637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799B65-5ABD-481F-83C3-237CBDC2F5C0}" type="slidenum">
              <a:rPr lang="en-US" smtClean="0"/>
              <a:t>101</a:t>
            </a:fld>
            <a:endParaRPr lang="en-US" dirty="0"/>
          </a:p>
        </p:txBody>
      </p:sp>
    </p:spTree>
    <p:extLst>
      <p:ext uri="{BB962C8B-B14F-4D97-AF65-F5344CB8AC3E}">
        <p14:creationId xmlns:p14="http://schemas.microsoft.com/office/powerpoint/2010/main" val="4057728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735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799B65-5ABD-481F-83C3-237CBDC2F5C0}" type="slidenum">
              <a:rPr lang="en-US" smtClean="0"/>
              <a:t>109</a:t>
            </a:fld>
            <a:endParaRPr lang="en-US" dirty="0"/>
          </a:p>
        </p:txBody>
      </p:sp>
    </p:spTree>
    <p:extLst>
      <p:ext uri="{BB962C8B-B14F-4D97-AF65-F5344CB8AC3E}">
        <p14:creationId xmlns:p14="http://schemas.microsoft.com/office/powerpoint/2010/main" val="178019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99B65-5ABD-481F-83C3-237CBDC2F5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996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261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799B65-5ABD-481F-83C3-237CBDC2F5C0}" type="slidenum">
              <a:rPr lang="en-US" smtClean="0"/>
              <a:t>112</a:t>
            </a:fld>
            <a:endParaRPr lang="en-US" dirty="0"/>
          </a:p>
        </p:txBody>
      </p:sp>
    </p:spTree>
    <p:extLst>
      <p:ext uri="{BB962C8B-B14F-4D97-AF65-F5344CB8AC3E}">
        <p14:creationId xmlns:p14="http://schemas.microsoft.com/office/powerpoint/2010/main" val="2551886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799B65-5ABD-481F-83C3-237CBDC2F5C0}" type="slidenum">
              <a:rPr lang="en-US" smtClean="0"/>
              <a:t>114</a:t>
            </a:fld>
            <a:endParaRPr lang="en-US" dirty="0"/>
          </a:p>
        </p:txBody>
      </p:sp>
    </p:spTree>
    <p:extLst>
      <p:ext uri="{BB962C8B-B14F-4D97-AF65-F5344CB8AC3E}">
        <p14:creationId xmlns:p14="http://schemas.microsoft.com/office/powerpoint/2010/main" val="2078405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7093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3138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970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361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2327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640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12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80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61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99E77C-B6E9-4364-B9EF-90ADE6ABD3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83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8F1B45-89CA-46D4-AC65-FFFE7BE2934E}" type="datetime1">
              <a:rPr lang="en-US" smtClean="0"/>
              <a:t>9/16/23</a:t>
            </a:fld>
            <a:endParaRPr lang="en-US" dirty="0"/>
          </a:p>
        </p:txBody>
      </p:sp>
      <p:sp>
        <p:nvSpPr>
          <p:cNvPr id="5" name="Footer Placeholder 4"/>
          <p:cNvSpPr>
            <a:spLocks noGrp="1"/>
          </p:cNvSpPr>
          <p:nvPr>
            <p:ph type="ftr" sz="quarter" idx="11"/>
          </p:nvPr>
        </p:nvSpPr>
        <p:spPr/>
        <p:txBody>
          <a:bodyPr/>
          <a:lstStyle/>
          <a:p>
            <a:r>
              <a:rPr lang="en-US" dirty="0"/>
              <a:t>ONFIDENTIAL</a:t>
            </a:r>
          </a:p>
        </p:txBody>
      </p:sp>
      <p:sp>
        <p:nvSpPr>
          <p:cNvPr id="6" name="Slide Number Placeholder 5"/>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37733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39FE3-C995-4B99-BD05-9A5B32217743}" type="datetime1">
              <a:rPr lang="en-US" smtClean="0"/>
              <a:t>9/16/23</a:t>
            </a:fld>
            <a:endParaRPr lang="en-US" dirty="0"/>
          </a:p>
        </p:txBody>
      </p:sp>
      <p:sp>
        <p:nvSpPr>
          <p:cNvPr id="5" name="Footer Placeholder 4"/>
          <p:cNvSpPr>
            <a:spLocks noGrp="1"/>
          </p:cNvSpPr>
          <p:nvPr>
            <p:ph type="ftr" sz="quarter" idx="11"/>
          </p:nvPr>
        </p:nvSpPr>
        <p:spPr/>
        <p:txBody>
          <a:bodyPr/>
          <a:lstStyle/>
          <a:p>
            <a:r>
              <a:rPr lang="en-US" dirty="0"/>
              <a:t>ONFIDENTIAL</a:t>
            </a:r>
          </a:p>
        </p:txBody>
      </p:sp>
      <p:sp>
        <p:nvSpPr>
          <p:cNvPr id="6" name="Slide Number Placeholder 5"/>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166290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C22FA-053A-40F3-A975-09418E02DEFA}" type="datetime1">
              <a:rPr lang="en-US" smtClean="0"/>
              <a:t>9/16/23</a:t>
            </a:fld>
            <a:endParaRPr lang="en-US" dirty="0"/>
          </a:p>
        </p:txBody>
      </p:sp>
      <p:sp>
        <p:nvSpPr>
          <p:cNvPr id="5" name="Footer Placeholder 4"/>
          <p:cNvSpPr>
            <a:spLocks noGrp="1"/>
          </p:cNvSpPr>
          <p:nvPr>
            <p:ph type="ftr" sz="quarter" idx="11"/>
          </p:nvPr>
        </p:nvSpPr>
        <p:spPr/>
        <p:txBody>
          <a:bodyPr/>
          <a:lstStyle/>
          <a:p>
            <a:r>
              <a:rPr lang="en-US" dirty="0"/>
              <a:t>ONFIDENTIAL</a:t>
            </a:r>
          </a:p>
        </p:txBody>
      </p:sp>
      <p:sp>
        <p:nvSpPr>
          <p:cNvPr id="6" name="Slide Number Placeholder 5"/>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419566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95721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03768-249C-44D7-8EA6-A7D6D89D52E9}" type="datetime1">
              <a:rPr lang="en-US" smtClean="0"/>
              <a:t>9/16/23</a:t>
            </a:fld>
            <a:endParaRPr lang="en-US" dirty="0"/>
          </a:p>
        </p:txBody>
      </p:sp>
      <p:sp>
        <p:nvSpPr>
          <p:cNvPr id="5" name="Footer Placeholder 4"/>
          <p:cNvSpPr>
            <a:spLocks noGrp="1"/>
          </p:cNvSpPr>
          <p:nvPr>
            <p:ph type="ftr" sz="quarter" idx="11"/>
          </p:nvPr>
        </p:nvSpPr>
        <p:spPr/>
        <p:txBody>
          <a:bodyPr/>
          <a:lstStyle/>
          <a:p>
            <a:r>
              <a:rPr lang="en-US" dirty="0"/>
              <a:t>ONFIDENTIAL</a:t>
            </a:r>
          </a:p>
        </p:txBody>
      </p:sp>
      <p:sp>
        <p:nvSpPr>
          <p:cNvPr id="6" name="Slide Number Placeholder 5"/>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168209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A36E4-353B-476D-AAB7-0C078CC3BADB}" type="datetime1">
              <a:rPr lang="en-US" smtClean="0"/>
              <a:t>9/16/23</a:t>
            </a:fld>
            <a:endParaRPr lang="en-US" dirty="0"/>
          </a:p>
        </p:txBody>
      </p:sp>
      <p:sp>
        <p:nvSpPr>
          <p:cNvPr id="5" name="Footer Placeholder 4"/>
          <p:cNvSpPr>
            <a:spLocks noGrp="1"/>
          </p:cNvSpPr>
          <p:nvPr>
            <p:ph type="ftr" sz="quarter" idx="11"/>
          </p:nvPr>
        </p:nvSpPr>
        <p:spPr/>
        <p:txBody>
          <a:bodyPr/>
          <a:lstStyle/>
          <a:p>
            <a:r>
              <a:rPr lang="en-US" dirty="0"/>
              <a:t>ONFIDENTIAL</a:t>
            </a:r>
          </a:p>
        </p:txBody>
      </p:sp>
      <p:sp>
        <p:nvSpPr>
          <p:cNvPr id="6" name="Slide Number Placeholder 5"/>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423950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3DEDE7-C87C-4159-90A2-D28E6E2C4EF1}" type="datetime1">
              <a:rPr lang="en-US" smtClean="0"/>
              <a:t>9/16/23</a:t>
            </a:fld>
            <a:endParaRPr lang="en-US" dirty="0"/>
          </a:p>
        </p:txBody>
      </p:sp>
      <p:sp>
        <p:nvSpPr>
          <p:cNvPr id="6" name="Footer Placeholder 5"/>
          <p:cNvSpPr>
            <a:spLocks noGrp="1"/>
          </p:cNvSpPr>
          <p:nvPr>
            <p:ph type="ftr" sz="quarter" idx="11"/>
          </p:nvPr>
        </p:nvSpPr>
        <p:spPr/>
        <p:txBody>
          <a:bodyPr/>
          <a:lstStyle/>
          <a:p>
            <a:r>
              <a:rPr lang="en-US" dirty="0"/>
              <a:t>ONFIDENTIAL</a:t>
            </a:r>
          </a:p>
        </p:txBody>
      </p:sp>
      <p:sp>
        <p:nvSpPr>
          <p:cNvPr id="7" name="Slide Number Placeholder 6"/>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243846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CB626-3FFF-4A79-8C4A-299D59EA1AB9}" type="datetime1">
              <a:rPr lang="en-US" smtClean="0"/>
              <a:t>9/16/23</a:t>
            </a:fld>
            <a:endParaRPr lang="en-US" dirty="0"/>
          </a:p>
        </p:txBody>
      </p:sp>
      <p:sp>
        <p:nvSpPr>
          <p:cNvPr id="8" name="Footer Placeholder 7"/>
          <p:cNvSpPr>
            <a:spLocks noGrp="1"/>
          </p:cNvSpPr>
          <p:nvPr>
            <p:ph type="ftr" sz="quarter" idx="11"/>
          </p:nvPr>
        </p:nvSpPr>
        <p:spPr/>
        <p:txBody>
          <a:bodyPr/>
          <a:lstStyle/>
          <a:p>
            <a:r>
              <a:rPr lang="en-US" dirty="0"/>
              <a:t>ONFIDENTIAL</a:t>
            </a:r>
          </a:p>
        </p:txBody>
      </p:sp>
      <p:sp>
        <p:nvSpPr>
          <p:cNvPr id="9" name="Slide Number Placeholder 8"/>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238414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DA5FA-324A-428F-A133-7073E04D3E1B}" type="datetime1">
              <a:rPr lang="en-US" smtClean="0"/>
              <a:t>9/16/23</a:t>
            </a:fld>
            <a:endParaRPr lang="en-US" dirty="0"/>
          </a:p>
        </p:txBody>
      </p:sp>
      <p:sp>
        <p:nvSpPr>
          <p:cNvPr id="4" name="Footer Placeholder 3"/>
          <p:cNvSpPr>
            <a:spLocks noGrp="1"/>
          </p:cNvSpPr>
          <p:nvPr>
            <p:ph type="ftr" sz="quarter" idx="11"/>
          </p:nvPr>
        </p:nvSpPr>
        <p:spPr/>
        <p:txBody>
          <a:bodyPr/>
          <a:lstStyle/>
          <a:p>
            <a:r>
              <a:rPr lang="en-US" dirty="0"/>
              <a:t>ONFIDENTIAL</a:t>
            </a:r>
          </a:p>
        </p:txBody>
      </p:sp>
      <p:sp>
        <p:nvSpPr>
          <p:cNvPr id="5" name="Slide Number Placeholder 4"/>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241600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29B85-477A-4C76-BF81-0DB3A66D0E6B}" type="datetime1">
              <a:rPr lang="en-US" smtClean="0"/>
              <a:t>9/16/23</a:t>
            </a:fld>
            <a:endParaRPr lang="en-US" dirty="0"/>
          </a:p>
        </p:txBody>
      </p:sp>
      <p:sp>
        <p:nvSpPr>
          <p:cNvPr id="3" name="Footer Placeholder 2"/>
          <p:cNvSpPr>
            <a:spLocks noGrp="1"/>
          </p:cNvSpPr>
          <p:nvPr>
            <p:ph type="ftr" sz="quarter" idx="11"/>
          </p:nvPr>
        </p:nvSpPr>
        <p:spPr/>
        <p:txBody>
          <a:bodyPr/>
          <a:lstStyle/>
          <a:p>
            <a:r>
              <a:rPr lang="en-US" dirty="0"/>
              <a:t>ONFIDENTIAL</a:t>
            </a:r>
          </a:p>
        </p:txBody>
      </p:sp>
      <p:sp>
        <p:nvSpPr>
          <p:cNvPr id="4" name="Slide Number Placeholder 3"/>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280863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446C0DB-A520-45E4-A458-B82F4ADFCC8F}" type="datetime1">
              <a:rPr lang="en-US" smtClean="0"/>
              <a:t>9/16/23</a:t>
            </a:fld>
            <a:endParaRPr lang="en-US" dirty="0"/>
          </a:p>
        </p:txBody>
      </p:sp>
      <p:sp>
        <p:nvSpPr>
          <p:cNvPr id="6" name="Footer Placeholder 5"/>
          <p:cNvSpPr>
            <a:spLocks noGrp="1"/>
          </p:cNvSpPr>
          <p:nvPr>
            <p:ph type="ftr" sz="quarter" idx="11"/>
          </p:nvPr>
        </p:nvSpPr>
        <p:spPr/>
        <p:txBody>
          <a:bodyPr/>
          <a:lstStyle/>
          <a:p>
            <a:r>
              <a:rPr lang="en-US" dirty="0"/>
              <a:t>ONFIDENTIAL</a:t>
            </a:r>
          </a:p>
        </p:txBody>
      </p:sp>
      <p:sp>
        <p:nvSpPr>
          <p:cNvPr id="7" name="Slide Number Placeholder 6"/>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291049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B9AE0FA-CFA6-4E88-AC61-281A6D63ACC7}" type="datetime1">
              <a:rPr lang="en-US" smtClean="0"/>
              <a:t>9/16/23</a:t>
            </a:fld>
            <a:endParaRPr lang="en-US" dirty="0"/>
          </a:p>
        </p:txBody>
      </p:sp>
      <p:sp>
        <p:nvSpPr>
          <p:cNvPr id="6" name="Footer Placeholder 5"/>
          <p:cNvSpPr>
            <a:spLocks noGrp="1"/>
          </p:cNvSpPr>
          <p:nvPr>
            <p:ph type="ftr" sz="quarter" idx="11"/>
          </p:nvPr>
        </p:nvSpPr>
        <p:spPr/>
        <p:txBody>
          <a:bodyPr/>
          <a:lstStyle/>
          <a:p>
            <a:r>
              <a:rPr lang="en-US" dirty="0"/>
              <a:t>ONFIDENTIAL</a:t>
            </a:r>
          </a:p>
        </p:txBody>
      </p:sp>
      <p:sp>
        <p:nvSpPr>
          <p:cNvPr id="7" name="Slide Number Placeholder 6"/>
          <p:cNvSpPr>
            <a:spLocks noGrp="1"/>
          </p:cNvSpPr>
          <p:nvPr>
            <p:ph type="sldNum" sz="quarter" idx="12"/>
          </p:nvPr>
        </p:nvSpPr>
        <p:spPr/>
        <p:txBody>
          <a:bodyPr/>
          <a:lstStyle/>
          <a:p>
            <a:fld id="{717B768C-085A-44D3-9027-33B1E55635E1}" type="slidenum">
              <a:rPr lang="en-US" smtClean="0"/>
              <a:t>‹#›</a:t>
            </a:fld>
            <a:endParaRPr lang="en-US" dirty="0"/>
          </a:p>
        </p:txBody>
      </p:sp>
    </p:spTree>
    <p:extLst>
      <p:ext uri="{BB962C8B-B14F-4D97-AF65-F5344CB8AC3E}">
        <p14:creationId xmlns:p14="http://schemas.microsoft.com/office/powerpoint/2010/main" val="364992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EB6500E-A7E3-4EA0-A395-E355CC36CDA6}" type="datetime1">
              <a:rPr lang="en-US" smtClean="0"/>
              <a:t>9/16/23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a:t>ONFIDENTIAL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17B768C-085A-44D3-9027-33B1E55635E1}" type="slidenum">
              <a:rPr lang="en-US" smtClean="0"/>
              <a:t>‹#›</a:t>
            </a:fld>
            <a:endParaRPr lang="en-US" dirty="0"/>
          </a:p>
        </p:txBody>
      </p:sp>
    </p:spTree>
    <p:extLst>
      <p:ext uri="{BB962C8B-B14F-4D97-AF65-F5344CB8AC3E}">
        <p14:creationId xmlns:p14="http://schemas.microsoft.com/office/powerpoint/2010/main" val="4053230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broadinstitute.org/crispr/journalist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379200" cy="1143000"/>
          </a:xfrm>
        </p:spPr>
        <p:txBody>
          <a:bodyPr>
            <a:normAutofit fontScale="90000"/>
          </a:bodyPr>
          <a:lstStyle/>
          <a:p>
            <a:r>
              <a:rPr lang="en-US" dirty="0"/>
              <a:t> </a:t>
            </a:r>
            <a:r>
              <a:rPr lang="en-US" sz="4133" b="1" i="1" dirty="0">
                <a:solidFill>
                  <a:schemeClr val="tx2"/>
                </a:solidFill>
              </a:rPr>
              <a:t>Strategic </a:t>
            </a:r>
            <a:r>
              <a:rPr lang="en-US" sz="4133" b="1" i="1">
                <a:solidFill>
                  <a:schemeClr val="tx2"/>
                </a:solidFill>
              </a:rPr>
              <a:t>Report 8/24/2023 </a:t>
            </a:r>
            <a:r>
              <a:rPr lang="en-US" sz="4133" b="1" i="1">
                <a:solidFill>
                  <a:srgbClr val="FF0000"/>
                </a:solidFill>
              </a:rPr>
              <a:t>      </a:t>
            </a:r>
            <a:r>
              <a:rPr lang="en-US" sz="4133" b="1">
                <a:solidFill>
                  <a:srgbClr val="FF0000"/>
                </a:solidFill>
              </a:rPr>
              <a:t>                                                            </a:t>
            </a:r>
            <a:r>
              <a:rPr lang="en-US" sz="4800" b="1" dirty="0"/>
              <a:t>TOP GENE THERAPY COMPANIES</a:t>
            </a:r>
            <a:br>
              <a:rPr lang="en-US" sz="4800" dirty="0"/>
            </a:br>
            <a:endParaRPr lang="en-US" sz="3600" dirty="0"/>
          </a:p>
        </p:txBody>
      </p:sp>
      <p:sp>
        <p:nvSpPr>
          <p:cNvPr id="4" name="Slide Number Placeholder 3"/>
          <p:cNvSpPr>
            <a:spLocks noGrp="1"/>
          </p:cNvSpPr>
          <p:nvPr>
            <p:ph type="sldNum" sz="quarter" idx="12"/>
          </p:nvPr>
        </p:nvSpPr>
        <p:spPr/>
        <p:txBody>
          <a:bodyPr/>
          <a:lstStyle/>
          <a:p>
            <a:pPr defTabSz="1219170"/>
            <a:fld id="{717B768C-085A-44D3-9027-33B1E55635E1}" type="slidenum">
              <a:rPr lang="en-US" smtClean="0">
                <a:solidFill>
                  <a:prstClr val="black">
                    <a:tint val="75000"/>
                  </a:prstClr>
                </a:solidFill>
                <a:latin typeface="Calibri"/>
              </a:rPr>
              <a:pPr defTabSz="1219170"/>
              <a:t>1</a:t>
            </a:fld>
            <a:endParaRPr lang="en-US" dirty="0">
              <a:solidFill>
                <a:prstClr val="black">
                  <a:tint val="75000"/>
                </a:prstClr>
              </a:solidFill>
              <a:latin typeface="Calibri"/>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28800" cy="889000"/>
          </a:xfrm>
          <a:prstGeom prst="rect">
            <a:avLst/>
          </a:prstGeom>
          <a:noFill/>
        </p:spPr>
      </p:pic>
      <p:sp>
        <p:nvSpPr>
          <p:cNvPr id="8" name="TextBox 7"/>
          <p:cNvSpPr txBox="1"/>
          <p:nvPr/>
        </p:nvSpPr>
        <p:spPr>
          <a:xfrm flipH="1" flipV="1">
            <a:off x="12192000" y="6033532"/>
            <a:ext cx="304800" cy="3539430"/>
          </a:xfrm>
          <a:prstGeom prst="rect">
            <a:avLst/>
          </a:prstGeom>
          <a:noFill/>
        </p:spPr>
        <p:txBody>
          <a:bodyPr wrap="square" rtlCol="0">
            <a:spAutoFit/>
          </a:bodyPr>
          <a:lstStyle/>
          <a:p>
            <a:pPr defTabSz="1219170"/>
            <a:r>
              <a:rPr lang="en-US" sz="1600" dirty="0">
                <a:solidFill>
                  <a:prstClr val="black"/>
                </a:solidFill>
                <a:latin typeface="Calibri"/>
              </a:rPr>
              <a:t>www.cllasta.com</a:t>
            </a:r>
          </a:p>
        </p:txBody>
      </p:sp>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29532" y="1524001"/>
            <a:ext cx="10972800" cy="474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75200" y="6365558"/>
            <a:ext cx="3860800" cy="461665"/>
          </a:xfrm>
          <a:prstGeom prst="rect">
            <a:avLst/>
          </a:prstGeom>
          <a:noFill/>
        </p:spPr>
        <p:txBody>
          <a:bodyPr wrap="square" rtlCol="0">
            <a:spAutoFit/>
          </a:bodyPr>
          <a:lstStyle/>
          <a:p>
            <a:pPr defTabSz="1219170"/>
            <a:r>
              <a:rPr lang="en-US" sz="2400" b="1" dirty="0">
                <a:solidFill>
                  <a:prstClr val="black"/>
                </a:solidFill>
                <a:latin typeface="Calibri"/>
              </a:rPr>
              <a:t>wwww.cellastra.com</a:t>
            </a:r>
          </a:p>
        </p:txBody>
      </p:sp>
    </p:spTree>
    <p:extLst>
      <p:ext uri="{BB962C8B-B14F-4D97-AF65-F5344CB8AC3E}">
        <p14:creationId xmlns:p14="http://schemas.microsoft.com/office/powerpoint/2010/main" val="118466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BA6E-02A4-AA8F-3949-8AFEFD6340EA}"/>
              </a:ext>
            </a:extLst>
          </p:cNvPr>
          <p:cNvSpPr>
            <a:spLocks noGrp="1"/>
          </p:cNvSpPr>
          <p:nvPr>
            <p:ph type="title"/>
          </p:nvPr>
        </p:nvSpPr>
        <p:spPr/>
        <p:txBody>
          <a:bodyPr>
            <a:normAutofit/>
          </a:bodyPr>
          <a:lstStyle/>
          <a:p>
            <a:r>
              <a:rPr lang="en-US" sz="4000" dirty="0"/>
              <a:t>Gene Modified T-Cells  - CAR-T</a:t>
            </a:r>
          </a:p>
        </p:txBody>
      </p:sp>
      <p:sp>
        <p:nvSpPr>
          <p:cNvPr id="3" name="Content Placeholder 2">
            <a:extLst>
              <a:ext uri="{FF2B5EF4-FFF2-40B4-BE49-F238E27FC236}">
                <a16:creationId xmlns:a16="http://schemas.microsoft.com/office/drawing/2014/main" id="{3BAC6275-7CB9-1ED2-90CF-8A5C057B0941}"/>
              </a:ext>
            </a:extLst>
          </p:cNvPr>
          <p:cNvSpPr>
            <a:spLocks noGrp="1"/>
          </p:cNvSpPr>
          <p:nvPr>
            <p:ph idx="1"/>
          </p:nvPr>
        </p:nvSpPr>
        <p:spPr>
          <a:xfrm>
            <a:off x="750916" y="1830388"/>
            <a:ext cx="10972800" cy="4525963"/>
          </a:xfrm>
        </p:spPr>
        <p:txBody>
          <a:bodyPr>
            <a:normAutofit/>
          </a:body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a:t>
            </a:r>
          </a:p>
          <a:p>
            <a:endParaRPr lang="en-US" dirty="0"/>
          </a:p>
        </p:txBody>
      </p:sp>
      <p:sp>
        <p:nvSpPr>
          <p:cNvPr id="4" name="Slide Number Placeholder 3">
            <a:extLst>
              <a:ext uri="{FF2B5EF4-FFF2-40B4-BE49-F238E27FC236}">
                <a16:creationId xmlns:a16="http://schemas.microsoft.com/office/drawing/2014/main" id="{DF71304D-3B5B-1035-8804-90D62DBA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373B0AC5-31EF-75A4-D371-690A7A3A5D86}"/>
              </a:ext>
            </a:extLst>
          </p:cNvPr>
          <p:cNvSpPr txBox="1"/>
          <p:nvPr/>
        </p:nvSpPr>
        <p:spPr>
          <a:xfrm>
            <a:off x="1994052" y="1443841"/>
            <a:ext cx="7832993" cy="5355312"/>
          </a:xfrm>
          <a:prstGeom prst="rect">
            <a:avLst/>
          </a:prstGeom>
          <a:noFill/>
        </p:spPr>
        <p:txBody>
          <a:bodyPr wrap="square">
            <a:spAutoFit/>
          </a:bodyPr>
          <a:lstStyle/>
          <a:p>
            <a:r>
              <a:rPr lang="en-US" dirty="0"/>
              <a:t>Patient’s own T cells are modified in the lab: chimeric antigen receptor (CAR) T Cells – </a:t>
            </a:r>
          </a:p>
          <a:p>
            <a:endParaRPr lang="en-US" dirty="0"/>
          </a:p>
          <a:p>
            <a:r>
              <a:rPr lang="en-US" dirty="0"/>
              <a:t> Gene that encodes for a specific tumor  antigen is incorporated in the T-cells-</a:t>
            </a:r>
          </a:p>
          <a:p>
            <a:endParaRPr lang="en-US" dirty="0"/>
          </a:p>
          <a:p>
            <a:r>
              <a:rPr lang="en-US" dirty="0"/>
              <a:t>These are reinfused into the patients where they multiply thousand fold–</a:t>
            </a:r>
          </a:p>
          <a:p>
            <a:endParaRPr lang="en-US" dirty="0"/>
          </a:p>
          <a:p>
            <a:r>
              <a:rPr lang="en-US" dirty="0"/>
              <a:t> Bind specifically to the tumor surface and become activated </a:t>
            </a:r>
          </a:p>
          <a:p>
            <a:endParaRPr lang="en-US" dirty="0"/>
          </a:p>
          <a:p>
            <a:r>
              <a:rPr lang="en-US" dirty="0"/>
              <a:t>Revolutionary cancer treatment: Complete response rate &gt; 80% in acute lymphoblastic leukemia (ALL) and overall response rate of 50% in myeloma – </a:t>
            </a:r>
          </a:p>
          <a:p>
            <a:r>
              <a:rPr lang="en-US" dirty="0"/>
              <a:t>08/2017 FDA approved Kymriah (Novartis), and Yescarta (Kite acquired for 30 B by Gilead)</a:t>
            </a:r>
          </a:p>
          <a:p>
            <a:endParaRPr lang="en-US" dirty="0"/>
          </a:p>
          <a:p>
            <a:r>
              <a:rPr lang="en-US" dirty="0"/>
              <a:t>, JUNO acquired for 9 B by Celgene which on 11/119  closed acquisition by BMS for 75B</a:t>
            </a:r>
          </a:p>
          <a:p>
            <a:endParaRPr lang="en-US" dirty="0"/>
          </a:p>
          <a:p>
            <a:r>
              <a:rPr lang="en-US" dirty="0"/>
              <a:t>2022 approvals of Carvykti in US and EU (Legend/Janssen) and Breyanzi in EU and US (BMS) in Large B-cell lymphoma</a:t>
            </a:r>
          </a:p>
        </p:txBody>
      </p:sp>
    </p:spTree>
    <p:extLst>
      <p:ext uri="{BB962C8B-B14F-4D97-AF65-F5344CB8AC3E}">
        <p14:creationId xmlns:p14="http://schemas.microsoft.com/office/powerpoint/2010/main" val="2354140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1765" y="157655"/>
            <a:ext cx="10871200" cy="262360"/>
          </a:xfrm>
        </p:spPr>
        <p:txBody>
          <a:bodyPr>
            <a:normAutofit fontScale="90000"/>
          </a:bodyPr>
          <a:lstStyle/>
          <a:p>
            <a:r>
              <a:rPr lang="en-US" dirty="0"/>
              <a:t>                    </a:t>
            </a:r>
            <a:r>
              <a:rPr lang="en-US" sz="4400" dirty="0"/>
              <a:t>Universal Cells, Inc (Astella) </a:t>
            </a:r>
          </a:p>
        </p:txBody>
      </p:sp>
      <p:graphicFrame>
        <p:nvGraphicFramePr>
          <p:cNvPr id="5" name="Table 4"/>
          <p:cNvGraphicFramePr>
            <a:graphicFrameLocks noGrp="1"/>
          </p:cNvGraphicFramePr>
          <p:nvPr>
            <p:extLst>
              <p:ext uri="{D42A27DB-BD31-4B8C-83A1-F6EECF244321}">
                <p14:modId xmlns:p14="http://schemas.microsoft.com/office/powerpoint/2010/main" val="3543694818"/>
              </p:ext>
            </p:extLst>
          </p:nvPr>
        </p:nvGraphicFramePr>
        <p:xfrm>
          <a:off x="0" y="756745"/>
          <a:ext cx="12192000" cy="5754600"/>
        </p:xfrm>
        <a:graphic>
          <a:graphicData uri="http://schemas.openxmlformats.org/drawingml/2006/table">
            <a:tbl>
              <a:tblPr firstRow="1" bandRow="1">
                <a:tableStyleId>{5C22544A-7EE6-4342-B048-85BDC9FD1C3A}</a:tableStyleId>
              </a:tblPr>
              <a:tblGrid>
                <a:gridCol w="1493948">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7">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73976">
                <a:tc gridSpan="2">
                  <a:txBody>
                    <a:bodyPr/>
                    <a:lstStyle/>
                    <a:p>
                      <a:pPr algn="l"/>
                      <a:endParaRPr lang="en-US" sz="1500" b="1"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9218">
                <a:tc>
                  <a:txBody>
                    <a:bodyPr/>
                    <a:lstStyle/>
                    <a:p>
                      <a:pPr algn="l">
                        <a:spcAft>
                          <a:spcPts val="600"/>
                        </a:spcAft>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solidFill>
                            <a:schemeClr val="tx1"/>
                          </a:solidFill>
                        </a:rPr>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development stage company based in Seattle, Washington.  Their technology is based on </a:t>
                      </a:r>
                      <a:r>
                        <a:rPr lang="en-US" sz="1200" u="sng" dirty="0">
                          <a:solidFill>
                            <a:schemeClr val="tx1"/>
                          </a:solidFill>
                        </a:rPr>
                        <a:t>intellectual property developed at the University of Washington, and includes methods for genome editing in human stem cells via homologous recombination with recombinant adeno-associated virus (rAAV) vectors.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recombinant adeno-associated virus (rAAV)-mediated gene editing to efficiently edit chromosomal genes without the use of genotoxic nucleases. rAAV vectors are effective and safe, and have been used in numerous clinical trials. </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Recombinant Adeno-Associated Virus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Licensed a stem cell-tropic rAAV vector serotype for engineering human pluripotent stem cells. Their</a:t>
                      </a:r>
                      <a:r>
                        <a:rPr lang="en-US" sz="1200" u="none" baseline="0" dirty="0">
                          <a:solidFill>
                            <a:schemeClr val="tx1"/>
                          </a:solidFill>
                        </a:rPr>
                        <a:t> </a:t>
                      </a:r>
                      <a:r>
                        <a:rPr lang="en-US" sz="1200" u="none" dirty="0">
                          <a:solidFill>
                            <a:schemeClr val="tx1"/>
                          </a:solidFill>
                        </a:rPr>
                        <a:t>technology allows us to produce customized stem cells that contain deletions, insertions, or point mutations at any genomic position.</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Unlike nuclease-based genome editing, their approach is not genotoxic. </a:t>
                      </a:r>
                      <a:r>
                        <a:rPr lang="en-US" sz="1200" u="none" dirty="0">
                          <a:solidFill>
                            <a:schemeClr val="tx1"/>
                          </a:solidFill>
                        </a:rPr>
                        <a:t>It does not require a double strand break, generate off-target alterations to the genome, or produce unwanted mutations at the target site. It also does not introduce nuclease genes into the cell that may have unintended effects.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their genome editing platform has been used to generate cell lines that do not express human leukocyte antigen (HLA) molecules on their cell surface, which are critical for determining whether donor tissue will be rejected.  Human pluripotent stem cells and cells differentiated from those cells fail to elicit an immune response when HLA antigens are missing from their surface.</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0" i="0" u="sng" dirty="0">
                          <a:solidFill>
                            <a:schemeClr val="tx1"/>
                          </a:solidFill>
                        </a:rPr>
                        <a:t>Claudia Mitchell is the former CEO and co-founder </a:t>
                      </a:r>
                      <a:r>
                        <a:rPr lang="en-US" sz="1200" b="0" i="0" u="none" dirty="0">
                          <a:solidFill>
                            <a:schemeClr val="tx1"/>
                          </a:solidFill>
                        </a:rPr>
                        <a:t>of Universal Cells Inc. She previously co-founded Halo-Bio RNAi Therapeutics</a:t>
                      </a:r>
                    </a:p>
                    <a:p>
                      <a:pPr marL="171450" indent="-171450">
                        <a:buFont typeface="Arial" panose="020B0604020202020204" pitchFamily="34" charset="0"/>
                        <a:buChar char="•"/>
                      </a:pPr>
                      <a:r>
                        <a:rPr lang="en-US" sz="1200" b="0" i="0" u="none" dirty="0">
                          <a:solidFill>
                            <a:schemeClr val="tx1"/>
                          </a:solidFill>
                        </a:rPr>
                        <a:t>Ph.D. in Molecular Biology from the University of Paris and an Executive MBA from the Ecole des Ponts Business School, Paris, France.</a:t>
                      </a:r>
                    </a:p>
                    <a:p>
                      <a:pPr marL="171450" indent="-171450">
                        <a:buFont typeface="Arial" panose="020B0604020202020204" pitchFamily="34" charset="0"/>
                        <a:buChar char="•"/>
                      </a:pPr>
                      <a:r>
                        <a:rPr lang="en-US" sz="1200" b="0" i="0" u="sng" dirty="0">
                          <a:solidFill>
                            <a:schemeClr val="tx1"/>
                          </a:solidFill>
                        </a:rPr>
                        <a:t>David Russell is the CSO and co-founder</a:t>
                      </a:r>
                      <a:r>
                        <a:rPr lang="en-US" sz="1200" b="0" i="0" u="none" dirty="0">
                          <a:solidFill>
                            <a:schemeClr val="tx1"/>
                          </a:solidFill>
                        </a:rPr>
                        <a:t>, discovered the rAAV-mediated gene editing technology licensed by Universal Cells, and has used this approach to engineer HLA genes in human stem cells.</a:t>
                      </a:r>
                      <a:endParaRPr lang="en-US" sz="1200" b="0" i="0" u="sng" dirty="0">
                        <a:solidFill>
                          <a:schemeClr val="tx1"/>
                        </a:solidFill>
                      </a:endParaRPr>
                    </a:p>
                    <a:p>
                      <a:pPr marL="171450" indent="-171450">
                        <a:buFont typeface="Arial" panose="020B0604020202020204" pitchFamily="34" charset="0"/>
                        <a:buChar char="•"/>
                      </a:pPr>
                      <a:r>
                        <a:rPr lang="en-US" sz="1200" b="0" i="0" u="none" dirty="0">
                          <a:solidFill>
                            <a:schemeClr val="tx1"/>
                          </a:solidFill>
                        </a:rPr>
                        <a:t>2015 Collaboration agreement w AdaptImmune on allogeneic T</a:t>
                      </a:r>
                      <a:r>
                        <a:rPr lang="en-US" sz="1200" b="0" i="0" u="none" baseline="0" dirty="0">
                          <a:solidFill>
                            <a:schemeClr val="tx1"/>
                          </a:solidFill>
                        </a:rPr>
                        <a:t> Cell development.</a:t>
                      </a:r>
                    </a:p>
                    <a:p>
                      <a:pPr marL="171450" indent="-171450">
                        <a:buFont typeface="Arial" panose="020B0604020202020204" pitchFamily="34" charset="0"/>
                        <a:buChar char="•"/>
                      </a:pPr>
                      <a:r>
                        <a:rPr lang="en-US" sz="1200" b="0" i="0" u="none" baseline="0" dirty="0">
                          <a:solidFill>
                            <a:schemeClr val="tx1"/>
                          </a:solidFill>
                        </a:rPr>
                        <a:t>10/2017 agreement with Catapult. Universal Cells to utilize CGT Catapult’s induced Pluripotent Stem Cells to create universally accepted cells </a:t>
                      </a:r>
                    </a:p>
                    <a:p>
                      <a:pPr marL="171450" indent="-171450">
                        <a:buFont typeface="Arial" panose="020B0604020202020204" pitchFamily="34" charset="0"/>
                        <a:buChar char="•"/>
                      </a:pPr>
                      <a:r>
                        <a:rPr lang="en-US" sz="1200" b="0" i="0" u="none" baseline="0" dirty="0">
                          <a:solidFill>
                            <a:schemeClr val="tx1"/>
                          </a:solidFill>
                        </a:rPr>
                        <a:t>02/2018 acquired by Astellas to produce pluripotent stem cells with reduced potential for</a:t>
                      </a:r>
                      <a:r>
                        <a:rPr lang="en-US" sz="1200" b="0" i="0" u="sng" baseline="0" dirty="0">
                          <a:solidFill>
                            <a:schemeClr val="tx1"/>
                          </a:solidFill>
                        </a:rPr>
                        <a:t> immunological rejection</a:t>
                      </a: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218">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Seattle, WA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013113">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Acquired by Astellas in February 2018 for $102 M upfront + mile</a:t>
                      </a:r>
                      <a:r>
                        <a:rPr lang="en-US" sz="1200" b="1" u="none" baseline="0" dirty="0">
                          <a:solidFill>
                            <a:schemeClr val="tx1"/>
                          </a:solidFill>
                        </a:rPr>
                        <a:t> s</a:t>
                      </a:r>
                      <a:r>
                        <a:rPr lang="en-US" sz="1200" b="1" u="none" dirty="0">
                          <a:solidFill>
                            <a:schemeClr val="tx1"/>
                          </a:solidFill>
                        </a:rPr>
                        <a:t>tone payments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60215">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60215">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15573">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t>1 round raised 60k</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041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6021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6021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420696">
                <a:tc>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http://www.universalcells.com/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52129852"/>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9876" y="323193"/>
            <a:ext cx="10337800" cy="262360"/>
          </a:xfrm>
        </p:spPr>
        <p:txBody>
          <a:bodyPr>
            <a:normAutofit fontScale="90000"/>
          </a:bodyPr>
          <a:lstStyle/>
          <a:p>
            <a:r>
              <a:rPr lang="en-US" dirty="0"/>
              <a:t>                      </a:t>
            </a:r>
            <a:r>
              <a:rPr lang="en-US" sz="4400" dirty="0"/>
              <a:t>Nightstar Therap.  (Biogen) </a:t>
            </a:r>
          </a:p>
        </p:txBody>
      </p:sp>
      <p:graphicFrame>
        <p:nvGraphicFramePr>
          <p:cNvPr id="5" name="Table 4"/>
          <p:cNvGraphicFramePr>
            <a:graphicFrameLocks noGrp="1"/>
          </p:cNvGraphicFramePr>
          <p:nvPr>
            <p:extLst>
              <p:ext uri="{D42A27DB-BD31-4B8C-83A1-F6EECF244321}">
                <p14:modId xmlns:p14="http://schemas.microsoft.com/office/powerpoint/2010/main" val="2908781393"/>
              </p:ext>
            </p:extLst>
          </p:nvPr>
        </p:nvGraphicFramePr>
        <p:xfrm>
          <a:off x="0" y="819807"/>
          <a:ext cx="12192000" cy="6038193"/>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627276">
                <a:tc gridSpan="2">
                  <a:txBody>
                    <a:bodyPr/>
                    <a:lstStyle/>
                    <a:p>
                      <a:pPr algn="l"/>
                      <a:endParaRPr lang="en-US" sz="1500" b="1"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15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15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33219">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7">
                  <a:txBody>
                    <a:bodyPr/>
                    <a:lstStyle/>
                    <a:p>
                      <a:pPr marL="171450" indent="-171450" algn="l">
                        <a:spcAft>
                          <a:spcPts val="600"/>
                        </a:spcAft>
                        <a:buClr>
                          <a:schemeClr val="accent6"/>
                        </a:buClr>
                        <a:buFont typeface="Arial" panose="020B0604020202020204" pitchFamily="34" charset="0"/>
                        <a:buChar char="•"/>
                      </a:pPr>
                      <a:r>
                        <a:rPr lang="en-US" sz="1200" b="1" u="none" dirty="0">
                          <a:solidFill>
                            <a:schemeClr val="tx1"/>
                          </a:solidFill>
                        </a:rPr>
                        <a:t>Co-founder</a:t>
                      </a:r>
                      <a:r>
                        <a:rPr lang="en-US" sz="1200" b="1" u="none" baseline="0" dirty="0">
                          <a:solidFill>
                            <a:schemeClr val="tx1"/>
                          </a:solidFill>
                        </a:rPr>
                        <a:t> </a:t>
                      </a:r>
                      <a:r>
                        <a:rPr lang="en-US" sz="1200" b="1" u="none" dirty="0">
                          <a:solidFill>
                            <a:schemeClr val="tx1"/>
                          </a:solidFill>
                        </a:rPr>
                        <a:t>Matthew J. During, BA  fro U Auckland, , fellow MIT in Neuroscience, and Harvard med School in Neology/Neurosurgery.</a:t>
                      </a:r>
                      <a:r>
                        <a:rPr lang="en-US" sz="1200" b="1" u="none" baseline="0" dirty="0">
                          <a:solidFill>
                            <a:schemeClr val="tx1"/>
                          </a:solidFill>
                        </a:rPr>
                        <a:t> Prof molecular Med U Auckland 1996-2013,  visiting professor Oxford University since 2011,also founder of Vector Neurosciences Inc.</a:t>
                      </a:r>
                      <a:endParaRPr lang="en-US" sz="1200" b="1"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their mission is to maintain and restore sight in patients with inherited retinal diseases.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they are a clinical-stage company focused on developing and commercializing a pipeline of novel and potentially curative, one-time retinal gene therapies for patients suffering from rare inherited retinal diseases that would otherwise progress to blindness, and, for which, there are no currently approved treatments.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their lead retinal gene therapy product candidate, NSR-REP1, is being developed for the treatment of choroideremia (CHM), a rare, degenerative, X-linked genetic retinal disorder primarily affecting males that is caused by a mutation in the CHM gene.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they have an ongoing Phase 3 registration clinical trial, known as the STAR trial, of NSR-REP1 for CHM. they anticipate that STAR study will be fully enrolled by the first half of 2019 and expect the one-year follow-up results of the STAR trial to be available in 2020. they are also currently conducting a prospective, natural history study, known as the NIGHT study, across multiple clinical sites in the United States, Europe and Canada.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7">
                  <a:txBody>
                    <a:bodyPr/>
                    <a:lstStyle/>
                    <a:p>
                      <a:pPr marL="171450" indent="-171450">
                        <a:buFont typeface="Arial" panose="020B0604020202020204" pitchFamily="34" charset="0"/>
                        <a:buChar char="•"/>
                      </a:pPr>
                      <a:r>
                        <a:rPr lang="en-US" sz="1200" b="0" i="0" dirty="0"/>
                        <a:t>David Fellow, CEO, Board Member</a:t>
                      </a:r>
                      <a:r>
                        <a:rPr lang="en-US" sz="1200" b="0" i="0" baseline="0" dirty="0"/>
                        <a:t> </a:t>
                      </a:r>
                      <a:r>
                        <a:rPr lang="en-US" sz="1200" b="0" i="0" dirty="0"/>
                        <a:t>since January 2015 and previously served as a non-executive director of Nightstar from February 2014 to January 2015. </a:t>
                      </a:r>
                    </a:p>
                    <a:p>
                      <a:pPr marL="171450" indent="-171450">
                        <a:buFont typeface="Arial" panose="020B0604020202020204" pitchFamily="34" charset="0"/>
                        <a:buChar char="•"/>
                      </a:pPr>
                      <a:r>
                        <a:rPr lang="en-US" sz="1200" b="0" i="0" dirty="0"/>
                        <a:t>Prep.</a:t>
                      </a:r>
                      <a:r>
                        <a:rPr lang="en-US" sz="1200" b="0" i="0" baseline="0" dirty="0"/>
                        <a:t> VP </a:t>
                      </a:r>
                      <a:r>
                        <a:rPr lang="en-US" sz="1200" b="0" i="0" dirty="0"/>
                        <a:t>of Johnson &amp; Johnson’s Vision Care Franchise where he led the global marketing, new product and licensing active</a:t>
                      </a:r>
                    </a:p>
                    <a:p>
                      <a:pPr marL="171450" indent="-171450">
                        <a:buFont typeface="Arial" panose="020B0604020202020204" pitchFamily="34" charset="0"/>
                        <a:buChar char="•"/>
                      </a:pPr>
                      <a:r>
                        <a:rPr lang="en-US" sz="1200" b="0" i="0" dirty="0"/>
                        <a:t>Prior to that he spent over 20 years at Allergan, Inc., where he served primarily in the sales and marketing areas in a number of capacities, including regional president, corporate vice president and senior vice president in locations in North America, Europe and Asia.</a:t>
                      </a:r>
                    </a:p>
                    <a:p>
                      <a:pPr marL="171450" indent="-171450">
                        <a:buFont typeface="Arial" panose="020B0604020202020204" pitchFamily="34" charset="0"/>
                        <a:buChar char="•"/>
                      </a:pPr>
                      <a:r>
                        <a:rPr lang="en-US" sz="1200" b="0" i="0" dirty="0"/>
                        <a:t>B.A. from Butler University and is currently a board member of the Glaucoma Foundation.</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3219">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London, UK</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35280">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Acquired by Biogen in March 2019 for $800 M</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59033">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Investors Ser. C incl..  Redmile, NEA,</a:t>
                      </a:r>
                      <a:r>
                        <a:rPr lang="en-US" sz="1200" u="none" baseline="0" dirty="0">
                          <a:solidFill>
                            <a:schemeClr val="tx1"/>
                          </a:solidFill>
                        </a:rPr>
                        <a:t> Syncona, Wellington</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59033">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9/2017 $393 M</a:t>
                      </a:r>
                    </a:p>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786748">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2/2014 Venture Round </a:t>
                      </a:r>
                      <a:r>
                        <a:rPr lang="en-US" sz="1200" b="0" i="0" kern="1200" dirty="0">
                          <a:solidFill>
                            <a:schemeClr val="tx1"/>
                          </a:solidFill>
                          <a:effectLst/>
                          <a:latin typeface="+mn-lt"/>
                          <a:ea typeface="+mn-ea"/>
                          <a:cs typeface="+mn-cs"/>
                        </a:rPr>
                        <a:t>£12 M</a:t>
                      </a:r>
                    </a:p>
                    <a:p>
                      <a:r>
                        <a:rPr lang="en-US" sz="1200" b="0" i="0" kern="1200" dirty="0">
                          <a:solidFill>
                            <a:schemeClr val="tx1"/>
                          </a:solidFill>
                          <a:effectLst/>
                          <a:latin typeface="+mn-lt"/>
                          <a:ea typeface="+mn-ea"/>
                          <a:cs typeface="+mn-cs"/>
                        </a:rPr>
                        <a:t>11/2015 Ser.. B $35 M New Enterprise Associates</a:t>
                      </a:r>
                    </a:p>
                    <a:p>
                      <a:r>
                        <a:rPr lang="en-US" sz="1200" b="0" i="0" kern="1200" dirty="0">
                          <a:solidFill>
                            <a:schemeClr val="tx1"/>
                          </a:solidFill>
                          <a:effectLst/>
                          <a:latin typeface="+mn-lt"/>
                          <a:ea typeface="+mn-ea"/>
                          <a:cs typeface="+mn-cs"/>
                        </a:rPr>
                        <a:t>6/2017 Ser.. C $45 M Redmile Group, Wellington Management</a:t>
                      </a:r>
                      <a:endParaRPr lang="en-US" sz="1200" dirty="0">
                        <a:solidFill>
                          <a:schemeClr val="tx1"/>
                        </a:solidFill>
                      </a:endParaRPr>
                    </a:p>
                    <a:p>
                      <a:r>
                        <a:rPr lang="en-US" sz="1200" dirty="0">
                          <a:solidFill>
                            <a:schemeClr val="tx1"/>
                          </a:solidFill>
                        </a:rPr>
                        <a:t>IPO 9/2017 raised $75 M</a:t>
                      </a:r>
                    </a:p>
                    <a:p>
                      <a:r>
                        <a:rPr lang="en-US" sz="1200" dirty="0">
                          <a:solidFill>
                            <a:schemeClr val="tx1"/>
                          </a:solidFill>
                        </a:rPr>
                        <a:t>5 rounds raised 174.6M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8043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schemeClr val="accent6"/>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6350" cap="flat" cmpd="sng" algn="ctr">
                      <a:solidFill>
                        <a:prstClr val="white"/>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8039612"/>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2600"/>
            <a:ext cx="10972800" cy="1143000"/>
          </a:xfrm>
        </p:spPr>
        <p:txBody>
          <a:bodyPr>
            <a:normAutofit/>
          </a:bodyPr>
          <a:lstStyle/>
          <a:p>
            <a:r>
              <a:rPr lang="en-US" sz="4000" dirty="0"/>
              <a:t>Nightstar Pipeline</a:t>
            </a:r>
          </a:p>
        </p:txBody>
      </p:sp>
      <p:sp>
        <p:nvSpPr>
          <p:cNvPr id="3" name="Content Placeholder 2"/>
          <p:cNvSpPr>
            <a:spLocks noGrp="1"/>
          </p:cNvSpPr>
          <p:nvPr>
            <p:ph idx="1"/>
          </p:nvPr>
        </p:nvSpPr>
        <p:spPr/>
        <p:txBody>
          <a:bodyPr>
            <a:normAutofit fontScale="85000" lnSpcReduction="20000"/>
          </a:bodyPr>
          <a:lstStyle/>
          <a:p>
            <a:r>
              <a:rPr lang="en-US" sz="2667" dirty="0"/>
              <a:t>Lead product candidate NSR-REP1,  -designed to substantially modify or halt the progression of inherited retinal diseases AAV2 vector containing recombinant human complementary DNA, or cDNA, that is designed to produce REP1 inside the eye.</a:t>
            </a:r>
          </a:p>
          <a:p>
            <a:endParaRPr lang="en-US" sz="2667" dirty="0"/>
          </a:p>
          <a:p>
            <a:r>
              <a:rPr lang="en-US" sz="2667" dirty="0"/>
              <a:t>Choroideremia (CHM) -  a rare, degenerative, X-linked genetic retinal disorder primarily affecting males.  Ph. 3 based on pos results in Ph. 2/2 published in NEJM, Lancet etc..,</a:t>
            </a:r>
          </a:p>
          <a:p>
            <a:endParaRPr lang="en-US" sz="2667" dirty="0"/>
          </a:p>
          <a:p>
            <a:r>
              <a:rPr lang="en-US" sz="2667" dirty="0"/>
              <a:t>X-linked Retinitis Pigmentosa (XLRP) - a rare inherited X-linked recessive genetic retinal disorder primarily affecting males. </a:t>
            </a:r>
          </a:p>
          <a:p>
            <a:endParaRPr lang="en-US" sz="2667" dirty="0"/>
          </a:p>
          <a:p>
            <a:r>
              <a:rPr lang="en-US" sz="2667" dirty="0"/>
              <a:t>Stargardt Disease - The form of Stargardt disease they are targeting is an autosomal recessive disease that is linked to mutations in the ABCA4 gene that are inherited from both parents </a:t>
            </a:r>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102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026492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7408" y="216964"/>
            <a:ext cx="10337800" cy="262360"/>
          </a:xfrm>
        </p:spPr>
        <p:txBody>
          <a:bodyPr>
            <a:normAutofit fontScale="90000"/>
          </a:bodyPr>
          <a:lstStyle/>
          <a:p>
            <a:r>
              <a:rPr lang="en-US" sz="4400" dirty="0"/>
              <a:t>Voyager Therapeutics</a:t>
            </a: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653966102"/>
              </p:ext>
            </p:extLst>
          </p:nvPr>
        </p:nvGraphicFramePr>
        <p:xfrm>
          <a:off x="0" y="709448"/>
          <a:ext cx="12192000" cy="6117090"/>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94607">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5864">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lgn="l">
                        <a:spcAft>
                          <a:spcPts val="600"/>
                        </a:spcAft>
                        <a:buClr>
                          <a:schemeClr val="accent6"/>
                        </a:buClr>
                        <a:buFont typeface="Arial" panose="020B0604020202020204" pitchFamily="34" charset="0"/>
                        <a:buNone/>
                      </a:pPr>
                      <a:r>
                        <a:rPr lang="en-US" sz="1200" b="1" i="1" dirty="0">
                          <a:solidFill>
                            <a:schemeClr val="tx1"/>
                          </a:solidFill>
                        </a:rPr>
                        <a:t>ONE-TIME DELIVERY. BENEFITS FOR A LIFETIME.</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Strategic collab U Mass Med School (UMMS) and UCSF</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their pipeline includes VY-AADC01 for Parkinson’s disease, which is in an ongoing Phase 1b study with their collaborators at the University of California, San Francisco, </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preclinical programs VY-SOD01 for a monogenic form of amyotrophic lateral sclerosis (ALS) </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VY-FXN01 for Friedreich’s ataxia.</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Voyager innovates and invests in novel adeno-associated virus (AAV) vector engineering and optimization, manufacturing that includes a baculovirus production system for producing AAV vectors at scale in insect-derived cells, and dosing that includes intraparenchymal, intrathecal and intravenous delivery techniques.</a:t>
                      </a:r>
                    </a:p>
                    <a:p>
                      <a:pPr marL="0" indent="0" algn="l">
                        <a:spcAft>
                          <a:spcPts val="600"/>
                        </a:spcAft>
                        <a:buClr>
                          <a:schemeClr val="accent6"/>
                        </a:buClr>
                        <a:buFont typeface="Arial" panose="020B0604020202020204" pitchFamily="34" charset="0"/>
                        <a:buNone/>
                      </a:pPr>
                      <a:r>
                        <a:rPr lang="en-US" sz="1200" dirty="0">
                          <a:solidFill>
                            <a:schemeClr val="tx1"/>
                          </a:solidFill>
                        </a:rPr>
                        <a:t>2019/01 Strategic deal with Neurocrine</a:t>
                      </a:r>
                      <a:r>
                        <a:rPr lang="en-US" sz="1200" baseline="0" dirty="0">
                          <a:solidFill>
                            <a:schemeClr val="tx1"/>
                          </a:solidFill>
                        </a:rPr>
                        <a:t> in Parkinson and Friedrich Ataxia under the terms of the agreement, Neurocrine Biosciences has agreed to pay Voyager $165 million in cash including a $115 million upfront payment and a $50 million equity investment.4 19/06/19: strategic partnership with Sanofi Genzyme restructured</a:t>
                      </a:r>
                    </a:p>
                    <a:p>
                      <a:pPr marL="0" indent="0" algn="l">
                        <a:spcAft>
                          <a:spcPts val="600"/>
                        </a:spcAft>
                        <a:buClr>
                          <a:schemeClr val="accent6"/>
                        </a:buClr>
                        <a:buFont typeface="Arial" panose="020B0604020202020204" pitchFamily="34" charset="0"/>
                        <a:buNone/>
                      </a:pPr>
                      <a:r>
                        <a:rPr lang="en-US" sz="1200" baseline="0" dirty="0">
                          <a:solidFill>
                            <a:schemeClr val="tx1"/>
                          </a:solidFill>
                        </a:rPr>
                        <a:t>03/08/2022: License option agreement with Novartis  with on AAV TRACER capsid . $54 M upfront for first three CNS indications with additional milestone payments and lotion on two additional indications for a total value of up to `.7 B USD</a:t>
                      </a:r>
                      <a:endParaRPr lang="en-US" sz="1200"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2018 Andre Turenne, MBA,  appointed President and Chief Executive Officer, prev.. Genzyme</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Founders:</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Krystof Bankiewicz, M.D., Ph.D.</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Kinetics Foundation Chair in Translational Research and Professor in Residence of Neurological Surgery and Neurology, University of California at San Francisco</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Guangping Gao, Ph.D.</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Director, University of Massachusetts Medical School (UMMS) Gene Therapy Center &amp; Vector Core; Scientific Director, UMMS-China Program Office; Professor of Molecular Genetics and Microbiology, UMMS</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Mark Kay, M.D., Ph.D.</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Dennis Farrey Family Professor, Head, Division of Human Gene Therapy, Departments of Pediatrics and Genetics, Stanford University School of Medicine</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Phillip Zamore, Ph.D.</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Professor of Biochemistry and Molecular Pharmacology, and Chair of the RNA Therapeutics Institute, University of Massachusetts </a:t>
                      </a:r>
                    </a:p>
                    <a:p>
                      <a:pPr marL="173038"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173038" indent="0">
                        <a:buFont typeface="Arial" panose="020B0604020202020204" pitchFamily="34" charset="0"/>
                        <a:buNone/>
                      </a:pPr>
                      <a:endParaRPr lang="en-US" sz="1100" b="0" i="0" dirty="0"/>
                    </a:p>
                    <a:p>
                      <a:pPr marL="173038" indent="0">
                        <a:buFont typeface="Arial" panose="020B0604020202020204" pitchFamily="34" charset="0"/>
                        <a:buChar char="•"/>
                      </a:pPr>
                      <a:endParaRPr lang="en-US" sz="1200" b="0" i="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5864">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98103">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a:t>
                      </a:r>
                      <a:r>
                        <a:rPr lang="en-US" sz="1200" b="1" u="none" baseline="0" dirty="0">
                          <a:solidFill>
                            <a:schemeClr val="tx1"/>
                          </a:solidFill>
                        </a:rPr>
                        <a:t>  VYGR</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8103">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75534">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11/2015 $360 M</a:t>
                      </a:r>
                    </a:p>
                    <a:p>
                      <a:endParaRPr lang="en-US" sz="1200" dirty="0">
                        <a:solidFill>
                          <a:schemeClr val="tx1"/>
                        </a:solidFill>
                      </a:endParaRPr>
                    </a:p>
                    <a:p>
                      <a:r>
                        <a:rPr lang="en-US" sz="1200" b="1" dirty="0">
                          <a:solidFill>
                            <a:schemeClr val="tx1"/>
                          </a:solidFill>
                        </a:rPr>
                        <a:t>Market Cap</a:t>
                      </a:r>
                      <a:endParaRPr lang="en-US" sz="1200" b="1" baseline="0" dirty="0">
                        <a:solidFill>
                          <a:schemeClr val="tx1"/>
                        </a:solidFill>
                      </a:endParaRPr>
                    </a:p>
                    <a:p>
                      <a:r>
                        <a:rPr lang="en-US" sz="1200" dirty="0">
                          <a:solidFill>
                            <a:schemeClr val="tx1"/>
                          </a:solidFill>
                        </a:rPr>
                        <a:t> 4/7/22   344.18 M</a:t>
                      </a:r>
                    </a:p>
                    <a:p>
                      <a:r>
                        <a:rPr lang="en-US" sz="1200" dirty="0">
                          <a:solidFill>
                            <a:schemeClr val="tx1"/>
                          </a:solidFill>
                        </a:rPr>
                        <a:t>8-23-23  414.86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275534">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2/2014 Ser. A $45 M Third Rock Ventures</a:t>
                      </a:r>
                    </a:p>
                    <a:p>
                      <a:r>
                        <a:rPr lang="en-US" sz="1200" dirty="0">
                          <a:solidFill>
                            <a:schemeClr val="tx1"/>
                          </a:solidFill>
                        </a:rPr>
                        <a:t>2/2015 Corporate Round $30 M Genzyme</a:t>
                      </a:r>
                    </a:p>
                    <a:p>
                      <a:r>
                        <a:rPr lang="en-US" sz="1200" dirty="0">
                          <a:solidFill>
                            <a:schemeClr val="tx1"/>
                          </a:solidFill>
                        </a:rPr>
                        <a:t>4/2015 Ser. B $60 M</a:t>
                      </a:r>
                    </a:p>
                    <a:p>
                      <a:r>
                        <a:rPr lang="en-US" sz="1200" dirty="0">
                          <a:solidFill>
                            <a:schemeClr val="tx1"/>
                          </a:solidFill>
                        </a:rPr>
                        <a:t>IPO 11/2015 raised $70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1726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9810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726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Ph. 2 in Parkinson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7263">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Prelim. in ataxia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9358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https://www.voyagertherapeutics.com/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82366216"/>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149773"/>
            <a:ext cx="10337800" cy="262360"/>
          </a:xfrm>
        </p:spPr>
        <p:txBody>
          <a:bodyPr>
            <a:normAutofit fontScale="90000"/>
          </a:bodyPr>
          <a:lstStyle/>
          <a:p>
            <a:r>
              <a:rPr lang="en-US" dirty="0"/>
              <a:t> </a:t>
            </a:r>
            <a:r>
              <a:rPr lang="en-US" sz="4400" dirty="0"/>
              <a:t>AVRO Bio Inc</a:t>
            </a:r>
          </a:p>
        </p:txBody>
      </p:sp>
      <p:graphicFrame>
        <p:nvGraphicFramePr>
          <p:cNvPr id="5" name="Table 4"/>
          <p:cNvGraphicFramePr>
            <a:graphicFrameLocks noGrp="1"/>
          </p:cNvGraphicFramePr>
          <p:nvPr>
            <p:extLst>
              <p:ext uri="{D42A27DB-BD31-4B8C-83A1-F6EECF244321}">
                <p14:modId xmlns:p14="http://schemas.microsoft.com/office/powerpoint/2010/main" val="2423390419"/>
              </p:ext>
            </p:extLst>
          </p:nvPr>
        </p:nvGraphicFramePr>
        <p:xfrm>
          <a:off x="-1" y="657774"/>
          <a:ext cx="12044854" cy="6200227"/>
        </p:xfrm>
        <a:graphic>
          <a:graphicData uri="http://schemas.openxmlformats.org/drawingml/2006/table">
            <a:tbl>
              <a:tblPr firstRow="1" bandRow="1">
                <a:tableStyleId>{5C22544A-7EE6-4342-B048-85BDC9FD1C3A}</a:tableStyleId>
              </a:tblPr>
              <a:tblGrid>
                <a:gridCol w="1475917">
                  <a:extLst>
                    <a:ext uri="{9D8B030D-6E8A-4147-A177-3AD203B41FA5}">
                      <a16:colId xmlns:a16="http://schemas.microsoft.com/office/drawing/2014/main" val="20000"/>
                    </a:ext>
                  </a:extLst>
                </a:gridCol>
                <a:gridCol w="2316828">
                  <a:extLst>
                    <a:ext uri="{9D8B030D-6E8A-4147-A177-3AD203B41FA5}">
                      <a16:colId xmlns:a16="http://schemas.microsoft.com/office/drawing/2014/main" val="20001"/>
                    </a:ext>
                  </a:extLst>
                </a:gridCol>
                <a:gridCol w="5172942">
                  <a:extLst>
                    <a:ext uri="{9D8B030D-6E8A-4147-A177-3AD203B41FA5}">
                      <a16:colId xmlns:a16="http://schemas.microsoft.com/office/drawing/2014/main" val="20002"/>
                    </a:ext>
                  </a:extLst>
                </a:gridCol>
                <a:gridCol w="3079167">
                  <a:extLst>
                    <a:ext uri="{9D8B030D-6E8A-4147-A177-3AD203B41FA5}">
                      <a16:colId xmlns:a16="http://schemas.microsoft.com/office/drawing/2014/main" val="20003"/>
                    </a:ext>
                  </a:extLst>
                </a:gridCol>
              </a:tblGrid>
              <a:tr h="585802">
                <a:tc gridSpan="2">
                  <a:txBody>
                    <a:bodyPr/>
                    <a:lstStyle/>
                    <a:p>
                      <a:pPr algn="l"/>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1187">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2015</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AVROBIO, Inc., a leader in lentiviral-based gene therapies,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is a clinical stage company developing disruptive therapies that have the potential to transform patients’ lives in a single dose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1" i="0" dirty="0"/>
                        <a:t>Geoff MacKay, </a:t>
                      </a:r>
                      <a:r>
                        <a:rPr lang="en-US" sz="1200" b="0" i="0" dirty="0"/>
                        <a:t>President &amp; CEO</a:t>
                      </a:r>
                    </a:p>
                    <a:p>
                      <a:pPr marL="171450" indent="-171450">
                        <a:buFont typeface="Arial" panose="020B0604020202020204" pitchFamily="34" charset="0"/>
                        <a:buChar char="•"/>
                      </a:pPr>
                      <a:r>
                        <a:rPr lang="en-US" sz="1200" b="0" i="0" dirty="0"/>
                        <a:t>Prep. CEO of Organogenesis Inc., the company treated 1 million patients with living cell therapies, received the first FDA CBER allogeneic cell-therapy approval and achieved an unparalleled position within regenerative medicine. </a:t>
                      </a:r>
                    </a:p>
                    <a:p>
                      <a:pPr marL="171450" indent="-171450">
                        <a:buFont typeface="Arial" panose="020B0604020202020204" pitchFamily="34" charset="0"/>
                        <a:buChar char="•"/>
                      </a:pPr>
                      <a:r>
                        <a:rPr lang="en-US" sz="1200" b="0" i="0" dirty="0"/>
                        <a:t>Founding CEO of eGenesis, applying CRISPR Cas-9 gene editing to xenotransplantation. </a:t>
                      </a:r>
                    </a:p>
                    <a:p>
                      <a:pPr marL="171450" indent="-171450">
                        <a:buFont typeface="Arial" panose="020B0604020202020204" pitchFamily="34" charset="0"/>
                        <a:buChar char="•"/>
                      </a:pPr>
                      <a:r>
                        <a:rPr lang="en-US" sz="1200" b="0" i="0" dirty="0"/>
                        <a:t>11 years at Novartis in senior leadership positions Past Chairman of the Board of </a:t>
                      </a:r>
                      <a:r>
                        <a:rPr lang="en-US" sz="1200" b="0" i="0" baseline="0" dirty="0"/>
                        <a:t> Alliance of Regenerative medicine (ARM).</a:t>
                      </a:r>
                    </a:p>
                    <a:p>
                      <a:pPr marL="171450" indent="-171450">
                        <a:buFont typeface="Arial" panose="020B0604020202020204" pitchFamily="34" charset="0"/>
                        <a:buChar char="•"/>
                      </a:pPr>
                      <a:endParaRPr lang="en-US" sz="1200" b="0" i="0" dirty="0"/>
                    </a:p>
                    <a:p>
                      <a:pPr marL="0" indent="0">
                        <a:buFont typeface="Arial" panose="020B0604020202020204" pitchFamily="34" charset="0"/>
                        <a:buNone/>
                      </a:pPr>
                      <a:r>
                        <a:rPr lang="en-US" sz="1200" b="1" i="0" dirty="0"/>
                        <a:t>Birgitte Volck, MD, PhD , </a:t>
                      </a:r>
                      <a:r>
                        <a:rPr lang="en-US" sz="1200" b="0" i="0" dirty="0"/>
                        <a:t>President of Research &amp; Development, </a:t>
                      </a:r>
                    </a:p>
                    <a:p>
                      <a:pPr marL="171450" indent="-171450">
                        <a:buFont typeface="Arial" panose="020B0604020202020204" pitchFamily="34" charset="0"/>
                        <a:buChar char="•"/>
                      </a:pPr>
                      <a:r>
                        <a:rPr lang="en-US" sz="1200" b="0" i="0" dirty="0"/>
                        <a:t>prev. Senior Vice President and Head of R&amp;D, Rare Disease at GSK in the UK, CM) and SVP, Head of Development at Swedish Orphan Biovitrum (SOBI)</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1187">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93689">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AVRO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3689">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56646">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6/2018 $440 M</a:t>
                      </a:r>
                    </a:p>
                    <a:p>
                      <a:endParaRPr lang="en-US" sz="1200" dirty="0">
                        <a:solidFill>
                          <a:schemeClr val="tx1"/>
                        </a:solidFill>
                      </a:endParaRPr>
                    </a:p>
                    <a:p>
                      <a:r>
                        <a:rPr lang="en-US" sz="1200" b="1" dirty="0">
                          <a:solidFill>
                            <a:schemeClr val="tx1"/>
                          </a:solidFill>
                        </a:rPr>
                        <a:t>Market Cap  </a:t>
                      </a:r>
                    </a:p>
                    <a:p>
                      <a:r>
                        <a:rPr lang="en-US" sz="1200" b="1" dirty="0">
                          <a:solidFill>
                            <a:schemeClr val="tx1"/>
                          </a:solidFill>
                        </a:rPr>
                        <a:t> 8-23-23 85.46MTotal raised 935.4 M</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871463">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8/2016 Ser. A $25 M Atlas Venture</a:t>
                      </a:r>
                    </a:p>
                    <a:p>
                      <a:r>
                        <a:rPr lang="en-US" sz="1200" dirty="0">
                          <a:solidFill>
                            <a:schemeClr val="tx1"/>
                          </a:solidFill>
                        </a:rPr>
                        <a:t>2/2018 Ser. B $60 M Citadel</a:t>
                      </a:r>
                    </a:p>
                    <a:p>
                      <a:r>
                        <a:rPr lang="en-US" sz="1200" dirty="0">
                          <a:solidFill>
                            <a:schemeClr val="tx1"/>
                          </a:solidFill>
                        </a:rPr>
                        <a:t>IPO 6/2018 raised $99.7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67887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2020/02/19: Announces follow on public offering $100M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8628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Lenti-viral based gene therapy</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256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2565">
                <a:tc rowSpan="2">
                  <a:txBody>
                    <a:bodyPr/>
                    <a:lstStyle/>
                    <a:p>
                      <a:r>
                        <a:rPr lang="en-US" sz="1200" dirty="0">
                          <a:solidFill>
                            <a:schemeClr val="tx1"/>
                          </a:solidFill>
                        </a:rPr>
                        <a:t>Indications</a:t>
                      </a:r>
                    </a:p>
                    <a:p>
                      <a:endParaRPr lang="en-US" sz="1200" dirty="0">
                        <a:solidFill>
                          <a:schemeClr val="tx1"/>
                        </a:solidFill>
                      </a:endParaRPr>
                    </a:p>
                    <a:p>
                      <a:r>
                        <a:rPr lang="en-US" sz="1200" dirty="0">
                          <a:solidFill>
                            <a:schemeClr val="tx1"/>
                          </a:solidFill>
                        </a:rPr>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86281">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Avrobio.com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9575641"/>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AVRO BIO PIPELINE</a:t>
            </a:r>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105</a:t>
            </a:fld>
            <a:endParaRPr lang="en-US" dirty="0">
              <a:solidFill>
                <a:prstClr val="black">
                  <a:tint val="75000"/>
                </a:prstClr>
              </a:solidFill>
              <a:latin typeface="Calibri"/>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85875"/>
            <a:ext cx="10972800" cy="428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3745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826" y="515532"/>
            <a:ext cx="10337800" cy="262360"/>
          </a:xfrm>
        </p:spPr>
        <p:txBody>
          <a:bodyPr>
            <a:normAutofit fontScale="90000"/>
          </a:bodyPr>
          <a:lstStyle/>
          <a:p>
            <a:r>
              <a:rPr lang="en-US" dirty="0"/>
              <a:t> </a:t>
            </a:r>
            <a:r>
              <a:rPr lang="en-US" sz="4400" dirty="0"/>
              <a:t>Meira GTX Holdings plc</a:t>
            </a:r>
          </a:p>
        </p:txBody>
      </p:sp>
      <p:graphicFrame>
        <p:nvGraphicFramePr>
          <p:cNvPr id="5" name="Table 4"/>
          <p:cNvGraphicFramePr>
            <a:graphicFrameLocks noGrp="1"/>
          </p:cNvGraphicFramePr>
          <p:nvPr>
            <p:extLst>
              <p:ext uri="{D42A27DB-BD31-4B8C-83A1-F6EECF244321}">
                <p14:modId xmlns:p14="http://schemas.microsoft.com/office/powerpoint/2010/main" val="818637421"/>
              </p:ext>
            </p:extLst>
          </p:nvPr>
        </p:nvGraphicFramePr>
        <p:xfrm>
          <a:off x="0" y="1479608"/>
          <a:ext cx="12192000" cy="5130874"/>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23062">
                <a:tc gridSpan="2">
                  <a:txBody>
                    <a:bodyPr/>
                    <a:lstStyle/>
                    <a:p>
                      <a:pPr algn="l"/>
                      <a:endParaRPr lang="sv-SE"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32297">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Clinical-stage gene therapy company focused on developing potentially curative treatments for patients living with serious diseases.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We currently have six programs in clinical development including four ocular indications, a salivary gland condition, and a Parkinson’s disease program.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Our initial focus on diseases of the </a:t>
                      </a:r>
                      <a:r>
                        <a:rPr lang="en-US" sz="1200" u="sng" dirty="0">
                          <a:solidFill>
                            <a:schemeClr val="tx1"/>
                          </a:solidFill>
                        </a:rPr>
                        <a:t>eye, salivary gland and central nervous system </a:t>
                      </a:r>
                      <a:r>
                        <a:rPr lang="en-US" sz="1200" u="none" dirty="0">
                          <a:solidFill>
                            <a:schemeClr val="tx1"/>
                          </a:solidFill>
                        </a:rPr>
                        <a:t>is based on the significant unmet medical need coupled with the high potential gene therapy has to provide meaningful clinical benefit in these areas.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AAV vector is manufactured</a:t>
                      </a:r>
                      <a:r>
                        <a:rPr lang="en-US" sz="1200" u="none" baseline="0" dirty="0">
                          <a:solidFill>
                            <a:schemeClr val="tx1"/>
                          </a:solidFill>
                        </a:rPr>
                        <a:t> in </a:t>
                      </a:r>
                      <a:r>
                        <a:rPr lang="en-US" sz="1200" u="none" dirty="0">
                          <a:solidFill>
                            <a:schemeClr val="tx1"/>
                          </a:solidFill>
                        </a:rPr>
                        <a:t>20,000 sqf state-of-the-art manufacturing facility, completed in early 2018.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We currently have six programs in clinical development, including Phase 1/2 clinical stage programs in Achromatopsia (ACHM), X-Linked Retinitis Pigmentosa (XLRP) and RPE65-Deficiency, a Phase 1 program and a second Phase 1/2 trial clinical trial in radiation-induced xerostomia (RIX) and a Parkinson’s program that has completed a Phase 2 trial with published data.</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1" i="0" dirty="0"/>
                        <a:t>Dr. Alexandria Forbes  President, CEO Executive Officer </a:t>
                      </a:r>
                    </a:p>
                    <a:p>
                      <a:pPr marL="171450" indent="-171450">
                        <a:buFont typeface="Arial" panose="020B0604020202020204" pitchFamily="34" charset="0"/>
                        <a:buChar char="•"/>
                      </a:pPr>
                      <a:r>
                        <a:rPr lang="en-US" sz="1200" b="0" i="0" dirty="0"/>
                        <a:t>Prep. served as Senior VP</a:t>
                      </a:r>
                      <a:r>
                        <a:rPr lang="en-US" sz="1200" b="0" i="0" baseline="0" dirty="0"/>
                        <a:t> </a:t>
                      </a:r>
                      <a:r>
                        <a:rPr lang="en-US" sz="1200" b="0" i="0" dirty="0"/>
                        <a:t>Commercial Operations at Kadmon Holdings, Inc., </a:t>
                      </a:r>
                    </a:p>
                    <a:p>
                      <a:pPr marL="171450" indent="-171450">
                        <a:buFont typeface="Arial" panose="020B0604020202020204" pitchFamily="34" charset="0"/>
                        <a:buChar char="•"/>
                      </a:pPr>
                      <a:r>
                        <a:rPr lang="en-US" sz="1200" b="0" i="0" dirty="0"/>
                        <a:t>Prep. healthcare investor at Sivik Global Healthcare, and  Meadowvale Asset Management, </a:t>
                      </a:r>
                    </a:p>
                    <a:p>
                      <a:pPr marL="171450" indent="-171450">
                        <a:buFont typeface="Arial" panose="020B0604020202020204" pitchFamily="34" charset="0"/>
                        <a:buChar char="•"/>
                      </a:pPr>
                      <a:r>
                        <a:rPr lang="en-US" sz="1200" b="0" i="0" dirty="0"/>
                        <a:t>Prep. Human Frontiers/Howard Hughes postdoctoral fellow at the Skirball Institute of Biomolecular Medicine at NYU Langone Medical Center  and research fellow at Duke University, and also at the Carnegie Institute at Johns Hopkins University. </a:t>
                      </a:r>
                    </a:p>
                    <a:p>
                      <a:pPr marL="171450" indent="-171450">
                        <a:buFont typeface="Arial" panose="020B0604020202020204" pitchFamily="34" charset="0"/>
                        <a:buChar char="•"/>
                      </a:pPr>
                      <a:r>
                        <a:rPr lang="en-US" sz="1200" b="0" i="0" dirty="0"/>
                        <a:t>Dr. Forbes received an M.A. in Natural Sciences from Cambridge University and a Ph.D. in molecular biology from Oxford University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7858">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New York NY, London</a:t>
                      </a:r>
                      <a:r>
                        <a:rPr lang="en-US" sz="1200" u="none" baseline="0" dirty="0">
                          <a:solidFill>
                            <a:schemeClr val="tx1"/>
                          </a:solidFill>
                        </a:rPr>
                        <a:t> UK</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3449">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MGTX</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3449">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78128">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At IPO 6/2018 $407 M</a:t>
                      </a:r>
                    </a:p>
                    <a:p>
                      <a:r>
                        <a:rPr lang="en-US" sz="1200" b="1" dirty="0">
                          <a:solidFill>
                            <a:schemeClr val="tx1"/>
                          </a:solidFill>
                        </a:rPr>
                        <a:t>M Market cap 08-23-23 365.55</a:t>
                      </a:r>
                    </a:p>
                    <a:p>
                      <a:r>
                        <a:rPr lang="en-US" sz="1200" b="1" dirty="0">
                          <a:solidFill>
                            <a:schemeClr val="tx1"/>
                          </a:solidFill>
                        </a:rPr>
                        <a:t>4/7/22  315.66M</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811403">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12/2017 Venture Round </a:t>
                      </a:r>
                      <a:r>
                        <a:rPr lang="en-US" sz="1200" b="0" i="0" kern="1200" dirty="0">
                          <a:solidFill>
                            <a:schemeClr val="dk1"/>
                          </a:solidFill>
                          <a:effectLst/>
                          <a:latin typeface="+mn-lt"/>
                          <a:ea typeface="+mn-ea"/>
                          <a:cs typeface="+mn-cs"/>
                        </a:rPr>
                        <a:t>£2 M</a:t>
                      </a:r>
                    </a:p>
                    <a:p>
                      <a:r>
                        <a:rPr lang="en-US" sz="1200" b="0" i="0" kern="1200" dirty="0">
                          <a:solidFill>
                            <a:schemeClr val="dk1"/>
                          </a:solidFill>
                          <a:effectLst/>
                          <a:latin typeface="+mn-lt"/>
                          <a:ea typeface="+mn-ea"/>
                          <a:cs typeface="+mn-cs"/>
                        </a:rPr>
                        <a:t>3/2018 Ser. B $5 M Essex Bio-Technology</a:t>
                      </a:r>
                    </a:p>
                    <a:p>
                      <a:r>
                        <a:rPr lang="en-US" sz="1200" b="0" i="0" kern="1200" dirty="0">
                          <a:solidFill>
                            <a:schemeClr val="dk1"/>
                          </a:solidFill>
                          <a:effectLst/>
                          <a:latin typeface="+mn-lt"/>
                          <a:ea typeface="+mn-ea"/>
                          <a:cs typeface="+mn-cs"/>
                        </a:rPr>
                        <a:t>IPO 6/2018 raised $75 M</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908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5276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AAV based treatments of rare disorders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908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79089">
                <a:tc rowSpan="2">
                  <a:txBody>
                    <a:bodyPr/>
                    <a:lstStyle/>
                    <a:p>
                      <a:r>
                        <a:rPr lang="en-US" sz="1200" dirty="0">
                          <a:solidFill>
                            <a:schemeClr val="tx1"/>
                          </a:solidFill>
                        </a:rPr>
                        <a:t>Indications</a:t>
                      </a:r>
                    </a:p>
                    <a:p>
                      <a:endParaRPr lang="en-US" sz="1200" dirty="0">
                        <a:solidFill>
                          <a:schemeClr val="tx1"/>
                        </a:solidFill>
                      </a:endParaRPr>
                    </a:p>
                    <a:p>
                      <a:r>
                        <a:rPr lang="en-US" sz="1200" dirty="0">
                          <a:solidFill>
                            <a:schemeClr val="tx1"/>
                          </a:solidFill>
                        </a:rPr>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3420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Meiragtx.com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81561201"/>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274145"/>
            <a:ext cx="10337800" cy="262360"/>
          </a:xfrm>
        </p:spPr>
        <p:txBody>
          <a:bodyPr>
            <a:noAutofit/>
          </a:bodyPr>
          <a:lstStyle/>
          <a:p>
            <a:r>
              <a:rPr lang="en-US" sz="4000" dirty="0"/>
              <a:t>4D Molecular Therapeutics</a:t>
            </a:r>
          </a:p>
        </p:txBody>
      </p:sp>
      <p:graphicFrame>
        <p:nvGraphicFramePr>
          <p:cNvPr id="5" name="Table 4"/>
          <p:cNvGraphicFramePr>
            <a:graphicFrameLocks noGrp="1"/>
          </p:cNvGraphicFramePr>
          <p:nvPr>
            <p:extLst>
              <p:ext uri="{D42A27DB-BD31-4B8C-83A1-F6EECF244321}">
                <p14:modId xmlns:p14="http://schemas.microsoft.com/office/powerpoint/2010/main" val="2460648859"/>
              </p:ext>
            </p:extLst>
          </p:nvPr>
        </p:nvGraphicFramePr>
        <p:xfrm>
          <a:off x="0" y="835572"/>
          <a:ext cx="12192000" cy="5567742"/>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7">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50130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8236">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3038" indent="-107950" algn="l">
                        <a:spcAft>
                          <a:spcPts val="600"/>
                        </a:spcAft>
                        <a:buClr>
                          <a:schemeClr val="accent6"/>
                        </a:buClr>
                        <a:buFont typeface="Arial" panose="020B0604020202020204" pitchFamily="34" charset="0"/>
                        <a:buChar char="•"/>
                      </a:pPr>
                      <a:endParaRPr lang="en-US" sz="1200" b="0" u="sng"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0" i="0" u="none" dirty="0"/>
                        <a:t>Prior to forming 4DMT, </a:t>
                      </a:r>
                      <a:r>
                        <a:rPr lang="en-US" sz="1200" b="1" i="0" u="none" dirty="0"/>
                        <a:t>their CEO David Kirn MD</a:t>
                      </a:r>
                      <a:r>
                        <a:rPr lang="en-US" sz="1200" b="0" i="0" u="none" dirty="0"/>
                        <a:t> and development team members have developed over 10 different therapeutic viral vectors, including translation into the clinic and Phase 1-3 clinical development in over 30 clinical trials.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8236">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Emeryville,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8236">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1318">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60693">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4/7/22    460.M</a:t>
                      </a:r>
                    </a:p>
                    <a:p>
                      <a:r>
                        <a:rPr lang="en-US" sz="1200" dirty="0">
                          <a:solidFill>
                            <a:schemeClr val="tx1"/>
                          </a:solidFill>
                        </a:rPr>
                        <a:t>08-23-23 711.5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89944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8/2015 Venture Round $7 M</a:t>
                      </a:r>
                    </a:p>
                    <a:p>
                      <a:r>
                        <a:rPr lang="en-US" sz="1200" dirty="0">
                          <a:solidFill>
                            <a:schemeClr val="tx1"/>
                          </a:solidFill>
                        </a:rPr>
                        <a:t>9/2017 Venture Round $3 M Cystic Fibrosis Foundation</a:t>
                      </a:r>
                    </a:p>
                    <a:p>
                      <a:r>
                        <a:rPr lang="en-US" sz="1200" dirty="0">
                          <a:solidFill>
                            <a:schemeClr val="tx1"/>
                          </a:solidFill>
                        </a:rPr>
                        <a:t>9/2018 Ser. B $90 M Viking Global Investors</a:t>
                      </a:r>
                    </a:p>
                    <a:p>
                      <a:r>
                        <a:rPr lang="en-US" sz="1200" dirty="0">
                          <a:solidFill>
                            <a:schemeClr val="tx1"/>
                          </a:solidFill>
                        </a:rPr>
                        <a:t>6/2020 Ser. C $75 M Viking Global Investors</a:t>
                      </a:r>
                    </a:p>
                    <a:p>
                      <a:endParaRPr lang="en-US" sz="1200" dirty="0">
                        <a:solidFill>
                          <a:schemeClr val="tx1"/>
                        </a:solidFill>
                      </a:endParaRPr>
                    </a:p>
                    <a:p>
                      <a:r>
                        <a:rPr lang="en-US" sz="1200" dirty="0">
                          <a:solidFill>
                            <a:schemeClr val="tx1"/>
                          </a:solidFill>
                        </a:rPr>
                        <a:t>Total raised 175M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82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82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82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78236">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sng"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60693">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www.4dmoleculartherapeutics.com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28807218"/>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4D Molecular Ther. Pipeline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6801" y="1397504"/>
            <a:ext cx="6510767" cy="42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108</a:t>
            </a:fld>
            <a:endParaRPr lang="en-US" dirty="0">
              <a:solidFill>
                <a:prstClr val="black">
                  <a:tint val="75000"/>
                </a:prstClr>
              </a:solidFill>
              <a:latin typeface="Calibri"/>
            </a:endParaRPr>
          </a:p>
        </p:txBody>
      </p:sp>
      <p:pic>
        <p:nvPicPr>
          <p:cNvPr id="3" name="Picture 2">
            <a:extLst>
              <a:ext uri="{FF2B5EF4-FFF2-40B4-BE49-F238E27FC236}">
                <a16:creationId xmlns:a16="http://schemas.microsoft.com/office/drawing/2014/main" id="{8F730109-E1C7-6C42-8D29-ADA717B9E45B}"/>
              </a:ext>
            </a:extLst>
          </p:cNvPr>
          <p:cNvPicPr>
            <a:picLocks noChangeAspect="1"/>
          </p:cNvPicPr>
          <p:nvPr/>
        </p:nvPicPr>
        <p:blipFill>
          <a:blip r:embed="rId3"/>
          <a:stretch>
            <a:fillRect/>
          </a:stretch>
        </p:blipFill>
        <p:spPr>
          <a:xfrm>
            <a:off x="759097" y="-136524"/>
            <a:ext cx="12192000" cy="6858000"/>
          </a:xfrm>
          <a:prstGeom prst="rect">
            <a:avLst/>
          </a:prstGeom>
        </p:spPr>
      </p:pic>
    </p:spTree>
    <p:extLst>
      <p:ext uri="{BB962C8B-B14F-4D97-AF65-F5344CB8AC3E}">
        <p14:creationId xmlns:p14="http://schemas.microsoft.com/office/powerpoint/2010/main" val="28395387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354727"/>
            <a:ext cx="10337800" cy="262360"/>
          </a:xfrm>
        </p:spPr>
        <p:txBody>
          <a:bodyPr>
            <a:noAutofit/>
          </a:bodyPr>
          <a:lstStyle/>
          <a:p>
            <a:r>
              <a:rPr lang="en-US" sz="4000" dirty="0"/>
              <a:t>Freeline Therapeutics </a:t>
            </a:r>
          </a:p>
        </p:txBody>
      </p:sp>
      <p:graphicFrame>
        <p:nvGraphicFramePr>
          <p:cNvPr id="5" name="Table 4"/>
          <p:cNvGraphicFramePr>
            <a:graphicFrameLocks noGrp="1"/>
          </p:cNvGraphicFramePr>
          <p:nvPr>
            <p:extLst>
              <p:ext uri="{D42A27DB-BD31-4B8C-83A1-F6EECF244321}">
                <p14:modId xmlns:p14="http://schemas.microsoft.com/office/powerpoint/2010/main" val="4027658949"/>
              </p:ext>
            </p:extLst>
          </p:nvPr>
        </p:nvGraphicFramePr>
        <p:xfrm>
          <a:off x="0" y="1145212"/>
          <a:ext cx="12192000" cy="5712788"/>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565059">
                  <a:extLst>
                    <a:ext uri="{9D8B030D-6E8A-4147-A177-3AD203B41FA5}">
                      <a16:colId xmlns:a16="http://schemas.microsoft.com/office/drawing/2014/main" val="20001"/>
                    </a:ext>
                  </a:extLst>
                </a:gridCol>
                <a:gridCol w="5152394">
                  <a:extLst>
                    <a:ext uri="{9D8B030D-6E8A-4147-A177-3AD203B41FA5}">
                      <a16:colId xmlns:a16="http://schemas.microsoft.com/office/drawing/2014/main" val="20002"/>
                    </a:ext>
                  </a:extLst>
                </a:gridCol>
                <a:gridCol w="2980600">
                  <a:extLst>
                    <a:ext uri="{9D8B030D-6E8A-4147-A177-3AD203B41FA5}">
                      <a16:colId xmlns:a16="http://schemas.microsoft.com/office/drawing/2014/main" val="20003"/>
                    </a:ext>
                  </a:extLst>
                </a:gridCol>
              </a:tblGrid>
              <a:tr h="415847">
                <a:tc gridSpan="2">
                  <a:txBody>
                    <a:bodyPr/>
                    <a:lstStyle/>
                    <a:p>
                      <a:pPr algn="ctr"/>
                      <a:endParaRPr lang="en-US" sz="12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89350">
                <a:tc>
                  <a:txBody>
                    <a:bodyPr/>
                    <a:lstStyle/>
                    <a:p>
                      <a:pPr algn="ctr">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u="none" dirty="0"/>
                        <a:t>2015</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ctr">
                        <a:spcAft>
                          <a:spcPts val="600"/>
                        </a:spcAft>
                        <a:buClr>
                          <a:schemeClr val="accent6"/>
                        </a:buClr>
                        <a:buFont typeface="Arial" panose="020B0604020202020204" pitchFamily="34" charset="0"/>
                        <a:buChar char="•"/>
                      </a:pPr>
                      <a:r>
                        <a:rPr lang="en-US" sz="1200" u="none" dirty="0">
                          <a:solidFill>
                            <a:schemeClr val="tx1"/>
                          </a:solidFill>
                        </a:rPr>
                        <a:t>2010</a:t>
                      </a:r>
                    </a:p>
                    <a:p>
                      <a:pPr marL="171450" indent="-171450" algn="ctr">
                        <a:spcAft>
                          <a:spcPts val="600"/>
                        </a:spcAft>
                        <a:buClr>
                          <a:schemeClr val="accent6"/>
                        </a:buClr>
                        <a:buFont typeface="Arial" panose="020B0604020202020204" pitchFamily="34" charset="0"/>
                        <a:buChar char="•"/>
                      </a:pPr>
                      <a:r>
                        <a:rPr lang="en-US" sz="1200" u="none" dirty="0">
                          <a:solidFill>
                            <a:schemeClr val="tx1"/>
                          </a:solidFill>
                        </a:rPr>
                        <a:t>Professor Amit Nathwani, in collaboration with St. Jude Children’s Research Hospital (Memphis, Tennessee), dosed his first hemophilia B patient using a gene therapy approach. This gene therapy showed very promising results with sustained long-term activity levels.</a:t>
                      </a:r>
                    </a:p>
                    <a:p>
                      <a:pPr marL="171450" indent="-171450" algn="ctr">
                        <a:spcAft>
                          <a:spcPts val="600"/>
                        </a:spcAft>
                        <a:buClr>
                          <a:schemeClr val="accent6"/>
                        </a:buClr>
                        <a:buFont typeface="Arial" panose="020B0604020202020204" pitchFamily="34" charset="0"/>
                        <a:buChar char="•"/>
                      </a:pPr>
                      <a:r>
                        <a:rPr lang="en-US" sz="1200" u="none" dirty="0">
                          <a:solidFill>
                            <a:schemeClr val="tx1"/>
                          </a:solidFill>
                        </a:rPr>
                        <a:t>2015 company founded by Professor Amit Nathwani, </a:t>
                      </a:r>
                      <a:r>
                        <a:rPr lang="en-US" sz="1200" u="none" baseline="0" dirty="0">
                          <a:solidFill>
                            <a:schemeClr val="tx1"/>
                          </a:solidFill>
                        </a:rPr>
                        <a:t> and collaborates  with St Jude’s</a:t>
                      </a:r>
                    </a:p>
                    <a:p>
                      <a:pPr marL="171450" indent="-171450" algn="ctr">
                        <a:spcAft>
                          <a:spcPts val="600"/>
                        </a:spcAft>
                        <a:buClr>
                          <a:schemeClr val="accent6"/>
                        </a:buClr>
                        <a:buFont typeface="Arial" panose="020B0604020202020204" pitchFamily="34" charset="0"/>
                        <a:buChar char="•"/>
                      </a:pPr>
                      <a:r>
                        <a:rPr lang="en-US" sz="1200" u="none" baseline="0" dirty="0">
                          <a:solidFill>
                            <a:schemeClr val="tx1"/>
                          </a:solidFill>
                        </a:rPr>
                        <a:t>Adenovirus-Associated Virus Vector–Mediated Gene Transfer in Hemophilia B  </a:t>
                      </a:r>
                    </a:p>
                    <a:p>
                      <a:pPr marL="171450" indent="-171450" algn="ctr">
                        <a:spcAft>
                          <a:spcPts val="600"/>
                        </a:spcAft>
                        <a:buClr>
                          <a:schemeClr val="accent6"/>
                        </a:buClr>
                        <a:buFont typeface="Arial" panose="020B0604020202020204" pitchFamily="34" charset="0"/>
                        <a:buChar char="•"/>
                      </a:pPr>
                      <a:r>
                        <a:rPr lang="en-US" sz="1200" u="none" baseline="0" dirty="0">
                          <a:solidFill>
                            <a:schemeClr val="tx1"/>
                          </a:solidFill>
                        </a:rPr>
                        <a:t>Long-Term Safety and Efficacy of Factor IX Gene Therapy in Hemophilia  B  Ph. 1-2</a:t>
                      </a:r>
                    </a:p>
                    <a:p>
                      <a:pPr marL="171450" indent="-171450" algn="ctr">
                        <a:spcAft>
                          <a:spcPts val="600"/>
                        </a:spcAft>
                        <a:buClr>
                          <a:schemeClr val="accent6"/>
                        </a:buClr>
                        <a:buFont typeface="Arial" panose="020B0604020202020204" pitchFamily="34" charset="0"/>
                        <a:buChar char="•"/>
                      </a:pPr>
                      <a:r>
                        <a:rPr lang="en-US" sz="1200" u="none" baseline="0" dirty="0">
                          <a:solidFill>
                            <a:schemeClr val="tx1"/>
                          </a:solidFill>
                        </a:rPr>
                        <a:t>Pipeline includes lysosomal storage disorders</a:t>
                      </a:r>
                      <a:endParaRPr lang="en-US" sz="1200" u="none" dirty="0">
                        <a:solidFill>
                          <a:schemeClr val="tx1"/>
                        </a:solidFill>
                      </a:endParaRPr>
                    </a:p>
                    <a:p>
                      <a:pPr marL="171450" indent="-171450" algn="ctr">
                        <a:spcAft>
                          <a:spcPts val="600"/>
                        </a:spcAft>
                        <a:buClr>
                          <a:schemeClr val="accent6"/>
                        </a:buClr>
                        <a:buFont typeface="Arial" panose="020B0604020202020204" pitchFamily="34" charset="0"/>
                        <a:buChar char="•"/>
                      </a:pPr>
                      <a:r>
                        <a:rPr lang="en-US" sz="1200" u="none" dirty="0">
                          <a:solidFill>
                            <a:schemeClr val="tx1"/>
                          </a:solidFill>
                        </a:rPr>
                        <a:t>Targeting the liver with their novel gene therapy platform enables us to treat a wide range of chronic diseases. their unique split packaging technology and their high performing capsid allows us to target monogenic diseases and in the future treat complex disease areas not currently targeted by gene therapy. they will commercialize their next-generation AAV gene therapy platform for hemophilia B, while they continue to deploy the capsid and manufacturing platform across their pipeline of novel indications.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ctr">
                        <a:buFont typeface="Arial" panose="020B0604020202020204" pitchFamily="34" charset="0"/>
                        <a:buChar char="•"/>
                      </a:pPr>
                      <a:r>
                        <a:rPr lang="en-US" sz="2000" b="1" i="0" dirty="0"/>
                        <a:t>Anne Prener</a:t>
                      </a:r>
                      <a:endParaRPr lang="en-US" sz="1200" b="1" i="0" dirty="0"/>
                    </a:p>
                    <a:p>
                      <a:pPr marL="171450" indent="-171450" algn="ctr">
                        <a:buFont typeface="Arial" panose="020B0604020202020204" pitchFamily="34" charset="0"/>
                        <a:buChar char="•"/>
                      </a:pPr>
                      <a:r>
                        <a:rPr lang="en-US" sz="1200" b="1" i="0" dirty="0"/>
                        <a:t>Chief Executive Officer</a:t>
                      </a:r>
                    </a:p>
                    <a:p>
                      <a:pPr marL="171450" indent="-171450" algn="ctr">
                        <a:buFont typeface="Arial" panose="020B0604020202020204" pitchFamily="34" charset="0"/>
                        <a:buChar char="•"/>
                      </a:pPr>
                      <a:r>
                        <a:rPr lang="en-US" sz="1200" b="0" i="0" dirty="0"/>
                        <a:t>Anne brings to Freeline over 25 years of experience in drug development and executive leadership across several therapeutic areas, with special focus on rare diseases and gene therapy.</a:t>
                      </a:r>
                    </a:p>
                    <a:p>
                      <a:pPr marL="171450" indent="-171450" algn="ctr">
                        <a:buFont typeface="Arial" panose="020B0604020202020204" pitchFamily="34" charset="0"/>
                        <a:buChar char="•"/>
                      </a:pPr>
                      <a:r>
                        <a:rPr lang="en-US" sz="1200" b="0" i="0" dirty="0"/>
                        <a:t>Anne most recently served as the CEO of Gyroscope Therapeutics, a preclinical gene therapy company focusing on ophthalmology, where she continues to serve as a non-executive Member of the Board. From 2014-2016, Anne was VP of Clinical Research Hematology and Global Therapeutic Area Head of Hematology in Baxalta, Boston, USA. </a:t>
                      </a:r>
                    </a:p>
                    <a:p>
                      <a:pPr marL="171450" indent="-171450" algn="ctr">
                        <a:buFont typeface="Arial" panose="020B0604020202020204" pitchFamily="34" charset="0"/>
                        <a:buChar char="•"/>
                      </a:pPr>
                      <a:r>
                        <a:rPr lang="en-US" sz="1200" b="1" i="0" dirty="0"/>
                        <a:t>MD from Copenhagen University </a:t>
                      </a:r>
                      <a:r>
                        <a:rPr lang="en-US" sz="1200" b="0" i="0" dirty="0"/>
                        <a:t>and holds a </a:t>
                      </a:r>
                      <a:r>
                        <a:rPr lang="en-US" sz="1200" b="1" i="0" dirty="0"/>
                        <a:t>PhD in Epidemiology</a:t>
                      </a:r>
                      <a:r>
                        <a:rPr lang="en-US" sz="2000" b="0" i="0" dirty="0"/>
                        <a:t>.</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9350">
                <a:tc>
                  <a:txBody>
                    <a:bodyPr/>
                    <a:lstStyle/>
                    <a:p>
                      <a:pPr algn="ctr">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u="none" dirty="0"/>
                        <a:t>UK and Germany</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89350">
                <a:tc>
                  <a:txBody>
                    <a:bodyPr/>
                    <a:lstStyle/>
                    <a:p>
                      <a:pPr algn="ctr">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FRLN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9350">
                <a:tc>
                  <a:txBody>
                    <a:bodyPr/>
                    <a:lstStyle/>
                    <a:p>
                      <a:pPr algn="ctr">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807313">
                <a:tc>
                  <a:txBody>
                    <a:bodyPr/>
                    <a:lstStyle/>
                    <a:p>
                      <a:pPr algn="ctr"/>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endParaRPr lang="en-US" sz="1200" dirty="0">
                        <a:solidFill>
                          <a:srgbClr val="FF0000"/>
                        </a:solidFill>
                      </a:endParaRPr>
                    </a:p>
                    <a:p>
                      <a:pPr algn="ctr"/>
                      <a:r>
                        <a:rPr lang="en-US" sz="1200" dirty="0">
                          <a:solidFill>
                            <a:schemeClr val="tx1"/>
                          </a:solidFill>
                        </a:rPr>
                        <a:t>At IPO Global Select market 8/2020 $466.6 M</a:t>
                      </a:r>
                    </a:p>
                    <a:p>
                      <a:pPr algn="ctr"/>
                      <a:endParaRPr lang="en-US" sz="1200" dirty="0">
                        <a:solidFill>
                          <a:srgbClr val="FF0000"/>
                        </a:solidFill>
                      </a:endParaRPr>
                    </a:p>
                    <a:p>
                      <a:pPr algn="ctr"/>
                      <a:r>
                        <a:rPr lang="en-US" sz="1200" b="1" dirty="0">
                          <a:solidFill>
                            <a:schemeClr val="tx1"/>
                          </a:solidFill>
                        </a:rPr>
                        <a:t>Market Cap 1/9/20</a:t>
                      </a:r>
                      <a:r>
                        <a:rPr lang="en-US" sz="1200" b="1" baseline="0" dirty="0">
                          <a:solidFill>
                            <a:schemeClr val="tx1"/>
                          </a:solidFill>
                        </a:rPr>
                        <a:t> </a:t>
                      </a:r>
                      <a:r>
                        <a:rPr lang="en-US" sz="1200" b="1" dirty="0">
                          <a:solidFill>
                            <a:schemeClr val="tx1"/>
                          </a:solidFill>
                        </a:rPr>
                        <a:t>$619.5M</a:t>
                      </a:r>
                    </a:p>
                    <a:p>
                      <a:pPr algn="ctr"/>
                      <a:r>
                        <a:rPr lang="en-US" sz="1200" b="1" dirty="0">
                          <a:solidFill>
                            <a:schemeClr val="tx1"/>
                          </a:solidFill>
                        </a:rPr>
                        <a:t>5/28/21 894.2M</a:t>
                      </a:r>
                    </a:p>
                    <a:p>
                      <a:pPr algn="ctr"/>
                      <a:r>
                        <a:rPr lang="en-US" sz="1200" b="1" dirty="0">
                          <a:solidFill>
                            <a:schemeClr val="tx1"/>
                          </a:solidFill>
                        </a:rPr>
                        <a:t>11/30/2021  83.09 M</a:t>
                      </a:r>
                    </a:p>
                    <a:p>
                      <a:pPr algn="ctr"/>
                      <a:r>
                        <a:rPr lang="en-US" sz="1200" b="1" dirty="0">
                          <a:solidFill>
                            <a:schemeClr val="tx1"/>
                          </a:solidFill>
                        </a:rPr>
                        <a:t>‘08-23-23 18.3 M</a:t>
                      </a:r>
                    </a:p>
                    <a:p>
                      <a:pPr algn="ctr"/>
                      <a:endParaRPr lang="en-US" sz="120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8840">
                <a:tc>
                  <a:txBody>
                    <a:bodyPr/>
                    <a:lstStyle/>
                    <a:p>
                      <a:pPr algn="ctr"/>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r>
                        <a:rPr lang="en-US" sz="1200" b="0" i="0" kern="1200" dirty="0">
                          <a:solidFill>
                            <a:schemeClr val="dk1"/>
                          </a:solidFill>
                          <a:effectLst/>
                          <a:latin typeface="+mn-lt"/>
                          <a:ea typeface="+mn-ea"/>
                          <a:cs typeface="+mn-cs"/>
                        </a:rPr>
                        <a:t>al cash raised: $276 M</a:t>
                      </a:r>
                    </a:p>
                    <a:p>
                      <a:pPr algn="ctr"/>
                      <a:r>
                        <a:rPr lang="en-US" sz="1200" b="0" i="0" kern="1200" dirty="0">
                          <a:solidFill>
                            <a:schemeClr val="dk1"/>
                          </a:solidFill>
                          <a:effectLst/>
                          <a:latin typeface="+mn-lt"/>
                          <a:ea typeface="+mn-ea"/>
                          <a:cs typeface="+mn-cs"/>
                        </a:rPr>
                        <a:t>Raised $158.8 M at IPO 8/2020</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1584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1584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1584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baseline="0" dirty="0" err="1"/>
                        <a:t>Webdite</a:t>
                      </a: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000" u="none" baseline="0" dirty="0"/>
                        <a:t>Freeline.com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41584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dirty="0"/>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605564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BA6E-02A4-AA8F-3949-8AFEFD6340EA}"/>
              </a:ext>
            </a:extLst>
          </p:cNvPr>
          <p:cNvSpPr>
            <a:spLocks noGrp="1"/>
          </p:cNvSpPr>
          <p:nvPr>
            <p:ph type="title"/>
          </p:nvPr>
        </p:nvSpPr>
        <p:spPr/>
        <p:txBody>
          <a:bodyPr>
            <a:normAutofit/>
          </a:bodyPr>
          <a:lstStyle/>
          <a:p>
            <a:r>
              <a:rPr lang="en-US" sz="4000" dirty="0"/>
              <a:t>Gene Transfer using AAV</a:t>
            </a:r>
          </a:p>
        </p:txBody>
      </p:sp>
      <p:sp>
        <p:nvSpPr>
          <p:cNvPr id="3" name="Content Placeholder 2">
            <a:extLst>
              <a:ext uri="{FF2B5EF4-FFF2-40B4-BE49-F238E27FC236}">
                <a16:creationId xmlns:a16="http://schemas.microsoft.com/office/drawing/2014/main" id="{3BAC6275-7CB9-1ED2-90CF-8A5C057B0941}"/>
              </a:ext>
            </a:extLst>
          </p:cNvPr>
          <p:cNvSpPr>
            <a:spLocks noGrp="1"/>
          </p:cNvSpPr>
          <p:nvPr>
            <p:ph idx="1"/>
          </p:nvPr>
        </p:nvSpPr>
        <p:spPr>
          <a:xfrm>
            <a:off x="750916" y="1830388"/>
            <a:ext cx="10972800" cy="4525963"/>
          </a:xfrm>
        </p:spPr>
        <p:txBody>
          <a:bodyPr>
            <a:normAutofit fontScale="85000" lnSpcReduction="10000"/>
          </a:body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100" dirty="0">
                <a:solidFill>
                  <a:prstClr val="black"/>
                </a:solidFill>
                <a:latin typeface="Calibri"/>
              </a:rPr>
              <a:t>12/2017 FDA approved Luxturna (SPARK), AAV2 vector –2019 SPARK  acquired by Roche for $4.3B</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100" dirty="0">
                <a:solidFill>
                  <a:prstClr val="black"/>
                </a:solidFill>
                <a:latin typeface="Calibri"/>
              </a:rPr>
              <a:t>05/24 2019 FDA approved AveXis AAV9 based product ZOLGENSMA (onasemnogen abeparvovec; AVXS-101) for pediatric patients with Spinal Muscle Atrophy (SMA) –2018 Company acquired by oNivartis for $8.7B</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100" dirty="0">
                <a:solidFill>
                  <a:prstClr val="black"/>
                </a:solidFill>
                <a:latin typeface="Calibri"/>
              </a:rPr>
              <a:t>Hemophilia   A:: Roctavia (Biomarin approved EU in 2022 and US 06/2023.  Future coopetitor:  Generation Bio</a:t>
            </a:r>
          </a:p>
          <a:p>
            <a:pPr marL="80432" marR="0" lvl="0" indent="0" algn="l" defTabSz="1219170" rtl="0" eaLnBrk="1" fontAlgn="auto" latinLnBrk="0" hangingPunct="1">
              <a:lnSpc>
                <a:spcPct val="100000"/>
              </a:lnSpc>
              <a:spcBef>
                <a:spcPct val="20000"/>
              </a:spcBef>
              <a:spcAft>
                <a:spcPts val="0"/>
              </a:spcAft>
              <a:buClrTx/>
              <a:buSzTx/>
              <a:buNone/>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100" dirty="0">
                <a:solidFill>
                  <a:prstClr val="black"/>
                </a:solidFill>
                <a:latin typeface="Calibri"/>
              </a:rPr>
              <a:t>Hemophilia B Hemgenix  UniQure/CSL/Behring approved FDA 11/2022. : Future Competitors: m SPARK, Freeline, UniQure:</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100" dirty="0">
                <a:solidFill>
                  <a:prstClr val="black"/>
                </a:solidFill>
                <a:latin typeface="Calibri"/>
              </a:rPr>
              <a:t>Most companies focus on rare or ultra rare genetic diseases (metabolic, CNS etc.). Programs seem overlapping and competitive </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endParaRPr lang="en-US" dirty="0"/>
          </a:p>
        </p:txBody>
      </p:sp>
      <p:sp>
        <p:nvSpPr>
          <p:cNvPr id="4" name="Slide Number Placeholder 3">
            <a:extLst>
              <a:ext uri="{FF2B5EF4-FFF2-40B4-BE49-F238E27FC236}">
                <a16:creationId xmlns:a16="http://schemas.microsoft.com/office/drawing/2014/main" id="{DF71304D-3B5B-1035-8804-90D62DBA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5D3200E6-B22E-7CD8-E914-828950052251}"/>
              </a:ext>
            </a:extLst>
          </p:cNvPr>
          <p:cNvSpPr txBox="1"/>
          <p:nvPr/>
        </p:nvSpPr>
        <p:spPr>
          <a:xfrm>
            <a:off x="4222865" y="1277034"/>
            <a:ext cx="5079077" cy="707886"/>
          </a:xfrm>
          <a:prstGeom prst="rect">
            <a:avLst/>
          </a:prstGeom>
          <a:noFill/>
        </p:spPr>
        <p:txBody>
          <a:bodyPr wrap="square" rtlCol="0">
            <a:spAutoFit/>
          </a:bodyPr>
          <a:lstStyle/>
          <a:p>
            <a:r>
              <a:rPr lang="en-US" sz="2000" b="1" i="1" dirty="0"/>
              <a:t>AAV = Adeno Associated Viral Vector </a:t>
            </a:r>
          </a:p>
          <a:p>
            <a:r>
              <a:rPr lang="en-US" sz="2000" b="1" i="1" dirty="0"/>
              <a:t>Non  - pathogenic &amp; non-replicating          </a:t>
            </a:r>
          </a:p>
        </p:txBody>
      </p:sp>
    </p:spTree>
    <p:extLst>
      <p:ext uri="{BB962C8B-B14F-4D97-AF65-F5344CB8AC3E}">
        <p14:creationId xmlns:p14="http://schemas.microsoft.com/office/powerpoint/2010/main" val="19861625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814" y="0"/>
            <a:ext cx="11043658" cy="844732"/>
          </a:xfrm>
        </p:spPr>
        <p:txBody>
          <a:bodyPr>
            <a:normAutofit fontScale="90000"/>
          </a:bodyPr>
          <a:lstStyle/>
          <a:p>
            <a:pPr algn="l"/>
            <a:r>
              <a:rPr lang="en-US" dirty="0"/>
              <a:t>                     </a:t>
            </a:r>
            <a:r>
              <a:rPr lang="en-US" sz="4400" dirty="0"/>
              <a:t>               Tenaya  Therapeutics         </a:t>
            </a:r>
          </a:p>
        </p:txBody>
      </p:sp>
      <p:graphicFrame>
        <p:nvGraphicFramePr>
          <p:cNvPr id="5" name="Table 4"/>
          <p:cNvGraphicFramePr>
            <a:graphicFrameLocks noGrp="1"/>
          </p:cNvGraphicFramePr>
          <p:nvPr>
            <p:extLst>
              <p:ext uri="{D42A27DB-BD31-4B8C-83A1-F6EECF244321}">
                <p14:modId xmlns:p14="http://schemas.microsoft.com/office/powerpoint/2010/main" val="1239991544"/>
              </p:ext>
            </p:extLst>
          </p:nvPr>
        </p:nvGraphicFramePr>
        <p:xfrm>
          <a:off x="0" y="844732"/>
          <a:ext cx="12192000" cy="5813008"/>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804707">
                  <a:extLst>
                    <a:ext uri="{9D8B030D-6E8A-4147-A177-3AD203B41FA5}">
                      <a16:colId xmlns:a16="http://schemas.microsoft.com/office/drawing/2014/main" val="20001"/>
                    </a:ext>
                  </a:extLst>
                </a:gridCol>
                <a:gridCol w="4776563">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40237">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24571">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2016</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0" indent="0" algn="l">
                        <a:spcAft>
                          <a:spcPts val="600"/>
                        </a:spcAft>
                        <a:buClr>
                          <a:schemeClr val="accent6"/>
                        </a:buClr>
                        <a:buFont typeface="Arial" panose="020B0604020202020204" pitchFamily="34" charset="0"/>
                        <a:buNone/>
                      </a:pPr>
                      <a:r>
                        <a:rPr lang="en-US" sz="1200" u="none" dirty="0">
                          <a:solidFill>
                            <a:schemeClr val="tx1"/>
                          </a:solidFill>
                        </a:rPr>
                        <a:t>Founders: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Eric Olsson e is professor and chair of the Department of Molecular Biology at the University of Texas Southwestern Medical Center in Dallas, where he also holds the Robert A. Welch Distinguished Chair in Science, the Annie and Willie Nelson Professorship in Stem Cell Research, and the Pogue Distinguished Chair in Research on Cardiac Birth Defects.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Bruce R. Conklin, MD, is a senior investigator at Gladstone Institutes. He is also a professor in the Departments of Medicine, Cellular and Molecular Pharmacology, and Ophthalmology at UC San Francisco, as well as the deputy director of the Innovative Genomics Institute.</a:t>
                      </a:r>
                    </a:p>
                    <a:p>
                      <a:pPr marL="0" indent="0" algn="l">
                        <a:spcAft>
                          <a:spcPts val="600"/>
                        </a:spcAft>
                        <a:buClr>
                          <a:schemeClr val="accent6"/>
                        </a:buClr>
                        <a:buFont typeface="Arial" panose="020B0604020202020204" pitchFamily="34" charset="0"/>
                        <a:buNone/>
                      </a:pPr>
                      <a:endParaRPr lang="en-US" sz="1200" u="none" dirty="0">
                        <a:solidFill>
                          <a:schemeClr val="tx1"/>
                        </a:solidFill>
                      </a:endParaRPr>
                    </a:p>
                    <a:p>
                      <a:pPr marL="0" indent="0" algn="ctr">
                        <a:spcAft>
                          <a:spcPts val="600"/>
                        </a:spcAft>
                        <a:buClr>
                          <a:schemeClr val="accent6"/>
                        </a:buClr>
                        <a:buFont typeface="Arial" panose="020B0604020202020204" pitchFamily="34" charset="0"/>
                        <a:buNone/>
                      </a:pPr>
                      <a:r>
                        <a:rPr lang="en-US" sz="1200" u="none" dirty="0">
                          <a:solidFill>
                            <a:schemeClr val="tx1"/>
                          </a:solidFill>
                        </a:rPr>
                        <a:t>Tenaya Therapeutics is a developer of novel therapies designed to offer treatment for heart disease. The company's therapies </a:t>
                      </a:r>
                      <a:r>
                        <a:rPr lang="en-US" sz="1200" u="sng" dirty="0">
                          <a:solidFill>
                            <a:schemeClr val="tx1"/>
                          </a:solidFill>
                        </a:rPr>
                        <a:t>address heart failure </a:t>
                      </a:r>
                      <a:r>
                        <a:rPr lang="en-US" sz="1200" u="none" dirty="0">
                          <a:solidFill>
                            <a:schemeClr val="tx1"/>
                          </a:solidFill>
                        </a:rPr>
                        <a:t>through </a:t>
                      </a:r>
                      <a:r>
                        <a:rPr lang="en-US" sz="1200" u="sng" dirty="0">
                          <a:solidFill>
                            <a:schemeClr val="tx1"/>
                          </a:solidFill>
                        </a:rPr>
                        <a:t>multipronged efforts </a:t>
                      </a:r>
                      <a:r>
                        <a:rPr lang="en-US" sz="1200" u="none" dirty="0">
                          <a:solidFill>
                            <a:schemeClr val="tx1"/>
                          </a:solidFill>
                        </a:rPr>
                        <a:t>that target the fundamental cellular pathologies present in diseased cardiac muscle and that leverage cutting-edge research in cardiac development and regeneration, enabling physicians to regenerate heart tissue, and additional programs focused on cardiomyopathies.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0" indent="0">
                        <a:buFont typeface="Arial" panose="020B0604020202020204" pitchFamily="34" charset="0"/>
                        <a:buNone/>
                      </a:pPr>
                      <a:r>
                        <a:rPr lang="en-US" sz="1200" b="0" i="0" u="none" dirty="0">
                          <a:solidFill>
                            <a:schemeClr val="tx1"/>
                          </a:solidFill>
                        </a:rPr>
                        <a:t>Faraz Ali, MBA</a:t>
                      </a:r>
                    </a:p>
                    <a:p>
                      <a:pPr marL="0" indent="0">
                        <a:buFont typeface="Arial" panose="020B0604020202020204" pitchFamily="34" charset="0"/>
                        <a:buNone/>
                      </a:pPr>
                      <a:r>
                        <a:rPr lang="en-US" sz="1200" b="0" i="0" u="none" dirty="0">
                          <a:solidFill>
                            <a:schemeClr val="tx1"/>
                          </a:solidFill>
                        </a:rPr>
                        <a:t>Chief Executive Officer</a:t>
                      </a:r>
                    </a:p>
                    <a:p>
                      <a:pPr marL="0" indent="0">
                        <a:buFont typeface="Arial" panose="020B0604020202020204" pitchFamily="34" charset="0"/>
                        <a:buNone/>
                      </a:pPr>
                      <a:r>
                        <a:rPr lang="en-US" sz="1200" b="0" i="0" u="none" dirty="0">
                          <a:solidFill>
                            <a:schemeClr val="tx1"/>
                          </a:solidFill>
                        </a:rPr>
                        <a:t>Mr. Ali was most recently chief business officer at REGENXBIO, where he had accountability for corporate development, commercial planning, portfolio strategy, alliance management and corporate communications. Prior to that, he was a vice president at bluebird bio, where he had accountability for new product planning, program management, patient advocacy and external affairs. Mr. Ali also had roles of increasing global commercial leadership at Genzyme Corporation, where he helped launch multiple first-in-class enzyme replacement therapies for rare diseases. He started his career at General Electric, including technical roles at GE Healthcare and business assignments at GE Corporate. Mr. Ali received his MBA. from Harvard Business School and his B.S. from Stanford University.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571">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South San Francisco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875466">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TNYA    </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market cap  4/7/22  547.56M</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08-23-23 292.5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0632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08071">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IPO  7/2021 raised $160M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10982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Tenaya Therapeutics has raised a total of $248M in funding over 3 rounds. Their latest funding was raised on Mar 1, 2021 from a Series C round.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2600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5071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AAV vectors Pluripotent stem cells HDAC6 Inhib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2898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Preclinical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26009">
                <a:tc>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/tayshagtx.com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32643605"/>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04D0-CDF5-4F18-A387-5DD759DD093D}"/>
              </a:ext>
            </a:extLst>
          </p:cNvPr>
          <p:cNvSpPr>
            <a:spLocks noGrp="1"/>
          </p:cNvSpPr>
          <p:nvPr>
            <p:ph type="title"/>
          </p:nvPr>
        </p:nvSpPr>
        <p:spPr>
          <a:xfrm>
            <a:off x="609600" y="479591"/>
            <a:ext cx="10972800" cy="1143000"/>
          </a:xfrm>
        </p:spPr>
        <p:txBody>
          <a:bodyPr>
            <a:normAutofit fontScale="90000"/>
          </a:bodyPr>
          <a:lstStyle/>
          <a:p>
            <a:r>
              <a:rPr lang="en-US" sz="4400" dirty="0"/>
              <a:t>TENAYA -DWORF GENE THERAPY </a:t>
            </a:r>
            <a:br>
              <a:rPr lang="en-US" dirty="0"/>
            </a:br>
            <a:endParaRPr lang="en-US" dirty="0"/>
          </a:p>
        </p:txBody>
      </p:sp>
      <p:sp>
        <p:nvSpPr>
          <p:cNvPr id="3" name="Content Placeholder 2">
            <a:extLst>
              <a:ext uri="{FF2B5EF4-FFF2-40B4-BE49-F238E27FC236}">
                <a16:creationId xmlns:a16="http://schemas.microsoft.com/office/drawing/2014/main" id="{F223E2BE-423A-4D2A-AB05-D38EE9570371}"/>
              </a:ext>
            </a:extLst>
          </p:cNvPr>
          <p:cNvSpPr>
            <a:spLocks noGrp="1"/>
          </p:cNvSpPr>
          <p:nvPr>
            <p:ph sz="half" idx="1"/>
          </p:nvPr>
        </p:nvSpPr>
        <p:spPr>
          <a:xfrm>
            <a:off x="997527" y="2332037"/>
            <a:ext cx="5384800" cy="4525963"/>
          </a:xfrm>
        </p:spPr>
        <p:txBody>
          <a:bodyPr>
            <a:normAutofit/>
          </a:bodyPr>
          <a:lstStyle/>
          <a:p>
            <a:pPr marL="0" indent="0">
              <a:buNone/>
            </a:pPr>
            <a:r>
              <a:rPr lang="en-US" sz="2000" dirty="0"/>
              <a:t>CIRCULATION RESEARCH  |  OCT 23, 2020</a:t>
            </a:r>
          </a:p>
          <a:p>
            <a:r>
              <a:rPr lang="en-US" sz="2000" dirty="0"/>
              <a:t>Gene Therapy with the DWORF Micro peptide Attenuates Cardiomyopathy in Mice</a:t>
            </a:r>
          </a:p>
          <a:p>
            <a:endParaRPr lang="en-US" sz="2000" dirty="0"/>
          </a:p>
          <a:p>
            <a:pPr marL="0" indent="0">
              <a:buNone/>
            </a:pPr>
            <a:r>
              <a:rPr lang="en-US" sz="2000" dirty="0"/>
              <a:t>ELIFE  |  OCT 9, 2018</a:t>
            </a:r>
          </a:p>
          <a:p>
            <a:r>
              <a:rPr lang="en-US" sz="2000" dirty="0"/>
              <a:t>The DWORF micro peptide enhances contractility and prevents heart failure in a mouse model of dilated cardiomyopathy</a:t>
            </a:r>
          </a:p>
        </p:txBody>
      </p:sp>
      <p:sp>
        <p:nvSpPr>
          <p:cNvPr id="4" name="Content Placeholder 3">
            <a:extLst>
              <a:ext uri="{FF2B5EF4-FFF2-40B4-BE49-F238E27FC236}">
                <a16:creationId xmlns:a16="http://schemas.microsoft.com/office/drawing/2014/main" id="{3080F065-810D-4B10-B74E-2079C39B53F0}"/>
              </a:ext>
            </a:extLst>
          </p:cNvPr>
          <p:cNvSpPr>
            <a:spLocks noGrp="1"/>
          </p:cNvSpPr>
          <p:nvPr>
            <p:ph sz="half" idx="2"/>
          </p:nvPr>
        </p:nvSpPr>
        <p:spPr>
          <a:xfrm>
            <a:off x="5103091" y="1417637"/>
            <a:ext cx="5384800" cy="4525963"/>
          </a:xfrm>
        </p:spPr>
        <p:txBody>
          <a:bodyPr>
            <a:normAutofit/>
          </a:bodyPr>
          <a:lstStyle/>
          <a:p>
            <a:pPr marL="0" indent="0">
              <a:buNone/>
            </a:pPr>
            <a:r>
              <a:rPr lang="en-US" sz="2000" dirty="0"/>
              <a:t>SCIENCE  |  JAN 15, 2016</a:t>
            </a:r>
          </a:p>
          <a:p>
            <a:r>
              <a:rPr lang="en-US" sz="2000" dirty="0"/>
              <a:t>A peptide encoded by a transcript annotated</a:t>
            </a:r>
          </a:p>
          <a:p>
            <a:r>
              <a:rPr lang="en-US" sz="2000" dirty="0"/>
              <a:t>as long noncoding RNA enhances SERCA</a:t>
            </a:r>
          </a:p>
          <a:p>
            <a:endParaRPr lang="en-US" sz="2000" dirty="0"/>
          </a:p>
          <a:p>
            <a:endParaRPr lang="en-US" sz="2000" dirty="0"/>
          </a:p>
          <a:p>
            <a:r>
              <a:rPr lang="en-US" sz="2000" dirty="0"/>
              <a:t> activity in muscle</a:t>
            </a:r>
          </a:p>
        </p:txBody>
      </p:sp>
      <p:sp>
        <p:nvSpPr>
          <p:cNvPr id="5" name="Slide Number Placeholder 4">
            <a:extLst>
              <a:ext uri="{FF2B5EF4-FFF2-40B4-BE49-F238E27FC236}">
                <a16:creationId xmlns:a16="http://schemas.microsoft.com/office/drawing/2014/main" id="{58DB8E3D-CBD1-4EEB-AEA8-C28821C9D3DD}"/>
              </a:ext>
            </a:extLst>
          </p:cNvPr>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53036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5FF7-B9CF-42E7-9C0D-FEF2BD039179}"/>
              </a:ext>
            </a:extLst>
          </p:cNvPr>
          <p:cNvSpPr>
            <a:spLocks noGrp="1"/>
          </p:cNvSpPr>
          <p:nvPr>
            <p:ph type="title"/>
          </p:nvPr>
        </p:nvSpPr>
        <p:spPr/>
        <p:txBody>
          <a:bodyPr>
            <a:noAutofit/>
          </a:bodyPr>
          <a:lstStyle/>
          <a:p>
            <a:r>
              <a:rPr lang="en-US" sz="4000" dirty="0"/>
              <a:t>TENAYA -HDAC6 INHIBITOR </a:t>
            </a:r>
            <a:br>
              <a:rPr lang="en-US" sz="4000" dirty="0"/>
            </a:br>
            <a:r>
              <a:rPr lang="en-US" sz="4000" dirty="0"/>
              <a:t>SMALL MOLECULE PROGRAM</a:t>
            </a:r>
          </a:p>
        </p:txBody>
      </p:sp>
      <p:sp>
        <p:nvSpPr>
          <p:cNvPr id="3" name="Slide Number Placeholder 2">
            <a:extLst>
              <a:ext uri="{FF2B5EF4-FFF2-40B4-BE49-F238E27FC236}">
                <a16:creationId xmlns:a16="http://schemas.microsoft.com/office/drawing/2014/main" id="{0402F7A7-09A8-48BE-8882-E96C93944B21}"/>
              </a:ext>
            </a:extLst>
          </p:cNvPr>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112</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8238306D-BF7C-49DE-B371-4B6E4D409549}"/>
              </a:ext>
            </a:extLst>
          </p:cNvPr>
          <p:cNvSpPr txBox="1"/>
          <p:nvPr/>
        </p:nvSpPr>
        <p:spPr>
          <a:xfrm>
            <a:off x="3048000" y="2311401"/>
            <a:ext cx="6096000" cy="2862322"/>
          </a:xfrm>
          <a:prstGeom prst="rect">
            <a:avLst/>
          </a:prstGeom>
          <a:noFill/>
        </p:spPr>
        <p:txBody>
          <a:bodyPr wrap="square">
            <a:spAutoFit/>
          </a:bodyPr>
          <a:lstStyle/>
          <a:p>
            <a:pPr defTabSz="1219170"/>
            <a:r>
              <a:rPr lang="en-US" sz="2000" dirty="0">
                <a:solidFill>
                  <a:prstClr val="black"/>
                </a:solidFill>
                <a:latin typeface="Calibri"/>
              </a:rPr>
              <a:t>2021 EUROPEAN SOCIETY OF CARDIOLOGY - HEART FAILURE CONGRESS  |  JUN 29, 2021</a:t>
            </a:r>
          </a:p>
          <a:p>
            <a:pPr defTabSz="1219170"/>
            <a:r>
              <a:rPr lang="en-US" sz="2000" dirty="0">
                <a:solidFill>
                  <a:prstClr val="black"/>
                </a:solidFill>
                <a:latin typeface="Calibri"/>
              </a:rPr>
              <a:t>HDAC6 Inhibition Improves Diastolic Function in a Mouse Model of Heart Failure with Preserved Ejection Fraction</a:t>
            </a:r>
          </a:p>
          <a:p>
            <a:pPr defTabSz="1219170"/>
            <a:endParaRPr lang="en-US" sz="2000" dirty="0">
              <a:solidFill>
                <a:prstClr val="black"/>
              </a:solidFill>
              <a:latin typeface="Calibri"/>
            </a:endParaRPr>
          </a:p>
          <a:p>
            <a:pPr defTabSz="1219170"/>
            <a:r>
              <a:rPr lang="en-US" sz="2000" dirty="0">
                <a:solidFill>
                  <a:prstClr val="black"/>
                </a:solidFill>
                <a:latin typeface="Calibri"/>
              </a:rPr>
              <a:t>2021 EUROPEAN SOCIETY OF CARDIOLOGY - HEART FAILURE CONGRESS  |  JUN 29, 2021</a:t>
            </a:r>
          </a:p>
          <a:p>
            <a:pPr defTabSz="1219170"/>
            <a:r>
              <a:rPr lang="en-US" sz="2000" dirty="0">
                <a:solidFill>
                  <a:prstClr val="black"/>
                </a:solidFill>
                <a:latin typeface="Calibri"/>
              </a:rPr>
              <a:t>Phenotypic Screening Identifies HDAC6 Inhibitors as Cardioprotective Agents</a:t>
            </a:r>
          </a:p>
        </p:txBody>
      </p:sp>
    </p:spTree>
    <p:extLst>
      <p:ext uri="{BB962C8B-B14F-4D97-AF65-F5344CB8AC3E}">
        <p14:creationId xmlns:p14="http://schemas.microsoft.com/office/powerpoint/2010/main" val="10742493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D4E7-4023-4805-B016-CA51B973009E}"/>
              </a:ext>
            </a:extLst>
          </p:cNvPr>
          <p:cNvSpPr>
            <a:spLocks noGrp="1"/>
          </p:cNvSpPr>
          <p:nvPr>
            <p:ph type="title"/>
          </p:nvPr>
        </p:nvSpPr>
        <p:spPr>
          <a:xfrm>
            <a:off x="609600" y="454295"/>
            <a:ext cx="10972800" cy="1143000"/>
          </a:xfrm>
        </p:spPr>
        <p:txBody>
          <a:bodyPr>
            <a:noAutofit/>
          </a:bodyPr>
          <a:lstStyle/>
          <a:p>
            <a:r>
              <a:rPr lang="en-US" sz="4000" dirty="0"/>
              <a:t>TENAYA - GENE THERAPY </a:t>
            </a:r>
            <a:br>
              <a:rPr lang="en-US" sz="4000" dirty="0"/>
            </a:br>
            <a:r>
              <a:rPr lang="en-US" sz="4000" dirty="0"/>
              <a:t>CAPSID ENGINEERING</a:t>
            </a:r>
          </a:p>
        </p:txBody>
      </p:sp>
      <p:sp>
        <p:nvSpPr>
          <p:cNvPr id="3" name="Slide Number Placeholder 2">
            <a:extLst>
              <a:ext uri="{FF2B5EF4-FFF2-40B4-BE49-F238E27FC236}">
                <a16:creationId xmlns:a16="http://schemas.microsoft.com/office/drawing/2014/main" id="{2070123F-02B0-4A70-8AD7-9F99471F01D0}"/>
              </a:ext>
            </a:extLst>
          </p:cNvPr>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113</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D49E65BF-0174-4151-B5ED-96C8CC2B3161}"/>
              </a:ext>
            </a:extLst>
          </p:cNvPr>
          <p:cNvSpPr txBox="1"/>
          <p:nvPr/>
        </p:nvSpPr>
        <p:spPr>
          <a:xfrm>
            <a:off x="3048000" y="2258908"/>
            <a:ext cx="6096000" cy="1631216"/>
          </a:xfrm>
          <a:prstGeom prst="rect">
            <a:avLst/>
          </a:prstGeom>
          <a:noFill/>
        </p:spPr>
        <p:txBody>
          <a:bodyPr wrap="square">
            <a:spAutoFit/>
          </a:bodyPr>
          <a:lstStyle/>
          <a:p>
            <a:pPr defTabSz="1219170"/>
            <a:endParaRPr lang="en-US" sz="2000" dirty="0">
              <a:solidFill>
                <a:prstClr val="black"/>
              </a:solidFill>
              <a:latin typeface="Calibri"/>
            </a:endParaRPr>
          </a:p>
          <a:p>
            <a:pPr defTabSz="1219170"/>
            <a:r>
              <a:rPr lang="en-US" sz="2000" dirty="0">
                <a:solidFill>
                  <a:prstClr val="black"/>
                </a:solidFill>
                <a:latin typeface="Calibri"/>
              </a:rPr>
              <a:t>2020 AMERICAN SOCIETY OF GENE &amp; CELL THERAPY 23RD ANNUAL MEETING  |  MAY 12, 2020</a:t>
            </a:r>
          </a:p>
          <a:p>
            <a:pPr defTabSz="1219170"/>
            <a:r>
              <a:rPr lang="en-US" sz="2000" dirty="0">
                <a:solidFill>
                  <a:prstClr val="black"/>
                </a:solidFill>
                <a:latin typeface="Calibri"/>
              </a:rPr>
              <a:t>Engineering Novel rAAV Vectors with Enhanced Cardiac Tropism</a:t>
            </a:r>
          </a:p>
        </p:txBody>
      </p:sp>
    </p:spTree>
    <p:extLst>
      <p:ext uri="{BB962C8B-B14F-4D97-AF65-F5344CB8AC3E}">
        <p14:creationId xmlns:p14="http://schemas.microsoft.com/office/powerpoint/2010/main" val="6667158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90062"/>
            <a:ext cx="10337800" cy="406400"/>
          </a:xfrm>
        </p:spPr>
        <p:txBody>
          <a:bodyPr>
            <a:normAutofit fontScale="90000"/>
          </a:bodyPr>
          <a:lstStyle/>
          <a:p>
            <a:r>
              <a:rPr lang="en-US" sz="4000" dirty="0"/>
              <a:t>                   Gainsight Biologics S.A</a:t>
            </a:r>
            <a:r>
              <a:rPr lang="en-US" sz="2000" dirty="0"/>
              <a:t>.</a:t>
            </a:r>
          </a:p>
        </p:txBody>
      </p:sp>
      <p:graphicFrame>
        <p:nvGraphicFramePr>
          <p:cNvPr id="5" name="Table 4"/>
          <p:cNvGraphicFramePr>
            <a:graphicFrameLocks noGrp="1"/>
          </p:cNvGraphicFramePr>
          <p:nvPr>
            <p:extLst>
              <p:ext uri="{D42A27DB-BD31-4B8C-83A1-F6EECF244321}">
                <p14:modId xmlns:p14="http://schemas.microsoft.com/office/powerpoint/2010/main" val="3669715118"/>
              </p:ext>
            </p:extLst>
          </p:nvPr>
        </p:nvGraphicFramePr>
        <p:xfrm>
          <a:off x="0" y="973949"/>
          <a:ext cx="12192000" cy="5884051"/>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46956">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55798">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they are a clinical-stage biotechnology company discovering and developing novel therapies for mitochondrial and neurodegenerative diseases of the eye and central nervous system. To address these therapeutic areas, they leverage their integrated development platform by combining a gene therapy-based approach with their core technology platforms of mitochondrial targeting sequence, or MTS, and optogenetics.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GS010 is an AAV2 gene therapy vector that encodes the human wild-type ND4 protein, which they are developing as a treatment of LHON caused by mutation of the ND4 gene. </a:t>
                      </a:r>
                      <a:r>
                        <a:rPr lang="en-US" sz="1200" b="1" u="none" dirty="0">
                          <a:solidFill>
                            <a:schemeClr val="tx1"/>
                          </a:solidFill>
                        </a:rPr>
                        <a:t>GS010 for Leber Hereditary Optic Neuropathy (LHON) Phase 3</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 ND4 gene is normally located in the mitochondria where ND4 proteins are synthesized. GS010 allows efficient </a:t>
                      </a:r>
                      <a:r>
                        <a:rPr lang="en-US" sz="1200" u="none" dirty="0" err="1">
                          <a:solidFill>
                            <a:schemeClr val="tx1"/>
                          </a:solidFill>
                        </a:rPr>
                        <a:t>allotopic</a:t>
                      </a:r>
                      <a:r>
                        <a:rPr lang="en-US" sz="1200" u="none" dirty="0">
                          <a:solidFill>
                            <a:schemeClr val="tx1"/>
                          </a:solidFill>
                        </a:rPr>
                        <a:t> expression of the mitochondrial gene ND4 in the nucleus thanks to a proprietary Mitochondrial Targeting Sequence that shuttles the messenger RNA from the nucleus directly to the outer membrane of the mitochondria. There, the ND4 proteins are synthesized and incorporated into the mitochondria. Wild-type ND4 proteins then integrate into Complex I of the respiratory chain and rescue the deficiency. </a:t>
                      </a:r>
                    </a:p>
                    <a:p>
                      <a:pPr marL="171450" indent="-171450" algn="l">
                        <a:spcAft>
                          <a:spcPts val="600"/>
                        </a:spcAft>
                        <a:buClr>
                          <a:schemeClr val="accent6"/>
                        </a:buClr>
                        <a:buFont typeface="Arial" panose="020B0604020202020204" pitchFamily="34" charset="0"/>
                        <a:buChar char="•"/>
                      </a:pPr>
                      <a:r>
                        <a:rPr lang="en-US" sz="1200" b="1" u="none" dirty="0">
                          <a:solidFill>
                            <a:schemeClr val="tx1"/>
                          </a:solidFill>
                        </a:rPr>
                        <a:t>GS030 for Retinitis Pigmentosa.</a:t>
                      </a:r>
                      <a:r>
                        <a:rPr lang="en-US" sz="1200" u="none" dirty="0">
                          <a:solidFill>
                            <a:schemeClr val="tx1"/>
                          </a:solidFill>
                        </a:rPr>
                        <a:t> The leading cause of hereditary blindness in developed countries, Retinitis Pigmentosa is characterized by progressive vision loss, for which there is currently no cure.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07/01/2020 Myriad launches </a:t>
                      </a:r>
                      <a:r>
                        <a:rPr lang="en-US" sz="1200" u="none" dirty="0" err="1">
                          <a:solidFill>
                            <a:schemeClr val="tx1"/>
                          </a:solidFill>
                        </a:rPr>
                        <a:t>GenSights</a:t>
                      </a:r>
                      <a:r>
                        <a:rPr lang="en-US" sz="1200" u="none" dirty="0">
                          <a:solidFill>
                            <a:schemeClr val="tx1"/>
                          </a:solidFill>
                        </a:rPr>
                        <a:t>  </a:t>
                      </a:r>
                      <a:r>
                        <a:rPr lang="en-US" sz="1200" u="none" dirty="0" err="1">
                          <a:solidFill>
                            <a:schemeClr val="tx1"/>
                          </a:solidFill>
                        </a:rPr>
                        <a:t>Psychotopic</a:t>
                      </a:r>
                      <a:r>
                        <a:rPr lang="en-US" sz="1200" u="none" dirty="0">
                          <a:solidFill>
                            <a:schemeClr val="tx1"/>
                          </a:solidFill>
                        </a:rPr>
                        <a:t> Patient Collection Kit   SEE PIPELINE NEXT PAGE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buFont typeface="Arial" panose="020B0604020202020204" pitchFamily="34" charset="0"/>
                        <a:buChar char="•"/>
                      </a:pPr>
                      <a:r>
                        <a:rPr lang="en-US" sz="1200" b="0" i="0" dirty="0"/>
                        <a:t>Bernard Gilly, Ph.D., one of their founders, has served as their Chief Executive Officer since their creation. From their creation through to 2016, Bernard served as Chairman of their Board of Directors. </a:t>
                      </a:r>
                    </a:p>
                    <a:p>
                      <a:pPr marL="171450" indent="-171450">
                        <a:buFont typeface="Arial" panose="020B0604020202020204" pitchFamily="34" charset="0"/>
                        <a:buChar char="•"/>
                      </a:pPr>
                      <a:endParaRPr lang="en-US" sz="1200" b="0" i="0" dirty="0"/>
                    </a:p>
                    <a:p>
                      <a:pPr marL="171450" indent="-171450">
                        <a:buFont typeface="Arial" panose="020B0604020202020204" pitchFamily="34" charset="0"/>
                        <a:buChar char="•"/>
                      </a:pPr>
                      <a:r>
                        <a:rPr lang="en-US" sz="1200" b="0" i="0" dirty="0"/>
                        <a:t>From 2011 through 2014, he served as Chief Executive Officer at Pixium Vision and from which date he has served as nonexecutive Chairman of the board of directors. In addition, he currently serves on the boards of Prophesee S.A. (formerly Chronocam) and Gecko Biomedical. From 2005 to 2009, he founded and was Chairman and Chief Executive Officer of Fovea Pharmaceuticals S.A., or Fovea, a privately funded company.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5798">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Paris, France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87678">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EPA SIGHT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41415">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74662">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b="1" dirty="0">
                          <a:solidFill>
                            <a:schemeClr val="tx1"/>
                          </a:solidFill>
                        </a:rPr>
                        <a:t>Market Cap4/7/22 104.57M USD</a:t>
                      </a:r>
                    </a:p>
                    <a:p>
                      <a:r>
                        <a:rPr lang="en-US" sz="1200" b="1" u="sng" dirty="0">
                          <a:solidFill>
                            <a:schemeClr val="tx1"/>
                          </a:solidFill>
                        </a:rPr>
                        <a:t>08-23-23 ACQUIRED BY  VISTA FOR 1,1 B</a:t>
                      </a:r>
                      <a:endParaRPr lang="en-US" sz="1200" u="sng"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191285">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4/2013 Ser.. A </a:t>
                      </a:r>
                      <a:r>
                        <a:rPr lang="en-US" sz="1200" b="0" i="0" kern="1200" dirty="0">
                          <a:solidFill>
                            <a:schemeClr val="tx1"/>
                          </a:solidFill>
                          <a:effectLst/>
                          <a:latin typeface="+mn-lt"/>
                          <a:ea typeface="+mn-ea"/>
                          <a:cs typeface="+mn-cs"/>
                        </a:rPr>
                        <a:t>€32 M Abingworth, Index Ventures, Novartis Venture Fund, Versant Ventures</a:t>
                      </a:r>
                    </a:p>
                    <a:p>
                      <a:r>
                        <a:rPr lang="en-US" sz="1200" b="0" i="0" kern="1200" dirty="0">
                          <a:solidFill>
                            <a:schemeClr val="tx1"/>
                          </a:solidFill>
                          <a:effectLst/>
                          <a:latin typeface="+mn-lt"/>
                          <a:ea typeface="+mn-ea"/>
                          <a:cs typeface="+mn-cs"/>
                        </a:rPr>
                        <a:t>7/2015 Ser.. B $36 M</a:t>
                      </a:r>
                    </a:p>
                    <a:p>
                      <a:r>
                        <a:rPr lang="en-US" sz="1200" b="0" i="0" kern="1200" dirty="0">
                          <a:solidFill>
                            <a:schemeClr val="tx1"/>
                          </a:solidFill>
                          <a:effectLst/>
                          <a:latin typeface="+mn-lt"/>
                          <a:ea typeface="+mn-ea"/>
                          <a:cs typeface="+mn-cs"/>
                        </a:rPr>
                        <a:t>Total cash raised $804M in 45 rounds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9972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GS010 for Leber Optic neuropathy</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4141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41238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gensight-biologics.com</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99190349"/>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Gainsight Pipeline</a:t>
            </a:r>
          </a:p>
        </p:txBody>
      </p:sp>
      <p:pic>
        <p:nvPicPr>
          <p:cNvPr id="3074" name="Picture 2" descr="https://www.gensight-biologics.com/wp-content/uploads/2018/04/pipeline-768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177636"/>
            <a:ext cx="6908800" cy="409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8642"/>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260131"/>
            <a:ext cx="10337800" cy="262360"/>
          </a:xfrm>
        </p:spPr>
        <p:txBody>
          <a:bodyPr>
            <a:normAutofit fontScale="90000"/>
          </a:bodyPr>
          <a:lstStyle/>
          <a:p>
            <a:r>
              <a:rPr lang="en-US" dirty="0"/>
              <a:t> </a:t>
            </a:r>
            <a:r>
              <a:rPr lang="en-US" sz="4400" dirty="0"/>
              <a:t>Taysha Gene Therapies Inc</a:t>
            </a:r>
          </a:p>
        </p:txBody>
      </p:sp>
      <p:graphicFrame>
        <p:nvGraphicFramePr>
          <p:cNvPr id="5" name="Table 4"/>
          <p:cNvGraphicFramePr>
            <a:graphicFrameLocks noGrp="1"/>
          </p:cNvGraphicFramePr>
          <p:nvPr>
            <p:extLst>
              <p:ext uri="{D42A27DB-BD31-4B8C-83A1-F6EECF244321}">
                <p14:modId xmlns:p14="http://schemas.microsoft.com/office/powerpoint/2010/main" val="4016362095"/>
              </p:ext>
            </p:extLst>
          </p:nvPr>
        </p:nvGraphicFramePr>
        <p:xfrm>
          <a:off x="0" y="856992"/>
          <a:ext cx="12192000" cy="5703505"/>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62224">
                <a:tc gridSpan="2">
                  <a:txBody>
                    <a:bodyPr/>
                    <a:lstStyle/>
                    <a:p>
                      <a:pPr algn="ct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64664">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1/01/2020</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Taysha Gene Therapies is a developer of treatments to eradicate severe &amp; life-threatening </a:t>
                      </a:r>
                      <a:r>
                        <a:rPr lang="en-US" sz="1200" u="sng" dirty="0">
                          <a:solidFill>
                            <a:schemeClr val="tx1"/>
                          </a:solidFill>
                        </a:rPr>
                        <a:t>monogenic diseases of the central nervous system. </a:t>
                      </a:r>
                      <a:r>
                        <a:rPr lang="en-US" sz="1200" u="none" dirty="0">
                          <a:solidFill>
                            <a:schemeClr val="tx1"/>
                          </a:solidFill>
                        </a:rPr>
                        <a:t>Taysha Gene Therapies is on a mission to eradicate monogenic CNS disease.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With a singular focus on developing curative medicines, we are able to rapidly translate our treatments from bench to bedside. We have combined our team’s proven experience in gene therapy drug development and commercialization with the world-class </a:t>
                      </a:r>
                      <a:r>
                        <a:rPr lang="en-US" sz="1200" u="sng" dirty="0">
                          <a:solidFill>
                            <a:schemeClr val="tx1"/>
                          </a:solidFill>
                        </a:rPr>
                        <a:t>UT Southwestern Gene Therapy Program to quickly and efficiently build an extensive, AAV9</a:t>
                      </a:r>
                      <a:r>
                        <a:rPr lang="en-US" sz="1200" u="sng" baseline="0" dirty="0">
                          <a:solidFill>
                            <a:schemeClr val="tx1"/>
                          </a:solidFill>
                        </a:rPr>
                        <a:t>  </a:t>
                      </a:r>
                      <a:r>
                        <a:rPr lang="en-US" sz="1200" u="sng" dirty="0">
                          <a:solidFill>
                            <a:schemeClr val="tx1"/>
                          </a:solidFill>
                        </a:rPr>
                        <a:t>gene therapy pipeline focused on both rare and large-market indications. This vector penetrate the Blood=-Brain</a:t>
                      </a:r>
                    </a:p>
                    <a:p>
                      <a:pPr marL="171450" indent="-171450" algn="l">
                        <a:spcAft>
                          <a:spcPts val="600"/>
                        </a:spcAft>
                        <a:buClr>
                          <a:schemeClr val="accent6"/>
                        </a:buClr>
                        <a:buFont typeface="Arial" panose="020B0604020202020204" pitchFamily="34" charset="0"/>
                        <a:buChar char="•"/>
                      </a:pPr>
                      <a:endParaRPr lang="en-US" sz="1200" u="sng"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 </a:t>
                      </a:r>
                      <a:r>
                        <a:rPr lang="en-US" sz="1200" u="none" dirty="0">
                          <a:solidFill>
                            <a:schemeClr val="tx1"/>
                          </a:solidFill>
                        </a:rPr>
                        <a:t>Through our partnership, we are able to leverage the collective expertise of UT Southwestern researchers, clinicians and investigators with decades of experience in conducting cutting-edge research and providing clinical care. This includes the esteemed</a:t>
                      </a:r>
                      <a:r>
                        <a:rPr lang="en-US" sz="1200" u="sng" dirty="0">
                          <a:solidFill>
                            <a:schemeClr val="tx1"/>
                          </a:solidFill>
                        </a:rPr>
                        <a:t> scientists who lead the UT Southwestern Gene Therapy Program: Steven Gray, Ph.D., and Berge Minassian, M.D.</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We have access to UT Southwestern’s faculty, GMP viral vector manufacturing facility and integrated research and clinical care approach. </a:t>
                      </a:r>
                      <a:r>
                        <a:rPr lang="en-US" sz="1200" u="none" dirty="0">
                          <a:solidFill>
                            <a:schemeClr val="tx1"/>
                          </a:solidFill>
                        </a:rPr>
                        <a:t>Together, we believe this will enable us to advance our development programs with speed and scale.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Q4/2020 announcements: GMP manufac. Partnering Catalent, partnering with AllStripes to accelerate patient recruitment</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0" i="0" dirty="0"/>
                        <a:t>RA Sessions, Founder CEO, $/2020</a:t>
                      </a:r>
                    </a:p>
                    <a:p>
                      <a:pPr marL="0" indent="0">
                        <a:buFont typeface="Arial" panose="020B0604020202020204" pitchFamily="34" charset="0"/>
                        <a:buNone/>
                      </a:pPr>
                      <a:r>
                        <a:rPr lang="en-US" sz="1200" b="0" i="0" dirty="0"/>
                        <a:t>Entrepreneur in Residence UT SW  4/2019 –[recently</a:t>
                      </a:r>
                    </a:p>
                    <a:p>
                      <a:pPr marL="0" indent="0">
                        <a:buFont typeface="Arial" panose="020B0604020202020204" pitchFamily="34" charset="0"/>
                        <a:buNone/>
                      </a:pPr>
                      <a:endParaRPr lang="en-US" sz="1200" b="0" i="0" dirty="0"/>
                    </a:p>
                    <a:p>
                      <a:pPr marL="0" indent="0">
                        <a:buFont typeface="Arial" panose="020B0604020202020204" pitchFamily="34" charset="0"/>
                        <a:buNone/>
                      </a:pPr>
                      <a:r>
                        <a:rPr lang="en-US" sz="1200" b="0" i="0" dirty="0"/>
                        <a:t>Prep, CBO Bridge BIO,</a:t>
                      </a:r>
                      <a:r>
                        <a:rPr lang="en-US" sz="1200" b="0" i="0" baseline="0" dirty="0"/>
                        <a:t> Sr VP DD AveXis, AstraZeneca, JnJ, MBA from Texas A&amp;M University</a:t>
                      </a:r>
                    </a:p>
                    <a:p>
                      <a:pPr marL="0" indent="0">
                        <a:buFont typeface="Arial" panose="020B0604020202020204" pitchFamily="34" charset="0"/>
                        <a:buNone/>
                      </a:pPr>
                      <a:endParaRPr lang="en-US" sz="1200" b="0" i="0" baseline="0" dirty="0"/>
                    </a:p>
                    <a:p>
                      <a:pPr marL="0" indent="0">
                        <a:buFont typeface="Arial" panose="020B0604020202020204" pitchFamily="34" charset="0"/>
                        <a:buNone/>
                      </a:pPr>
                      <a:r>
                        <a:rPr lang="en-US" sz="1200" b="0" i="0" baseline="0" dirty="0"/>
                        <a:t>Frev.  Porter CTO, Prep Sr Vp Techn Dev and Manufacturing Bridge Bio, Sr Dir Duke Humman Vaccine Inst, Head Dug Substance R&amp;D GAK, Dept Head US Drug Substqnce (Viral Vectors); Novartis Vaccines Diagnostics, PhD Biochemistry from U Wisconsin Madison and Postdoc there</a:t>
                      </a:r>
                    </a:p>
                    <a:p>
                      <a:pPr marL="0" indent="0">
                        <a:buFont typeface="Arial" panose="020B0604020202020204" pitchFamily="34" charset="0"/>
                        <a:buNone/>
                      </a:pPr>
                      <a:endParaRPr lang="en-US" sz="1200" b="0" i="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8662">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Dallas.</a:t>
                      </a:r>
                      <a:r>
                        <a:rPr lang="en-US" sz="1200" u="none" baseline="0" dirty="0">
                          <a:solidFill>
                            <a:schemeClr val="tx1"/>
                          </a:solidFill>
                        </a:rPr>
                        <a:t> TX</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144455">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ymbol </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NASDAQ:TSHA </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IPO 24./9/2020 raised 181M</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1869">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51549">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4/7/22 243.92M</a:t>
                      </a:r>
                    </a:p>
                    <a:p>
                      <a:r>
                        <a:rPr lang="en-US" sz="1200" dirty="0">
                          <a:solidFill>
                            <a:schemeClr val="tx1"/>
                          </a:solidFill>
                        </a:rPr>
                        <a:t>08-23-23 128.29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51549">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Series A 30</a:t>
                      </a:r>
                      <a:r>
                        <a:rPr lang="en-US" sz="1200" baseline="0" dirty="0">
                          <a:solidFill>
                            <a:schemeClr val="tx1"/>
                          </a:solidFill>
                        </a:rPr>
                        <a:t> M USD 04/2020</a:t>
                      </a:r>
                    </a:p>
                    <a:p>
                      <a:r>
                        <a:rPr lang="en-US" sz="1200" baseline="0" dirty="0">
                          <a:solidFill>
                            <a:schemeClr val="tx1"/>
                          </a:solidFill>
                        </a:rPr>
                        <a:t>Series B 95 M USD 8/05/2020</a:t>
                      </a:r>
                    </a:p>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99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AAV gene therapy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186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99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9985">
                <a:tc rowSpan="2">
                  <a:txBody>
                    <a:bodyPr/>
                    <a:lstStyle/>
                    <a:p>
                      <a:r>
                        <a:rPr lang="en-US" sz="1200" dirty="0">
                          <a:solidFill>
                            <a:schemeClr val="tx1"/>
                          </a:solidFill>
                        </a:rPr>
                        <a:t>Indications</a:t>
                      </a:r>
                    </a:p>
                    <a:p>
                      <a:endParaRPr lang="en-US" sz="1200" dirty="0">
                        <a:solidFill>
                          <a:schemeClr val="tx1"/>
                        </a:solidFill>
                      </a:endParaRPr>
                    </a:p>
                    <a:p>
                      <a:r>
                        <a:rPr lang="en-US" sz="1200" dirty="0">
                          <a:solidFill>
                            <a:schemeClr val="tx1"/>
                          </a:solidFill>
                        </a:rPr>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Various CNS indications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6670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www.tayshagtx.com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88648309"/>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Taysha Pipeline</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a:t>Preclinical</a:t>
            </a:r>
          </a:p>
          <a:p>
            <a:r>
              <a:rPr lang="en-US" dirty="0"/>
              <a:t>SHA-101     GRT   GM2 GANGLIOSIDOSIS </a:t>
            </a:r>
          </a:p>
          <a:p>
            <a:r>
              <a:rPr lang="en-US" dirty="0"/>
              <a:t>TSHA-118   GRT CLN1 </a:t>
            </a:r>
          </a:p>
          <a:p>
            <a:r>
              <a:rPr lang="en-US" dirty="0"/>
              <a:t>TSHA-104   GRT SURF1 DEFICIENCY </a:t>
            </a:r>
          </a:p>
          <a:p>
            <a:r>
              <a:rPr lang="en-US" dirty="0"/>
              <a:t>TSHA-103   GRT SLC6A1 UNDISCLOSED</a:t>
            </a:r>
          </a:p>
          <a:p>
            <a:endParaRPr lang="en-US" dirty="0"/>
          </a:p>
          <a:p>
            <a:pPr marL="0" indent="0">
              <a:buNone/>
            </a:pPr>
            <a:r>
              <a:rPr lang="en-US" sz="2667" i="1" dirty="0"/>
              <a:t>GRT= Gene Replacement Therapy</a:t>
            </a:r>
          </a:p>
          <a:p>
            <a:pPr marL="0" indent="0">
              <a:buNone/>
            </a:pPr>
            <a:r>
              <a:rPr lang="en-US" sz="2667" i="1" dirty="0"/>
              <a:t>shRNA =short chain RNA</a:t>
            </a:r>
          </a:p>
          <a:p>
            <a:pPr marL="0" indent="0">
              <a:buNone/>
            </a:pPr>
            <a:r>
              <a:rPr lang="en-US" sz="2667" i="1" dirty="0"/>
              <a:t>miRNA = microRNA</a:t>
            </a:r>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a:t>Scientific</a:t>
            </a:r>
          </a:p>
          <a:p>
            <a:r>
              <a:rPr lang="en-US" sz="2533" dirty="0"/>
              <a:t>TSHA-112GRT/miRNA APBD </a:t>
            </a:r>
          </a:p>
          <a:p>
            <a:r>
              <a:rPr lang="en-US" sz="2533" dirty="0"/>
              <a:t>TSHA-111 GRT/miRNA LAFORA </a:t>
            </a:r>
          </a:p>
          <a:p>
            <a:r>
              <a:rPr lang="en-US" sz="2533" dirty="0"/>
              <a:t>TSHA-113 miRNA TAUOPATHIES</a:t>
            </a:r>
          </a:p>
          <a:p>
            <a:r>
              <a:rPr lang="en-US" sz="2533" dirty="0"/>
              <a:t>TSHA-115 miRNA</a:t>
            </a:r>
          </a:p>
          <a:p>
            <a:r>
              <a:rPr lang="en-US" sz="2533" dirty="0"/>
              <a:t>TSHA-106 shRNA  ANGELMAN SYNDROME</a:t>
            </a:r>
          </a:p>
          <a:p>
            <a:r>
              <a:rPr lang="en-US" sz="2533" dirty="0"/>
              <a:t>TSHA-114 GRT FRAGILE X SYNDROME</a:t>
            </a:r>
          </a:p>
          <a:p>
            <a:r>
              <a:rPr lang="en-US" sz="2533" dirty="0"/>
              <a:t>TSHA-116 shRNA PRADER-WILLI SYNDROME</a:t>
            </a:r>
          </a:p>
          <a:p>
            <a:r>
              <a:rPr lang="en-US" sz="2533" dirty="0"/>
              <a:t>TSHA-117 Regulated GRFOXG1 SYNDROME</a:t>
            </a:r>
          </a:p>
          <a:p>
            <a:r>
              <a:rPr lang="en-US" sz="2533" dirty="0"/>
              <a:t>TSHA-107 GRTUNDISCLOSED TARGET</a:t>
            </a:r>
          </a:p>
          <a:p>
            <a:r>
              <a:rPr lang="en-US" sz="2533" dirty="0"/>
              <a:t>TSHA-108 GRT UNDISCLOSED TARGET</a:t>
            </a:r>
          </a:p>
          <a:p>
            <a:r>
              <a:rPr lang="en-US" sz="2533" dirty="0"/>
              <a:t>TSHA-109 GRT UNDISCLOSED TARGET</a:t>
            </a:r>
          </a:p>
          <a:p>
            <a:r>
              <a:rPr lang="en-US" sz="2533" dirty="0"/>
              <a:t>TSHA-105 GRTSLC13A5UNDISCLOSED TARGET</a:t>
            </a:r>
          </a:p>
          <a:p>
            <a:r>
              <a:rPr lang="en-US" sz="2533" dirty="0"/>
              <a:t>TSHA-110 GRKCNQ2 UNDISCLOSED TARGET</a:t>
            </a:r>
          </a:p>
          <a:p>
            <a:endParaRPr lang="en-US" sz="2533" dirty="0"/>
          </a:p>
        </p:txBody>
      </p:sp>
      <p:sp>
        <p:nvSpPr>
          <p:cNvPr id="5" name="Slide Number Placeholder 4"/>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117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313979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7112" y="349947"/>
            <a:ext cx="10337800" cy="262360"/>
          </a:xfrm>
        </p:spPr>
        <p:txBody>
          <a:bodyPr>
            <a:noAutofit/>
          </a:bodyPr>
          <a:lstStyle/>
          <a:p>
            <a:r>
              <a:rPr lang="en-US" sz="4000" dirty="0"/>
              <a:t>Generation Bio </a:t>
            </a:r>
          </a:p>
        </p:txBody>
      </p:sp>
      <p:graphicFrame>
        <p:nvGraphicFramePr>
          <p:cNvPr id="5" name="Table 4"/>
          <p:cNvGraphicFramePr>
            <a:graphicFrameLocks noGrp="1"/>
          </p:cNvGraphicFramePr>
          <p:nvPr>
            <p:extLst>
              <p:ext uri="{D42A27DB-BD31-4B8C-83A1-F6EECF244321}">
                <p14:modId xmlns:p14="http://schemas.microsoft.com/office/powerpoint/2010/main" val="4003950115"/>
              </p:ext>
            </p:extLst>
          </p:nvPr>
        </p:nvGraphicFramePr>
        <p:xfrm>
          <a:off x="1" y="875211"/>
          <a:ext cx="12191999" cy="5982787"/>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714259">
                  <a:extLst>
                    <a:ext uri="{9D8B030D-6E8A-4147-A177-3AD203B41FA5}">
                      <a16:colId xmlns:a16="http://schemas.microsoft.com/office/drawing/2014/main" val="20001"/>
                    </a:ext>
                  </a:extLst>
                </a:gridCol>
                <a:gridCol w="4867010">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2052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0036">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2016</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their mission is to make the ravages of genetic diseases as imaginary to the next generation as polio and smallpox are for children.</a:t>
                      </a:r>
                    </a:p>
                    <a:p>
                      <a:pPr marL="0" indent="0" algn="l">
                        <a:spcAft>
                          <a:spcPts val="600"/>
                        </a:spcAft>
                        <a:buClr>
                          <a:schemeClr val="accent6"/>
                        </a:buClr>
                        <a:buFont typeface="Arial" panose="020B0604020202020204" pitchFamily="34" charset="0"/>
                        <a:buNone/>
                      </a:pPr>
                      <a:r>
                        <a:rPr lang="en-US" sz="1200" b="0" u="none" dirty="0">
                          <a:solidFill>
                            <a:schemeClr val="tx1"/>
                          </a:solidFill>
                        </a:rPr>
                        <a:t>Co-founder and vice president, Robert Kotin, prev. with Voyager, scientist at NIH  - developed </a:t>
                      </a:r>
                      <a:r>
                        <a:rPr lang="en-US" sz="1200" b="0" u="none" baseline="0" dirty="0">
                          <a:solidFill>
                            <a:schemeClr val="tx1"/>
                          </a:solidFill>
                        </a:rPr>
                        <a:t> </a:t>
                      </a:r>
                      <a:r>
                        <a:rPr lang="en-US" sz="1200" b="1" u="sng" dirty="0">
                          <a:solidFill>
                            <a:schemeClr val="tx1"/>
                          </a:solidFill>
                        </a:rPr>
                        <a:t>using close-ended DNA (ceDNA) instead of viruses. </a:t>
                      </a:r>
                      <a:r>
                        <a:rPr lang="en-US" sz="1200" b="0" u="none" dirty="0">
                          <a:solidFill>
                            <a:schemeClr val="tx1"/>
                          </a:solidFill>
                        </a:rPr>
                        <a:t>ceDNA can move from the cytoplasm of the cell into the nucleus without a virus. It has been dubbed GeneWave technology, and the company believes it avoids the immune response that can be toxic in AAV-based gene therapy approaches.</a:t>
                      </a:r>
                    </a:p>
                    <a:p>
                      <a:pPr marL="0" indent="0" algn="l">
                        <a:spcAft>
                          <a:spcPts val="600"/>
                        </a:spcAft>
                        <a:buClr>
                          <a:schemeClr val="accent6"/>
                        </a:buClr>
                        <a:buFont typeface="Arial" panose="020B0604020202020204" pitchFamily="34" charset="0"/>
                        <a:buNone/>
                      </a:pPr>
                      <a:r>
                        <a:rPr lang="en-US" sz="1200" b="0" u="none" dirty="0">
                          <a:solidFill>
                            <a:schemeClr val="tx1"/>
                          </a:solidFill>
                        </a:rPr>
                        <a:t>Provides durable, high levels of gene expression. This capsid-free technology enables repeated dosing and allows us to deliver transgenes of unprecedented size (&gt;20 kb) .</a:t>
                      </a:r>
                    </a:p>
                    <a:p>
                      <a:pPr marL="0" indent="0" algn="l">
                        <a:spcAft>
                          <a:spcPts val="600"/>
                        </a:spcAft>
                        <a:buClr>
                          <a:schemeClr val="accent6"/>
                        </a:buClr>
                        <a:buFont typeface="Arial" panose="020B0604020202020204" pitchFamily="34" charset="0"/>
                        <a:buNone/>
                      </a:pPr>
                      <a:r>
                        <a:rPr lang="en-US" sz="1200" b="1" u="none" dirty="0">
                          <a:solidFill>
                            <a:schemeClr val="tx1"/>
                          </a:solidFill>
                        </a:rPr>
                        <a:t>Liver disorders</a:t>
                      </a:r>
                    </a:p>
                    <a:p>
                      <a:pPr marL="0" indent="0" algn="l">
                        <a:spcAft>
                          <a:spcPts val="600"/>
                        </a:spcAft>
                        <a:buClr>
                          <a:schemeClr val="accent6"/>
                        </a:buClr>
                        <a:buFont typeface="Arial" panose="020B0604020202020204" pitchFamily="34" charset="0"/>
                        <a:buNone/>
                      </a:pPr>
                      <a:r>
                        <a:rPr lang="en-US" sz="1200" b="0" u="none" dirty="0">
                          <a:solidFill>
                            <a:schemeClr val="tx1"/>
                          </a:solidFill>
                        </a:rPr>
                        <a:t>they are advancing a diverse portfolio of therapeutic candidates, formulated in lipid nanoparticles, for diseases of the liver.</a:t>
                      </a:r>
                    </a:p>
                    <a:p>
                      <a:pPr marL="171450" indent="-171450" algn="l">
                        <a:spcAft>
                          <a:spcPts val="600"/>
                        </a:spcAft>
                        <a:buClr>
                          <a:schemeClr val="accent6"/>
                        </a:buClr>
                        <a:buFont typeface="Wingdings" panose="05000000000000000000" pitchFamily="2" charset="2"/>
                        <a:buChar char="§"/>
                      </a:pPr>
                      <a:r>
                        <a:rPr lang="en-US" sz="1200" b="0" u="none" dirty="0">
                          <a:solidFill>
                            <a:schemeClr val="tx1"/>
                          </a:solidFill>
                        </a:rPr>
                        <a:t>GSD1a, Glycogen storage disease type 1a (GSD1a); Hemophilia A; Progressive familial intrahepatic cholestasis (PFIC); PKU</a:t>
                      </a:r>
                    </a:p>
                    <a:p>
                      <a:pPr marL="0" indent="0" algn="l">
                        <a:spcAft>
                          <a:spcPts val="600"/>
                        </a:spcAft>
                        <a:buClr>
                          <a:schemeClr val="accent6"/>
                        </a:buClr>
                        <a:buFont typeface="Arial" panose="020B0604020202020204" pitchFamily="34" charset="0"/>
                        <a:buNone/>
                      </a:pPr>
                      <a:r>
                        <a:rPr lang="en-US" sz="1200" b="1" u="none" dirty="0">
                          <a:solidFill>
                            <a:schemeClr val="tx1"/>
                          </a:solidFill>
                        </a:rPr>
                        <a:t>Eye disorders</a:t>
                      </a:r>
                      <a:r>
                        <a:rPr lang="en-US" sz="1200" b="0" u="none" dirty="0">
                          <a:solidFill>
                            <a:schemeClr val="tx1"/>
                          </a:solidFill>
                        </a:rPr>
                        <a:t>: Leber’s congenital amaurosis; Stargard’s disease</a:t>
                      </a:r>
                    </a:p>
                    <a:p>
                      <a:pPr marL="0" indent="0" algn="l">
                        <a:spcAft>
                          <a:spcPts val="600"/>
                        </a:spcAft>
                        <a:buClr>
                          <a:schemeClr val="accent6"/>
                        </a:buClr>
                        <a:buFont typeface="Arial" panose="020B0604020202020204" pitchFamily="34" charset="0"/>
                        <a:buNone/>
                      </a:pPr>
                      <a:r>
                        <a:rPr lang="en-US" sz="1200" b="1" u="none" dirty="0">
                          <a:solidFill>
                            <a:schemeClr val="tx1"/>
                          </a:solidFill>
                        </a:rPr>
                        <a:t>C05/21: OVID : anti SSARS-COV-2 spike protein expressed at relevant concentrations</a:t>
                      </a:r>
                      <a:endParaRPr lang="en-US" sz="1200" b="1" u="none" dirty="0">
                        <a:solidFill>
                          <a:srgbClr val="FF0000"/>
                        </a:solidFill>
                      </a:endParaRPr>
                    </a:p>
                    <a:p>
                      <a:pPr marL="171450" indent="-171450" algn="l">
                        <a:spcAft>
                          <a:spcPts val="600"/>
                        </a:spcAft>
                        <a:buClr>
                          <a:schemeClr val="accent6"/>
                        </a:buClr>
                        <a:buFont typeface="Arial" panose="020B0604020202020204" pitchFamily="34" charset="0"/>
                        <a:buChar char="•"/>
                      </a:pPr>
                      <a:endParaRPr lang="en-US" sz="1200" b="0" u="none" dirty="0">
                        <a:solidFill>
                          <a:srgbClr val="FF0000"/>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1" i="0" dirty="0"/>
                        <a:t>GEOFF MCDONOUGH, MD</a:t>
                      </a:r>
                    </a:p>
                    <a:p>
                      <a:pPr marL="0" indent="0">
                        <a:buFont typeface="Arial" panose="020B0604020202020204" pitchFamily="34" charset="0"/>
                        <a:buNone/>
                      </a:pPr>
                      <a:r>
                        <a:rPr lang="en-US" sz="1200" b="1" i="0" dirty="0"/>
                        <a:t>President &amp; Chief Executive Officer</a:t>
                      </a:r>
                    </a:p>
                    <a:p>
                      <a:pPr marL="0" indent="0">
                        <a:buFont typeface="Arial" panose="020B0604020202020204" pitchFamily="34" charset="0"/>
                        <a:buNone/>
                      </a:pPr>
                      <a:r>
                        <a:rPr lang="en-US" sz="1200" b="0" i="0" dirty="0"/>
                        <a:t>Geoff formerly served as president and </a:t>
                      </a:r>
                      <a:r>
                        <a:rPr lang="en-US" sz="1200" b="0" i="0" u="sng" dirty="0"/>
                        <a:t>chief executive officer of Swedish Orphan Biovitrum AB (Sobi) from 2011 – 2017</a:t>
                      </a:r>
                    </a:p>
                    <a:p>
                      <a:pPr marL="0" indent="0">
                        <a:buFont typeface="Arial" panose="020B0604020202020204" pitchFamily="34" charset="0"/>
                        <a:buNone/>
                      </a:pPr>
                      <a:endParaRPr lang="en-US" sz="1200" b="0" i="0" dirty="0"/>
                    </a:p>
                    <a:p>
                      <a:pPr marL="0" indent="0">
                        <a:buFont typeface="Arial" panose="020B0604020202020204" pitchFamily="34" charset="0"/>
                        <a:buNone/>
                      </a:pPr>
                      <a:r>
                        <a:rPr lang="en-US" sz="1200" b="0" i="0" dirty="0"/>
                        <a:t>Prior to Sobi, he held a variety of senior roles at Genzyme Corporation, including president of Genzyme Europe and senior vice president and general manager of the global lysosomal storage disease business.</a:t>
                      </a:r>
                    </a:p>
                    <a:p>
                      <a:pPr marL="0" indent="0">
                        <a:buFont typeface="Arial" panose="020B0604020202020204" pitchFamily="34" charset="0"/>
                        <a:buNone/>
                      </a:pPr>
                      <a:endParaRPr lang="en-US" sz="1200" b="0" i="0" dirty="0"/>
                    </a:p>
                    <a:p>
                      <a:pPr marL="0" indent="0">
                        <a:buFont typeface="Arial" panose="020B0604020202020204" pitchFamily="34" charset="0"/>
                        <a:buNone/>
                      </a:pPr>
                      <a:r>
                        <a:rPr lang="en-US" sz="1200" b="0" i="0" dirty="0"/>
                        <a:t>He obtained his </a:t>
                      </a:r>
                      <a:r>
                        <a:rPr lang="en-US" sz="1200" b="1" i="0" dirty="0"/>
                        <a:t>MD at Harvard Medical Schoo</a:t>
                      </a:r>
                      <a:r>
                        <a:rPr lang="en-US" sz="1200" b="0" i="0" dirty="0"/>
                        <a:t>l and completed his residency training in internal medicine and pediatrics at Massachusetts General Hospital and Boston Children’s Hospital.</a:t>
                      </a:r>
                    </a:p>
                    <a:p>
                      <a:pPr marL="0" indent="0">
                        <a:buFont typeface="Arial" panose="020B0604020202020204" pitchFamily="34" charset="0"/>
                        <a:buNone/>
                      </a:pPr>
                      <a:endParaRPr lang="en-US" sz="1200" b="0" i="0" dirty="0"/>
                    </a:p>
                    <a:p>
                      <a:pPr marL="0" indent="0">
                        <a:buFont typeface="Arial" panose="020B0604020202020204" pitchFamily="34" charset="0"/>
                        <a:buNone/>
                      </a:pPr>
                      <a:r>
                        <a:rPr lang="en-US" sz="1200" b="0" i="0" u="sng" dirty="0"/>
                        <a:t>Chairman BOD:  Jason Rhodes is a partner at Atlas Venture.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0036">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92604">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GBIO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2604">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195127">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6/2020 $848 M</a:t>
                      </a:r>
                    </a:p>
                    <a:p>
                      <a:endParaRPr lang="en-US" sz="1200" dirty="0">
                        <a:solidFill>
                          <a:schemeClr val="tx1"/>
                        </a:solidFill>
                      </a:endParaRPr>
                    </a:p>
                    <a:p>
                      <a:r>
                        <a:rPr lang="en-US" sz="1200" b="1" dirty="0">
                          <a:solidFill>
                            <a:schemeClr val="tx1"/>
                          </a:solidFill>
                        </a:rPr>
                        <a:t>Market cap  4/7/22 499.9M</a:t>
                      </a:r>
                    </a:p>
                    <a:p>
                      <a:endParaRPr lang="en-US" sz="1200" b="1" dirty="0">
                        <a:solidFill>
                          <a:schemeClr val="tx1"/>
                        </a:solidFill>
                      </a:endParaRPr>
                    </a:p>
                    <a:p>
                      <a:r>
                        <a:rPr lang="en-US" sz="1200" b="1" dirty="0">
                          <a:solidFill>
                            <a:schemeClr val="tx1"/>
                          </a:solidFill>
                        </a:rPr>
                        <a:t>08-23-23 325.69 M</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443882">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1/2018 Ser. A $25 M Atlas Venture</a:t>
                      </a:r>
                    </a:p>
                    <a:p>
                      <a:r>
                        <a:rPr lang="en-US" sz="1200" dirty="0">
                          <a:solidFill>
                            <a:schemeClr val="tx1"/>
                          </a:solidFill>
                        </a:rPr>
                        <a:t>2/2018 Ser.</a:t>
                      </a:r>
                      <a:r>
                        <a:rPr lang="en-US" sz="1200" baseline="0" dirty="0">
                          <a:solidFill>
                            <a:schemeClr val="tx1"/>
                          </a:solidFill>
                        </a:rPr>
                        <a:t> </a:t>
                      </a:r>
                      <a:r>
                        <a:rPr lang="en-US" sz="1200" u="none" dirty="0">
                          <a:solidFill>
                            <a:schemeClr val="tx1"/>
                          </a:solidFill>
                        </a:rPr>
                        <a:t>B $100 M Fidelity Management</a:t>
                      </a:r>
                    </a:p>
                    <a:p>
                      <a:r>
                        <a:rPr lang="en-US" sz="1200" u="none" dirty="0">
                          <a:solidFill>
                            <a:schemeClr val="tx1"/>
                          </a:solidFill>
                        </a:rPr>
                        <a:t>1/2020 Ser. C $110 M T. Rowe Price</a:t>
                      </a:r>
                    </a:p>
                    <a:p>
                      <a:r>
                        <a:rPr lang="en-US" sz="1200" u="none" dirty="0">
                          <a:solidFill>
                            <a:schemeClr val="tx1"/>
                          </a:solidFill>
                        </a:rPr>
                        <a:t>Raised $200 M at IPO 6/2020</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1141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9926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141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Preclinical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1410">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sng"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84484">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generationbio.com/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40277150"/>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503" y="174297"/>
            <a:ext cx="10337800" cy="406400"/>
          </a:xfrm>
        </p:spPr>
        <p:txBody>
          <a:bodyPr>
            <a:normAutofit fontScale="90000"/>
          </a:bodyPr>
          <a:lstStyle/>
          <a:p>
            <a:r>
              <a:rPr lang="en-US" sz="4000" dirty="0"/>
              <a:t>                   Gainsight Biologics S.A</a:t>
            </a:r>
            <a:r>
              <a:rPr lang="en-US" sz="2000" dirty="0"/>
              <a:t>.</a:t>
            </a:r>
          </a:p>
        </p:txBody>
      </p:sp>
      <p:graphicFrame>
        <p:nvGraphicFramePr>
          <p:cNvPr id="5" name="Table 4"/>
          <p:cNvGraphicFramePr>
            <a:graphicFrameLocks noGrp="1"/>
          </p:cNvGraphicFramePr>
          <p:nvPr>
            <p:extLst>
              <p:ext uri="{D42A27DB-BD31-4B8C-83A1-F6EECF244321}">
                <p14:modId xmlns:p14="http://schemas.microsoft.com/office/powerpoint/2010/main" val="2027059879"/>
              </p:ext>
            </p:extLst>
          </p:nvPr>
        </p:nvGraphicFramePr>
        <p:xfrm>
          <a:off x="0" y="693684"/>
          <a:ext cx="12192000" cy="5964696"/>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28016">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5561">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they are a clinical-stage biotechnology company discovering and developing novel therapies for mitochondrial and neurodegenerative diseases of the eye and central nervous system. To address these therapeutic areas, they leverage their integrated development platform by combining a gene therapy-based approach with their core technology platforms of mitochondrial targeting sequence, or MTS, and optogenetics.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GS010 is an AAV2 gene therapy vector that encodes the human wild-type ND4 protein, which they are developing as a treatment of LHON caused by mutation of the ND4 gene. </a:t>
                      </a:r>
                      <a:r>
                        <a:rPr lang="en-US" sz="1200" b="1" u="none" dirty="0">
                          <a:solidFill>
                            <a:schemeClr val="tx1"/>
                          </a:solidFill>
                        </a:rPr>
                        <a:t>GS010 for Leber Hereditary Optic Neuropathy (LHON) Phase 3</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 ND4 gene is normally located in the mitochondria where ND4 proteins are synthesized. GS010 allows efficient allotopic expression of the mitochondrial gene ND4 in the nucleus thanks to a proprietary Mitochondrial Targeting Sequence that shuttles the messenger RNA from the nucleus directly to the outer membrane of the mitochondria. There, the ND4 proteins are synthesized and incorporated into the mitochondria. Wild-type ND4 proteins then integrate into Complex I of the respiratory chain and rescue the deficiency. </a:t>
                      </a:r>
                    </a:p>
                    <a:p>
                      <a:pPr marL="171450" indent="-171450" algn="l">
                        <a:spcAft>
                          <a:spcPts val="600"/>
                        </a:spcAft>
                        <a:buClr>
                          <a:schemeClr val="accent6"/>
                        </a:buClr>
                        <a:buFont typeface="Arial" panose="020B0604020202020204" pitchFamily="34" charset="0"/>
                        <a:buChar char="•"/>
                      </a:pPr>
                      <a:r>
                        <a:rPr lang="en-US" sz="1200" b="1" u="none" dirty="0">
                          <a:solidFill>
                            <a:schemeClr val="tx1"/>
                          </a:solidFill>
                        </a:rPr>
                        <a:t>GS030 for Retinitis Pigmentosa.</a:t>
                      </a:r>
                      <a:r>
                        <a:rPr lang="en-US" sz="1200" u="none" dirty="0">
                          <a:solidFill>
                            <a:schemeClr val="tx1"/>
                          </a:solidFill>
                        </a:rPr>
                        <a:t> The leading cause of hereditary blindness in developed countries, Retinitis Pigmentosa is characterized by progressive vision loss, for which there is currently no cure.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07/01/2020 Myriad launches GenSights  Psychotopic Patient Collection Kit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SEE PIPELINE NEXT PAGE</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0" indent="0" algn="l">
                        <a:spcAft>
                          <a:spcPts val="600"/>
                        </a:spcAft>
                        <a:buClr>
                          <a:schemeClr val="accent6"/>
                        </a:buClr>
                        <a:buFont typeface="Arial" panose="020B0604020202020204" pitchFamily="34" charset="0"/>
                        <a:buNone/>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dirty="0"/>
                        <a:t>Bernard Gilly, Ph.D., one of their founders, has served as their Chief Executive Officer since their creation. From their creation through to 2016, Bernard served as Chairman of their Board of Directors. </a:t>
                      </a:r>
                    </a:p>
                    <a:p>
                      <a:pPr marL="171450" indent="-171450">
                        <a:buFont typeface="Arial" panose="020B0604020202020204" pitchFamily="34" charset="0"/>
                        <a:buChar char="•"/>
                      </a:pPr>
                      <a:endParaRPr lang="en-US" sz="1200" b="0" i="0" dirty="0"/>
                    </a:p>
                    <a:p>
                      <a:pPr marL="171450" indent="-171450">
                        <a:buFont typeface="Arial" panose="020B0604020202020204" pitchFamily="34" charset="0"/>
                        <a:buChar char="•"/>
                      </a:pPr>
                      <a:r>
                        <a:rPr lang="en-US" sz="1200" b="0" i="0" dirty="0"/>
                        <a:t>From 2011 through 2014, he served as Chief Executive Officer at Pixium Vision and from which date he has served as nonexecutive Chairman of the board of directors. In addition, he currently serves on the boards of Prophesee S.A. (formerly Chronocam) and Gecko Biomedical. From 2005 to 2009, he founded and was Chairman and Chief Executive Officer of Fovea Pharmaceuticals S.A., or Fovea, a privately funded company.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5561">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Paris, France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01615">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EPA SIGHT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7817">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88415">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b="1" dirty="0">
                          <a:solidFill>
                            <a:schemeClr val="tx1"/>
                          </a:solidFill>
                        </a:rPr>
                        <a:t>Market Cap4/7/22 104.57M USD</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274310">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4/2013 Ser.. A </a:t>
                      </a:r>
                      <a:r>
                        <a:rPr lang="en-US" sz="1200" b="0" i="0" kern="1200" dirty="0">
                          <a:solidFill>
                            <a:schemeClr val="tx1"/>
                          </a:solidFill>
                          <a:effectLst/>
                          <a:latin typeface="+mn-lt"/>
                          <a:ea typeface="+mn-ea"/>
                          <a:cs typeface="+mn-cs"/>
                        </a:rPr>
                        <a:t>€32 M Abingworth, Index Ventures, Novartis Venture Fund, Versant Ventures</a:t>
                      </a:r>
                    </a:p>
                    <a:p>
                      <a:r>
                        <a:rPr lang="en-US" sz="1200" b="0" i="0" kern="1200" dirty="0">
                          <a:solidFill>
                            <a:schemeClr val="tx1"/>
                          </a:solidFill>
                          <a:effectLst/>
                          <a:latin typeface="+mn-lt"/>
                          <a:ea typeface="+mn-ea"/>
                          <a:cs typeface="+mn-cs"/>
                        </a:rPr>
                        <a:t>7/2015 Ser.. B $36 M</a:t>
                      </a:r>
                    </a:p>
                    <a:p>
                      <a:r>
                        <a:rPr lang="en-US" sz="1200" b="0" i="0" kern="1200" dirty="0">
                          <a:solidFill>
                            <a:schemeClr val="tx1"/>
                          </a:solidFill>
                          <a:effectLst/>
                          <a:latin typeface="+mn-lt"/>
                          <a:ea typeface="+mn-ea"/>
                          <a:cs typeface="+mn-cs"/>
                        </a:rPr>
                        <a:t>Total cash raised $128.5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9311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GS010 for Leber Optic neuropathy</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9781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695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6959">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next page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9311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gensight-biologics.com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969014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BA6E-02A4-AA8F-3949-8AFEFD6340EA}"/>
              </a:ext>
            </a:extLst>
          </p:cNvPr>
          <p:cNvSpPr>
            <a:spLocks noGrp="1"/>
          </p:cNvSpPr>
          <p:nvPr>
            <p:ph type="title"/>
          </p:nvPr>
        </p:nvSpPr>
        <p:spPr/>
        <p:txBody>
          <a:bodyPr>
            <a:normAutofit fontScale="90000"/>
          </a:bodyPr>
          <a:lstStyle/>
          <a:p>
            <a:r>
              <a:rPr lang="en-US" sz="4000" dirty="0"/>
              <a:t>Endogenous Expression of Therapeutic Peptide using AAV</a:t>
            </a:r>
          </a:p>
        </p:txBody>
      </p:sp>
      <p:sp>
        <p:nvSpPr>
          <p:cNvPr id="3" name="Content Placeholder 2">
            <a:extLst>
              <a:ext uri="{FF2B5EF4-FFF2-40B4-BE49-F238E27FC236}">
                <a16:creationId xmlns:a16="http://schemas.microsoft.com/office/drawing/2014/main" id="{3BAC6275-7CB9-1ED2-90CF-8A5C057B0941}"/>
              </a:ext>
            </a:extLst>
          </p:cNvPr>
          <p:cNvSpPr>
            <a:spLocks noGrp="1"/>
          </p:cNvSpPr>
          <p:nvPr>
            <p:ph idx="1"/>
          </p:nvPr>
        </p:nvSpPr>
        <p:spPr>
          <a:xfrm>
            <a:off x="702425" y="2420034"/>
            <a:ext cx="10972800" cy="4525963"/>
          </a:xfrm>
        </p:spPr>
        <p:txBody>
          <a:bodyPr>
            <a:normAutofit/>
          </a:body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800" dirty="0">
              <a:solidFill>
                <a:prstClr val="black"/>
              </a:solidFill>
              <a:latin typeface="Calibri"/>
            </a:endParaRPr>
          </a:p>
          <a:p>
            <a:pPr marL="282575"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SCARLEXA): Applied in skin wound area before wound closure after surgery and burn injuries to prevent 		hypertrophic scarring</a:t>
            </a:r>
          </a:p>
          <a:p>
            <a:pPr marL="282575"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111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  VIRLEXA: Applied by inhalation /intramuscular injection after COVID to prevent or treat Long-COVID  </a:t>
            </a:r>
          </a:p>
          <a:p>
            <a:pPr marL="111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111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111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HUGE INDICATIONS WITH GREAT UNMDET NEED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a:extLst>
              <a:ext uri="{FF2B5EF4-FFF2-40B4-BE49-F238E27FC236}">
                <a16:creationId xmlns:a16="http://schemas.microsoft.com/office/drawing/2014/main" id="{DF71304D-3B5B-1035-8804-90D62DBA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5D3200E6-B22E-7CD8-E914-828950052251}"/>
              </a:ext>
            </a:extLst>
          </p:cNvPr>
          <p:cNvSpPr txBox="1"/>
          <p:nvPr/>
        </p:nvSpPr>
        <p:spPr>
          <a:xfrm>
            <a:off x="3075709" y="1277034"/>
            <a:ext cx="62262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mn-cs"/>
              </a:rPr>
              <a:t>Cellastra leads the way in wound and tissue healing after surgery, burn injuries and respiratory infections</a:t>
            </a:r>
          </a:p>
        </p:txBody>
      </p:sp>
    </p:spTree>
    <p:extLst>
      <p:ext uri="{BB962C8B-B14F-4D97-AF65-F5344CB8AC3E}">
        <p14:creationId xmlns:p14="http://schemas.microsoft.com/office/powerpoint/2010/main" val="24958914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Gainsight Pipeline</a:t>
            </a:r>
          </a:p>
        </p:txBody>
      </p:sp>
      <p:pic>
        <p:nvPicPr>
          <p:cNvPr id="3074" name="Picture 2" descr="https://www.gensight-biologics.com/wp-content/uploads/2018/04/pipeline-768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177636"/>
            <a:ext cx="6908800" cy="409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11418"/>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370489"/>
            <a:ext cx="10337800" cy="262360"/>
          </a:xfrm>
        </p:spPr>
        <p:txBody>
          <a:bodyPr>
            <a:normAutofit fontScale="90000"/>
          </a:bodyPr>
          <a:lstStyle/>
          <a:p>
            <a:r>
              <a:rPr lang="en-US" dirty="0"/>
              <a:t> </a:t>
            </a:r>
            <a:r>
              <a:rPr lang="en-US" sz="4400" dirty="0"/>
              <a:t>Solid Biosciences Inc</a:t>
            </a:r>
          </a:p>
        </p:txBody>
      </p:sp>
      <p:graphicFrame>
        <p:nvGraphicFramePr>
          <p:cNvPr id="5" name="Table 4"/>
          <p:cNvGraphicFramePr>
            <a:graphicFrameLocks noGrp="1"/>
          </p:cNvGraphicFramePr>
          <p:nvPr>
            <p:extLst>
              <p:ext uri="{D42A27DB-BD31-4B8C-83A1-F6EECF244321}">
                <p14:modId xmlns:p14="http://schemas.microsoft.com/office/powerpoint/2010/main" val="4153476788"/>
              </p:ext>
            </p:extLst>
          </p:nvPr>
        </p:nvGraphicFramePr>
        <p:xfrm>
          <a:off x="0" y="1193801"/>
          <a:ext cx="12192000" cy="5664202"/>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7">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603106">
                <a:tc gridSpan="2">
                  <a:txBody>
                    <a:bodyPr/>
                    <a:lstStyle/>
                    <a:p>
                      <a:pPr algn="l"/>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98452">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Focus on muscle dystrophy:</a:t>
                      </a:r>
                      <a:r>
                        <a:rPr lang="en-US" sz="1200" u="none" baseline="0" dirty="0">
                          <a:solidFill>
                            <a:schemeClr val="tx1"/>
                          </a:solidFill>
                        </a:rPr>
                        <a:t> </a:t>
                      </a:r>
                      <a:r>
                        <a:rPr lang="en-US" sz="1200" u="none" dirty="0">
                          <a:solidFill>
                            <a:schemeClr val="tx1"/>
                          </a:solidFill>
                        </a:rPr>
                        <a:t>Mechanism In Duchenne, the absence or near-absence of the protein dystrophin leads to muscle membrane instability and disruption of the dystrophin glycoprotein complex (DGC). Microdystrophin is a synthetic version of the dystrophin gene that is believed to retain its key components and functionality. In preclinical models, therapeutic administration of microdystrophin by adeno-associated virus (AAV) has been shown to stabilize the DGC and restore muscle function.</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Impact on Duchenne The large size of the dystrophin gene has historically prevented direct replacement as a therapeutic strategy. Preclinical studies have shown that microdystrophin </a:t>
                      </a:r>
                      <a:r>
                        <a:rPr lang="en-US" sz="1200" u="sng" dirty="0">
                          <a:solidFill>
                            <a:schemeClr val="tx1"/>
                          </a:solidFill>
                        </a:rPr>
                        <a:t>AAV-mediated gene transfer </a:t>
                      </a:r>
                      <a:r>
                        <a:rPr lang="en-US" sz="1200" u="none" dirty="0">
                          <a:solidFill>
                            <a:schemeClr val="tx1"/>
                          </a:solidFill>
                        </a:rPr>
                        <a:t>enables systemic delivery of the truncated gene and has the potential to slow or halt disease progression, regardless of the type of dystrophin gene mutation.</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0" indent="0">
                        <a:buFont typeface="Arial" panose="020B0604020202020204" pitchFamily="34" charset="0"/>
                        <a:buNone/>
                      </a:pPr>
                      <a:r>
                        <a:rPr lang="en-US" sz="1200" b="1" i="0" dirty="0"/>
                        <a:t>Ilan</a:t>
                      </a:r>
                      <a:r>
                        <a:rPr lang="en-US" sz="1200" b="1" i="0" baseline="0" dirty="0"/>
                        <a:t> </a:t>
                      </a:r>
                      <a:r>
                        <a:rPr lang="en-US" sz="1200" b="1" i="0" dirty="0"/>
                        <a:t>Ganot </a:t>
                      </a:r>
                      <a:r>
                        <a:rPr lang="en-US" sz="1200" b="0" i="0" dirty="0"/>
                        <a:t>started Solid in 2013 to find treatments, and potentially a cure, for Duchenne muscular dystrophy, a disease that afflicts his son Eytani.</a:t>
                      </a:r>
                    </a:p>
                    <a:p>
                      <a:pPr marL="171450" indent="-171450">
                        <a:buFont typeface="Arial" panose="020B0604020202020204" pitchFamily="34" charset="0"/>
                        <a:buChar char="•"/>
                      </a:pPr>
                      <a:r>
                        <a:rPr lang="en-US" sz="1200" b="0" i="0" dirty="0"/>
                        <a:t>Prior to starting Solid, Mr. Ganot was an investment banker at JPMorgan Chase in London, specializing in hedge fund driven equities business for the firm.</a:t>
                      </a:r>
                    </a:p>
                    <a:p>
                      <a:pPr marL="171450" indent="-171450">
                        <a:buFont typeface="Arial" panose="020B0604020202020204" pitchFamily="34" charset="0"/>
                        <a:buChar char="•"/>
                      </a:pPr>
                      <a:r>
                        <a:rPr lang="en-US" sz="1200" b="0" i="0" dirty="0"/>
                        <a:t>Also worked at Nomura Securities in London, Hong Kong and New York, where he managed relationships with investors and clients of the firm. </a:t>
                      </a:r>
                    </a:p>
                    <a:p>
                      <a:pPr marL="171450" indent="-171450">
                        <a:buFont typeface="Arial" panose="020B0604020202020204" pitchFamily="34" charset="0"/>
                        <a:buChar char="•"/>
                      </a:pPr>
                      <a:r>
                        <a:rPr lang="en-US" sz="1200" b="0" i="0" dirty="0"/>
                        <a:t>Prior to Nomura, Mr. Ganot was a senior salesperson for Lehman Brothers’ European Equities business.</a:t>
                      </a:r>
                    </a:p>
                    <a:p>
                      <a:pPr marL="171450" indent="-171450">
                        <a:buFont typeface="Arial" panose="020B0604020202020204" pitchFamily="34" charset="0"/>
                        <a:buChar char="•"/>
                      </a:pPr>
                      <a:r>
                        <a:rPr lang="en-US" sz="1200" b="0" i="0" dirty="0"/>
                        <a:t>Prep.</a:t>
                      </a:r>
                      <a:r>
                        <a:rPr lang="en-US" sz="1200" b="0" i="0" baseline="0" dirty="0"/>
                        <a:t> </a:t>
                      </a:r>
                      <a:r>
                        <a:rPr lang="en-US" sz="1200" b="0" i="0" dirty="0"/>
                        <a:t>practiced law at the Israeli law-firm, Haim Zadok &amp; Co, where his focus was private equity law and mergers and acquisitions.</a:t>
                      </a:r>
                    </a:p>
                    <a:p>
                      <a:pPr marL="171450" indent="-171450">
                        <a:buFont typeface="Arial" panose="020B0604020202020204" pitchFamily="34" charset="0"/>
                        <a:buChar char="•"/>
                      </a:pPr>
                      <a:r>
                        <a:rPr lang="en-US" sz="1200" b="0" i="0" dirty="0"/>
                        <a:t>MBA from London Business School and holds law and business degrees from the IDC in Herzliya, Israel.</a:t>
                      </a:r>
                    </a:p>
                    <a:p>
                      <a:pPr marL="0" indent="0">
                        <a:buFont typeface="Arial" panose="020B0604020202020204" pitchFamily="34" charset="0"/>
                        <a:buNone/>
                      </a:pPr>
                      <a:endParaRPr lang="en-US" sz="1200" b="0" i="0" dirty="0"/>
                    </a:p>
                    <a:p>
                      <a:pPr marL="0" indent="0">
                        <a:buFont typeface="Arial" panose="020B0604020202020204" pitchFamily="34" charset="0"/>
                        <a:buNone/>
                      </a:pPr>
                      <a:endParaRPr lang="en-US" sz="1200" b="0" i="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0379">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02365">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SLDB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02365">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97206">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IPO 1/2018 raised $125 M</a:t>
                      </a:r>
                    </a:p>
                    <a:p>
                      <a:r>
                        <a:rPr lang="en-US" sz="1200" dirty="0">
                          <a:solidFill>
                            <a:schemeClr val="tx1"/>
                          </a:solidFill>
                        </a:rPr>
                        <a:t> 4/7/22 13367M</a:t>
                      </a:r>
                    </a:p>
                    <a:p>
                      <a:r>
                        <a:rPr lang="en-US" sz="1200" b="1" dirty="0">
                          <a:solidFill>
                            <a:schemeClr val="tx1"/>
                          </a:solidFill>
                        </a:rPr>
                        <a:t>Market Cap  4/7/22 133.67M </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00645">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sv-SE" sz="1200" dirty="0">
                          <a:solidFill>
                            <a:schemeClr val="tx1"/>
                          </a:solidFill>
                        </a:rPr>
                        <a:t>MARKET CAP 8-23-23 74.02 M</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2179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0236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AAV base gene therapy</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2179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Phase 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21798">
                <a:tc rowSpan="2">
                  <a:txBody>
                    <a:bodyPr/>
                    <a:lstStyle/>
                    <a:p>
                      <a:r>
                        <a:rPr lang="en-US" sz="1200" dirty="0">
                          <a:solidFill>
                            <a:schemeClr val="tx1"/>
                          </a:solidFill>
                        </a:rPr>
                        <a:t>Indications</a:t>
                      </a:r>
                    </a:p>
                    <a:p>
                      <a:endParaRPr lang="en-US" sz="1200" dirty="0">
                        <a:solidFill>
                          <a:schemeClr val="tx1"/>
                        </a:solidFill>
                      </a:endParaRPr>
                    </a:p>
                    <a:p>
                      <a:r>
                        <a:rPr lang="en-US" sz="1200" dirty="0">
                          <a:solidFill>
                            <a:schemeClr val="tx1"/>
                          </a:solidFill>
                        </a:rPr>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50064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Solidbio.com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7128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dirty="0"/>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283459697"/>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7338" y="345966"/>
            <a:ext cx="10871200" cy="160760"/>
          </a:xfrm>
        </p:spPr>
        <p:txBody>
          <a:bodyPr>
            <a:normAutofit fontScale="90000"/>
          </a:bodyPr>
          <a:lstStyle/>
          <a:p>
            <a:pPr algn="l"/>
            <a:r>
              <a:rPr lang="en-US" dirty="0"/>
              <a:t>                                       </a:t>
            </a:r>
            <a:r>
              <a:rPr lang="en-US" sz="4400" dirty="0"/>
              <a:t>JAGUAR Gene Therapy</a:t>
            </a:r>
          </a:p>
        </p:txBody>
      </p:sp>
      <p:graphicFrame>
        <p:nvGraphicFramePr>
          <p:cNvPr id="5" name="Table 4"/>
          <p:cNvGraphicFramePr>
            <a:graphicFrameLocks noGrp="1"/>
          </p:cNvGraphicFramePr>
          <p:nvPr>
            <p:extLst>
              <p:ext uri="{D42A27DB-BD31-4B8C-83A1-F6EECF244321}">
                <p14:modId xmlns:p14="http://schemas.microsoft.com/office/powerpoint/2010/main" val="1554552187"/>
              </p:ext>
            </p:extLst>
          </p:nvPr>
        </p:nvGraphicFramePr>
        <p:xfrm>
          <a:off x="0" y="709448"/>
          <a:ext cx="12192001" cy="6148551"/>
        </p:xfrm>
        <a:graphic>
          <a:graphicData uri="http://schemas.openxmlformats.org/drawingml/2006/table">
            <a:tbl>
              <a:tblPr firstRow="1" bandRow="1">
                <a:tableStyleId>{5C22544A-7EE6-4342-B048-85BDC9FD1C3A}</a:tableStyleId>
              </a:tblPr>
              <a:tblGrid>
                <a:gridCol w="1493948">
                  <a:extLst>
                    <a:ext uri="{9D8B030D-6E8A-4147-A177-3AD203B41FA5}">
                      <a16:colId xmlns:a16="http://schemas.microsoft.com/office/drawing/2014/main" val="20000"/>
                    </a:ext>
                  </a:extLst>
                </a:gridCol>
                <a:gridCol w="2804706">
                  <a:extLst>
                    <a:ext uri="{9D8B030D-6E8A-4147-A177-3AD203B41FA5}">
                      <a16:colId xmlns:a16="http://schemas.microsoft.com/office/drawing/2014/main" val="20001"/>
                    </a:ext>
                  </a:extLst>
                </a:gridCol>
                <a:gridCol w="4776563">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60482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33838">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solidFill>
                            <a:schemeClr val="tx1"/>
                          </a:solidFill>
                        </a:rPr>
                        <a:t>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lgn="l">
                        <a:spcAft>
                          <a:spcPts val="600"/>
                        </a:spcAft>
                        <a:buClr>
                          <a:schemeClr val="accent6"/>
                        </a:buClr>
                        <a:buFont typeface="Arial" panose="020B0604020202020204" pitchFamily="34" charset="0"/>
                        <a:buNone/>
                      </a:pPr>
                      <a:r>
                        <a:rPr lang="en-US" sz="1200" u="none" dirty="0">
                          <a:solidFill>
                            <a:schemeClr val="tx1"/>
                          </a:solidFill>
                        </a:rPr>
                        <a:t>Founded by former Avexis  leaders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Jaguar Gene Therapy is accelerating breakthroughs in gene therapy for patients suffering from severe genetic diseases. Led by a proven management team including former AveXis leadership, Jaguar Gene Therapy has the expertise to accelerate the development, manufacturing and commercialization of novel gene therapy treatments. The company is supported by a group of visionary</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0" indent="0" algn="l">
                        <a:spcAft>
                          <a:spcPts val="600"/>
                        </a:spcAft>
                        <a:buClr>
                          <a:schemeClr val="accent6"/>
                        </a:buClr>
                        <a:buFont typeface="Arial" panose="020B0604020202020204" pitchFamily="34" charset="0"/>
                        <a:buNone/>
                      </a:pPr>
                      <a:r>
                        <a:rPr lang="en-US" sz="1200" u="none" dirty="0">
                          <a:solidFill>
                            <a:schemeClr val="tx1"/>
                          </a:solidFill>
                        </a:rPr>
                        <a:t> investors, including Deerfield Management, Eli Lilly and Company, ARCH Venture Partners, Goldman Sachs and Nolan Capital.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Jaguar’s current pipeline utilizes the proven and well-characterized </a:t>
                      </a:r>
                      <a:r>
                        <a:rPr lang="en-US" sz="1200" b="1" u="none" dirty="0">
                          <a:solidFill>
                            <a:schemeClr val="tx1"/>
                          </a:solidFill>
                        </a:rPr>
                        <a:t>AAV9 vector </a:t>
                      </a:r>
                      <a:r>
                        <a:rPr lang="en-US" sz="1200" u="none" dirty="0">
                          <a:solidFill>
                            <a:schemeClr val="tx1"/>
                          </a:solidFill>
                        </a:rPr>
                        <a:t>to target diseases in patient populations with large unmet need, including </a:t>
                      </a:r>
                      <a:r>
                        <a:rPr lang="en-US" sz="1200" u="sng" dirty="0">
                          <a:solidFill>
                            <a:schemeClr val="tx1"/>
                          </a:solidFill>
                        </a:rPr>
                        <a:t>galactosemia, genetic causes of autism spectrum disorder and Type 1 diabetes.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 Additionally, Axovia Therapeutics, a </a:t>
                      </a:r>
                      <a:r>
                        <a:rPr lang="en-US" sz="1200" u="sng" dirty="0">
                          <a:solidFill>
                            <a:schemeClr val="tx1"/>
                          </a:solidFill>
                        </a:rPr>
                        <a:t>majority-owned subsidiary of Jaguar Gene Therapy that is focused on creating transformative therapies for ciliopathies</a:t>
                      </a:r>
                      <a:r>
                        <a:rPr lang="en-US" sz="1200" u="none" dirty="0">
                          <a:solidFill>
                            <a:schemeClr val="tx1"/>
                          </a:solidFill>
                        </a:rPr>
                        <a:t>, is advancing a gene therapy treatment for BBS1, a subset of Bardet-Biedl syndrome.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11/01/21 announced 125M investment in man.plant in NC</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0" i="0" u="none" dirty="0">
                          <a:solidFill>
                            <a:schemeClr val="tx1"/>
                          </a:solidFill>
                        </a:rPr>
                        <a:t>oe Nolan</a:t>
                      </a:r>
                    </a:p>
                    <a:p>
                      <a:pPr marL="0" indent="0">
                        <a:buFont typeface="Arial" panose="020B0604020202020204" pitchFamily="34" charset="0"/>
                        <a:buNone/>
                      </a:pPr>
                      <a:r>
                        <a:rPr lang="en-US" sz="1200" b="0" i="0" u="none" dirty="0">
                          <a:solidFill>
                            <a:schemeClr val="tx1"/>
                          </a:solidFill>
                        </a:rPr>
                        <a:t>Chief Executive Officer</a:t>
                      </a:r>
                    </a:p>
                    <a:p>
                      <a:pPr marL="0" indent="0">
                        <a:buFont typeface="Arial" panose="020B0604020202020204" pitchFamily="34" charset="0"/>
                        <a:buNone/>
                      </a:pPr>
                      <a:r>
                        <a:rPr lang="en-US" sz="1200" b="0" i="0" u="none" dirty="0">
                          <a:solidFill>
                            <a:schemeClr val="tx1"/>
                          </a:solidFill>
                        </a:rPr>
                        <a:t>Joe Nolan </a:t>
                      </a:r>
                    </a:p>
                    <a:p>
                      <a:pPr marL="0" indent="0">
                        <a:buFont typeface="Arial" panose="020B0604020202020204" pitchFamily="34" charset="0"/>
                        <a:buNone/>
                      </a:pPr>
                      <a:r>
                        <a:rPr lang="en-US" sz="1200" b="0" i="0" u="none" dirty="0">
                          <a:solidFill>
                            <a:schemeClr val="tx1"/>
                          </a:solidFill>
                        </a:rPr>
                        <a:t>Joe is a results focused pharma growth leader with 30 plus years of experience building high performance teams, driving operational efficiency and growing products in competitive pharma spaces. Accountable for full P&amp;L and revenue.</a:t>
                      </a:r>
                    </a:p>
                    <a:p>
                      <a:pPr marL="0" indent="0">
                        <a:buFont typeface="Arial" panose="020B0604020202020204" pitchFamily="34" charset="0"/>
                        <a:buNone/>
                      </a:pPr>
                      <a:r>
                        <a:rPr lang="en-US" sz="1200" b="0" i="0" u="none" dirty="0">
                          <a:solidFill>
                            <a:schemeClr val="tx1"/>
                          </a:solidFill>
                        </a:rPr>
                        <a:t>Formerly AveXis, Lundbeck, and Abbott Laboratories.</a:t>
                      </a:r>
                    </a:p>
                    <a:p>
                      <a:pPr marL="0" indent="0">
                        <a:buFont typeface="Arial" panose="020B0604020202020204" pitchFamily="34" charset="0"/>
                        <a:buNone/>
                      </a:pPr>
                      <a:endParaRPr lang="en-US" sz="1200" b="0" i="0" u="none" dirty="0">
                        <a:solidFill>
                          <a:schemeClr val="tx1"/>
                        </a:solidFill>
                      </a:endParaRPr>
                    </a:p>
                    <a:p>
                      <a:pPr marL="0" indent="0">
                        <a:buFont typeface="Arial" panose="020B0604020202020204" pitchFamily="34" charset="0"/>
                        <a:buNone/>
                      </a:pPr>
                      <a:r>
                        <a:rPr lang="en-US" sz="1200" b="0" i="0" u="none" dirty="0">
                          <a:solidFill>
                            <a:schemeClr val="tx1"/>
                          </a:solidFill>
                        </a:rPr>
                        <a:t>Sukumar “Suku” Nagendran, MD</a:t>
                      </a:r>
                    </a:p>
                    <a:p>
                      <a:pPr marL="0" indent="0">
                        <a:buFont typeface="Arial" panose="020B0604020202020204" pitchFamily="34" charset="0"/>
                        <a:buNone/>
                      </a:pPr>
                      <a:r>
                        <a:rPr lang="en-US" sz="1200" b="0" i="0" u="none" dirty="0">
                          <a:solidFill>
                            <a:schemeClr val="tx1"/>
                          </a:solidFill>
                        </a:rPr>
                        <a:t>President of R&amp;D</a:t>
                      </a:r>
                    </a:p>
                    <a:p>
                      <a:pPr marL="0" indent="0">
                        <a:buFont typeface="Arial" panose="020B0604020202020204" pitchFamily="34" charset="0"/>
                        <a:buNone/>
                      </a:pPr>
                      <a:r>
                        <a:rPr lang="en-US" sz="1200" b="0" i="0" u="none" dirty="0">
                          <a:solidFill>
                            <a:schemeClr val="tx1"/>
                          </a:solidFill>
                        </a:rPr>
                        <a:t>Sukumar “Suku” Nagendran </a:t>
                      </a:r>
                    </a:p>
                    <a:p>
                      <a:pPr marL="0" indent="0">
                        <a:buFont typeface="Arial" panose="020B0604020202020204" pitchFamily="34" charset="0"/>
                        <a:buNone/>
                      </a:pPr>
                      <a:r>
                        <a:rPr lang="en-US" sz="1200" b="0" i="0" u="none" dirty="0">
                          <a:solidFill>
                            <a:schemeClr val="tx1"/>
                          </a:solidFill>
                        </a:rPr>
                        <a:t>Suku brings more than 25 years of experience in gene therapy development, clinical development strategy, medical affairs, diagnostics, payer strategy and commercialization of therapeutic products; also currently advising many other gene therapy and healthcare companies.</a:t>
                      </a:r>
                    </a:p>
                    <a:p>
                      <a:pPr marL="0" indent="0">
                        <a:buFont typeface="Arial" panose="020B0604020202020204" pitchFamily="34" charset="0"/>
                        <a:buNone/>
                      </a:pPr>
                      <a:r>
                        <a:rPr lang="en-US" sz="1200" b="0" i="0" u="none" dirty="0">
                          <a:solidFill>
                            <a:schemeClr val="tx1"/>
                          </a:solidFill>
                        </a:rPr>
                        <a:t>Formerly of </a:t>
                      </a:r>
                      <a:r>
                        <a:rPr lang="en-US" sz="1200" b="0" i="0" u="sng" dirty="0">
                          <a:solidFill>
                            <a:schemeClr val="tx1"/>
                          </a:solidFill>
                        </a:rPr>
                        <a:t>AveXis, </a:t>
                      </a:r>
                      <a:r>
                        <a:rPr lang="en-US" sz="1200" b="0" i="0" u="none" dirty="0">
                          <a:solidFill>
                            <a:schemeClr val="tx1"/>
                          </a:solidFill>
                        </a:rPr>
                        <a:t>Quest Diagnostics and Pfizer.</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976">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Lake Forest IL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4073">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34073">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78532">
                <a:tc>
                  <a:txBody>
                    <a:bodyPr/>
                    <a:lstStyle/>
                    <a:p>
                      <a:r>
                        <a:rPr lang="en-US" sz="1200" b="1" dirty="0">
                          <a:solidFill>
                            <a:srgbClr val="FF0000"/>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53976">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Ser A and B  (04/2021) 139M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4464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3407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AAV 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6785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Preclinical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55544">
                <a:tc rowSpan="2">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553147">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https://jaguargenetherapy.com/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74074027"/>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4735" y="-94596"/>
            <a:ext cx="10943771" cy="948160"/>
          </a:xfrm>
        </p:spPr>
        <p:txBody>
          <a:bodyPr>
            <a:normAutofit fontScale="90000"/>
          </a:bodyPr>
          <a:lstStyle/>
          <a:p>
            <a:pPr algn="l"/>
            <a:r>
              <a:rPr lang="en-US" dirty="0"/>
              <a:t>                                      </a:t>
            </a:r>
            <a:r>
              <a:rPr lang="en-US" sz="4400" dirty="0"/>
              <a:t>Dyno Therapeutics</a:t>
            </a:r>
          </a:p>
        </p:txBody>
      </p:sp>
      <p:graphicFrame>
        <p:nvGraphicFramePr>
          <p:cNvPr id="5" name="Table 4"/>
          <p:cNvGraphicFramePr>
            <a:graphicFrameLocks noGrp="1"/>
          </p:cNvGraphicFramePr>
          <p:nvPr>
            <p:extLst>
              <p:ext uri="{D42A27DB-BD31-4B8C-83A1-F6EECF244321}">
                <p14:modId xmlns:p14="http://schemas.microsoft.com/office/powerpoint/2010/main" val="3751152464"/>
              </p:ext>
            </p:extLst>
          </p:nvPr>
        </p:nvGraphicFramePr>
        <p:xfrm>
          <a:off x="0" y="770709"/>
          <a:ext cx="12192000" cy="6087291"/>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804707">
                  <a:extLst>
                    <a:ext uri="{9D8B030D-6E8A-4147-A177-3AD203B41FA5}">
                      <a16:colId xmlns:a16="http://schemas.microsoft.com/office/drawing/2014/main" val="20001"/>
                    </a:ext>
                  </a:extLst>
                </a:gridCol>
                <a:gridCol w="4776563">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41188">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25271">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2018</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lgn="l">
                        <a:spcAft>
                          <a:spcPts val="600"/>
                        </a:spcAft>
                        <a:buClr>
                          <a:schemeClr val="accent6"/>
                        </a:buClr>
                        <a:buFont typeface="Arial" panose="020B0604020202020204" pitchFamily="34" charset="0"/>
                        <a:buNone/>
                      </a:pPr>
                      <a:r>
                        <a:rPr lang="en-US" sz="1200" u="none" dirty="0">
                          <a:solidFill>
                            <a:schemeClr val="tx1"/>
                          </a:solidFill>
                        </a:rPr>
                        <a:t>Who We Are</a:t>
                      </a:r>
                    </a:p>
                    <a:p>
                      <a:pPr marL="0" indent="0" algn="l">
                        <a:spcAft>
                          <a:spcPts val="600"/>
                        </a:spcAft>
                        <a:buClr>
                          <a:schemeClr val="accent6"/>
                        </a:buClr>
                        <a:buFont typeface="Arial" panose="020B0604020202020204" pitchFamily="34" charset="0"/>
                        <a:buNone/>
                      </a:pPr>
                      <a:r>
                        <a:rPr lang="en-US" sz="1200" u="none" dirty="0">
                          <a:solidFill>
                            <a:schemeClr val="tx1"/>
                          </a:solidFill>
                        </a:rPr>
                        <a:t>Dyno Therapeutics is pioneering an artificial intelligence (AI) powered approach to gene therapy. Using machine learning and quantitative high-throughput in vivo experimentation, we are inventing new ways to design gene vectors with a focus on cell-targeting capsid proteins from adeno-associated virus (AAV), the most widely-used vector for gene therapies.</a:t>
                      </a:r>
                    </a:p>
                    <a:p>
                      <a:pPr marL="0" indent="0" algn="l">
                        <a:spcAft>
                          <a:spcPts val="600"/>
                        </a:spcAft>
                        <a:buClr>
                          <a:schemeClr val="accent6"/>
                        </a:buClr>
                        <a:buFont typeface="Arial" panose="020B0604020202020204" pitchFamily="34" charset="0"/>
                        <a:buNone/>
                      </a:pPr>
                      <a:r>
                        <a:rPr lang="en-US" sz="1200" u="none" dirty="0">
                          <a:solidFill>
                            <a:schemeClr val="tx1"/>
                          </a:solidFill>
                        </a:rPr>
                        <a:t>Our team includes world-class molecular and synthetic biologists, protein engineers and gene therapy scientists working alongside software engineers, data scientists, and AI and machine learning experts.</a:t>
                      </a:r>
                    </a:p>
                    <a:p>
                      <a:pPr marL="0" indent="0" algn="l">
                        <a:spcAft>
                          <a:spcPts val="600"/>
                        </a:spcAft>
                        <a:buClr>
                          <a:schemeClr val="accent6"/>
                        </a:buClr>
                        <a:buFont typeface="Arial" panose="020B0604020202020204" pitchFamily="34" charset="0"/>
                        <a:buNone/>
                      </a:pPr>
                      <a:r>
                        <a:rPr lang="en-US" sz="1200" u="none" dirty="0">
                          <a:solidFill>
                            <a:schemeClr val="tx1"/>
                          </a:solidFill>
                        </a:rPr>
                        <a:t>As we create AI-powered gene therapies that enhance the life-changing potential of gene therapies for millions of patients, we believe the future is within reach.</a:t>
                      </a:r>
                    </a:p>
                    <a:p>
                      <a:pPr marL="0" indent="0" algn="l">
                        <a:spcAft>
                          <a:spcPts val="600"/>
                        </a:spcAft>
                        <a:buClr>
                          <a:schemeClr val="accent6"/>
                        </a:buClr>
                        <a:buFont typeface="Arial" panose="020B0604020202020204" pitchFamily="34" charset="0"/>
                        <a:buNone/>
                      </a:pPr>
                      <a:r>
                        <a:rPr lang="en-US" sz="1200" u="none" dirty="0">
                          <a:solidFill>
                            <a:schemeClr val="tx1"/>
                          </a:solidFill>
                        </a:rPr>
                        <a:t>Dyno's CapsidMap platform represents a transformative approach applying in vivo experimental data and machine learning to create novel AAV capsids – the cell-targeting protein shells of viral vectors – designed to optimize tissue targeting and immune-evading properties, in addition to improving packaging capacity and manufacturability. Unlike traditional approaches, CapsidMap is uniquely well-suited to simultaneously optimize capsids for delivery across multiple organs, with the goal of enabling more effective whole-body treatment for many diseases.</a:t>
                      </a:r>
                    </a:p>
                    <a:p>
                      <a:pPr marL="0" indent="0" algn="l">
                        <a:spcAft>
                          <a:spcPts val="600"/>
                        </a:spcAft>
                        <a:buClr>
                          <a:schemeClr val="accent6"/>
                        </a:buClr>
                        <a:buFont typeface="Arial" panose="020B0604020202020204" pitchFamily="34" charset="0"/>
                        <a:buNone/>
                      </a:pPr>
                      <a:r>
                        <a:rPr lang="en-US" sz="1200" u="none" dirty="0">
                          <a:solidFill>
                            <a:schemeClr val="tx1"/>
                          </a:solidFill>
                        </a:rPr>
                        <a:t>12/01/2021 collaboration Dl with Astellas worth 18M</a:t>
                      </a:r>
                    </a:p>
                    <a:p>
                      <a:pPr marL="0" indent="0" algn="l">
                        <a:spcAft>
                          <a:spcPts val="600"/>
                        </a:spcAft>
                        <a:buClr>
                          <a:schemeClr val="accent6"/>
                        </a:buClr>
                        <a:buFont typeface="Arial" panose="020B0604020202020204" pitchFamily="34" charset="0"/>
                        <a:buNone/>
                      </a:pPr>
                      <a:endParaRPr lang="en-US" sz="1200" u="none" dirty="0">
                        <a:solidFill>
                          <a:schemeClr val="tx1"/>
                        </a:solidFill>
                      </a:endParaRPr>
                    </a:p>
                    <a:p>
                      <a:pPr marL="0" indent="0" algn="l">
                        <a:spcAft>
                          <a:spcPts val="600"/>
                        </a:spcAft>
                        <a:buClr>
                          <a:schemeClr val="accent6"/>
                        </a:buClr>
                        <a:buFont typeface="Arial" panose="020B0604020202020204" pitchFamily="34" charset="0"/>
                        <a:buNone/>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0" i="0" u="none" dirty="0">
                          <a:solidFill>
                            <a:schemeClr val="tx1"/>
                          </a:solidFill>
                        </a:rPr>
                        <a:t>Founders Adrian Veres, Alan Crane, Eric Kelsic,(CEO) George Church, Sam Sinai, Tomas Bjorklund</a:t>
                      </a:r>
                    </a:p>
                    <a:p>
                      <a:pPr marL="0" indent="0">
                        <a:buFont typeface="Arial" panose="020B0604020202020204" pitchFamily="34" charset="0"/>
                        <a:buNone/>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5271">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06981">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0698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95451">
                <a:tc>
                  <a:txBody>
                    <a:bodyPr/>
                    <a:lstStyle/>
                    <a:p>
                      <a:r>
                        <a:rPr lang="en-US" sz="1200" b="1" dirty="0">
                          <a:solidFill>
                            <a:srgbClr val="FF0000"/>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68308">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Ser A raised 100M 05/2021</a:t>
                      </a:r>
                    </a:p>
                    <a:p>
                      <a:r>
                        <a:rPr lang="en-US" sz="1200" dirty="0">
                          <a:solidFill>
                            <a:schemeClr val="tx1"/>
                          </a:solidFill>
                        </a:rPr>
                        <a:t>3 rounds raised 109M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2671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0698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Novel AAV vectors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2991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Preclinical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26712">
                <a:tc rowSpan="2">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827524">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//www.dynotx.com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34038476"/>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0985" y="259016"/>
            <a:ext cx="10871200" cy="160760"/>
          </a:xfrm>
        </p:spPr>
        <p:txBody>
          <a:bodyPr>
            <a:normAutofit fontScale="90000"/>
          </a:bodyPr>
          <a:lstStyle/>
          <a:p>
            <a:pPr algn="l"/>
            <a:r>
              <a:rPr lang="en-US" dirty="0"/>
              <a:t>                                          </a:t>
            </a:r>
            <a:r>
              <a:rPr lang="en-US" sz="4400" dirty="0" err="1"/>
              <a:t>Aviado</a:t>
            </a:r>
            <a:r>
              <a:rPr lang="en-US" sz="4400" dirty="0"/>
              <a:t> Bio</a:t>
            </a:r>
          </a:p>
        </p:txBody>
      </p:sp>
      <p:graphicFrame>
        <p:nvGraphicFramePr>
          <p:cNvPr id="5" name="Table 4"/>
          <p:cNvGraphicFramePr>
            <a:graphicFrameLocks noGrp="1"/>
          </p:cNvGraphicFramePr>
          <p:nvPr>
            <p:extLst>
              <p:ext uri="{D42A27DB-BD31-4B8C-83A1-F6EECF244321}">
                <p14:modId xmlns:p14="http://schemas.microsoft.com/office/powerpoint/2010/main" val="618793023"/>
              </p:ext>
            </p:extLst>
          </p:nvPr>
        </p:nvGraphicFramePr>
        <p:xfrm>
          <a:off x="0" y="804042"/>
          <a:ext cx="12076386" cy="6053957"/>
        </p:xfrm>
        <a:graphic>
          <a:graphicData uri="http://schemas.openxmlformats.org/drawingml/2006/table">
            <a:tbl>
              <a:tblPr firstRow="1" bandRow="1">
                <a:tableStyleId>{5C22544A-7EE6-4342-B048-85BDC9FD1C3A}</a:tableStyleId>
              </a:tblPr>
              <a:tblGrid>
                <a:gridCol w="1479780">
                  <a:extLst>
                    <a:ext uri="{9D8B030D-6E8A-4147-A177-3AD203B41FA5}">
                      <a16:colId xmlns:a16="http://schemas.microsoft.com/office/drawing/2014/main" val="20000"/>
                    </a:ext>
                  </a:extLst>
                </a:gridCol>
                <a:gridCol w="2778110">
                  <a:extLst>
                    <a:ext uri="{9D8B030D-6E8A-4147-A177-3AD203B41FA5}">
                      <a16:colId xmlns:a16="http://schemas.microsoft.com/office/drawing/2014/main" val="20001"/>
                    </a:ext>
                  </a:extLst>
                </a:gridCol>
                <a:gridCol w="4731267">
                  <a:extLst>
                    <a:ext uri="{9D8B030D-6E8A-4147-A177-3AD203B41FA5}">
                      <a16:colId xmlns:a16="http://schemas.microsoft.com/office/drawing/2014/main" val="20002"/>
                    </a:ext>
                  </a:extLst>
                </a:gridCol>
                <a:gridCol w="3087229">
                  <a:extLst>
                    <a:ext uri="{9D8B030D-6E8A-4147-A177-3AD203B41FA5}">
                      <a16:colId xmlns:a16="http://schemas.microsoft.com/office/drawing/2014/main" val="20003"/>
                    </a:ext>
                  </a:extLst>
                </a:gridCol>
              </a:tblGrid>
              <a:tr h="420768">
                <a:tc gridSpan="2">
                  <a:txBody>
                    <a:bodyPr/>
                    <a:lstStyle/>
                    <a:p>
                      <a:pPr algn="ctr"/>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15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Key</a:t>
                      </a:r>
                      <a:r>
                        <a:rPr lang="en-US" sz="1500" b="1" baseline="0" dirty="0">
                          <a:solidFill>
                            <a:schemeClr val="bg1"/>
                          </a:solidFill>
                        </a:rPr>
                        <a:t> People</a:t>
                      </a:r>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3039">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lgn="l">
                        <a:spcAft>
                          <a:spcPts val="600"/>
                        </a:spcAft>
                        <a:buClr>
                          <a:schemeClr val="accent6"/>
                        </a:buClr>
                        <a:buFont typeface="Arial" panose="020B0604020202020204" pitchFamily="34" charset="0"/>
                        <a:buNone/>
                      </a:pPr>
                      <a:r>
                        <a:rPr lang="en-US" sz="1200" b="0" u="none" dirty="0">
                          <a:solidFill>
                            <a:schemeClr val="tx1"/>
                          </a:solidFill>
                        </a:rPr>
                        <a:t>Spin out from Dementia Research Institute (DRI) Kings College, London</a:t>
                      </a:r>
                    </a:p>
                    <a:p>
                      <a:pPr marL="0" indent="0" algn="l">
                        <a:spcAft>
                          <a:spcPts val="600"/>
                        </a:spcAft>
                        <a:buClr>
                          <a:schemeClr val="accent6"/>
                        </a:buClr>
                        <a:buFont typeface="Arial" panose="020B0604020202020204" pitchFamily="34" charset="0"/>
                        <a:buNone/>
                      </a:pPr>
                      <a:endParaRPr lang="en-US" sz="1200" b="0" u="none" dirty="0">
                        <a:solidFill>
                          <a:schemeClr val="tx1"/>
                        </a:solidFill>
                      </a:endParaRPr>
                    </a:p>
                    <a:p>
                      <a:pPr marL="0" indent="0" algn="l">
                        <a:spcAft>
                          <a:spcPts val="600"/>
                        </a:spcAft>
                        <a:buClr>
                          <a:schemeClr val="accent6"/>
                        </a:buClr>
                        <a:buFont typeface="Arial" panose="020B0604020202020204" pitchFamily="34" charset="0"/>
                        <a:buNone/>
                      </a:pPr>
                      <a:r>
                        <a:rPr lang="en-US" sz="1200" b="0" u="none" dirty="0">
                          <a:solidFill>
                            <a:schemeClr val="tx1"/>
                          </a:solidFill>
                        </a:rPr>
                        <a:t>Dunged by New Enterprise Associate (NEA), with support from other Capital firms and charities.</a:t>
                      </a:r>
                    </a:p>
                    <a:p>
                      <a:pPr marL="0" indent="0" algn="l">
                        <a:spcAft>
                          <a:spcPts val="600"/>
                        </a:spcAft>
                        <a:buClr>
                          <a:schemeClr val="accent6"/>
                        </a:buClr>
                        <a:buFont typeface="Arial" panose="020B0604020202020204" pitchFamily="34" charset="0"/>
                        <a:buNone/>
                      </a:pPr>
                      <a:r>
                        <a:rPr lang="en-US" sz="1200" b="0" u="none" dirty="0">
                          <a:solidFill>
                            <a:schemeClr val="tx1"/>
                          </a:solidFill>
                        </a:rPr>
                        <a:t>Prof Chris Shaw: rained as a Neurologist in New Zealand before comping to Cambridge, UK on a Wellcome Trust Fellowship and moving to King’s College London in 1995. He is Director of the Maurice Wohl Clinical Neuroscience Institute, and Centre Director of the UK Dementia Research Institute at King’s.</a:t>
                      </a: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 His research team have discovered more amyotrophic lateral sclerosis (ALS) and frontotemporal dementia (FTD) genes than any other laboratory, enabling gene testing for patients and at-risk family members. </a:t>
                      </a: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They have generated a large number of stem cell and transgenic mouse models that recapitulate key features of the human disease and have revealed important mechanistic insights. </a:t>
                      </a: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Their focus for the future is to develop gene therapies for a wide range of neurodegenerative disorders </a:t>
                      </a:r>
                      <a:r>
                        <a:rPr lang="en-US" sz="1200" b="0" u="sng" dirty="0">
                          <a:solidFill>
                            <a:schemeClr val="tx1"/>
                          </a:solidFill>
                        </a:rPr>
                        <a:t>using adeno-associated viral gene vectors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0" i="0" u="none" dirty="0">
                          <a:solidFill>
                            <a:schemeClr val="tx1"/>
                          </a:solidFill>
                        </a:rPr>
                        <a:t>Professor Chris Shaw</a:t>
                      </a:r>
                    </a:p>
                    <a:p>
                      <a:pPr marL="0" indent="0" algn="l">
                        <a:buFont typeface="Arial" panose="020B0604020202020204" pitchFamily="34" charset="0"/>
                        <a:buNone/>
                      </a:pPr>
                      <a:r>
                        <a:rPr lang="en-US" sz="1200" b="0" i="0" u="none" dirty="0">
                          <a:solidFill>
                            <a:schemeClr val="tx1"/>
                          </a:solidFill>
                        </a:rPr>
                        <a:t>Co-Founder and Chief Scientific and Clinical Advisor</a:t>
                      </a:r>
                    </a:p>
                    <a:p>
                      <a:pPr marL="0" indent="0" algn="l">
                        <a:buFont typeface="Arial" panose="020B0604020202020204" pitchFamily="34" charset="0"/>
                        <a:buNone/>
                      </a:pPr>
                      <a:endParaRPr lang="en-US" sz="1200" b="0" i="0" u="none" dirty="0">
                        <a:solidFill>
                          <a:schemeClr val="tx1"/>
                        </a:solidFill>
                      </a:endParaRPr>
                    </a:p>
                    <a:p>
                      <a:pPr marL="0" indent="0" algn="l">
                        <a:buFont typeface="Arial" panose="020B0604020202020204" pitchFamily="34" charset="0"/>
                        <a:buNone/>
                      </a:pPr>
                      <a:r>
                        <a:rPr lang="en-US" sz="1200" b="0" i="0" u="none" dirty="0">
                          <a:solidFill>
                            <a:schemeClr val="tx1"/>
                          </a:solidFill>
                        </a:rPr>
                        <a:t>Isa Deschamps, MB CEO since 10/2021. Prev CBO of Novartis Gene Therapies, Business head Neuroscience, Respiratory Franchise etc.</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03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rgbClr val="FF0000"/>
                          </a:solidFill>
                        </a:rPr>
                        <a:t>London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61502">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61502">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35623">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1/28/2  80.76M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98563">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Ser A 80M USD (70m GBP) 12/3/2021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847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6150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50626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84736">
                <a:tc rowSpan="2">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072684">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Aviadobio.com</a:t>
                      </a:r>
                    </a:p>
                    <a:p>
                      <a:endParaRPr lang="en-US" sz="1200" u="none" baseline="0" dirty="0"/>
                    </a:p>
                    <a:p>
                      <a:endParaRPr lang="en-US" sz="1200" u="none" baseline="0" dirty="0"/>
                    </a:p>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41840441"/>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188" y="119037"/>
            <a:ext cx="10825017" cy="625764"/>
          </a:xfrm>
        </p:spPr>
        <p:txBody>
          <a:bodyPr>
            <a:normAutofit fontScale="90000"/>
          </a:bodyPr>
          <a:lstStyle/>
          <a:p>
            <a:pPr algn="l"/>
            <a:r>
              <a:rPr lang="en-US" dirty="0"/>
              <a:t>                                   </a:t>
            </a:r>
            <a:r>
              <a:rPr lang="en-US" sz="4400" dirty="0"/>
              <a:t>CODA Biotherapeutics</a:t>
            </a:r>
          </a:p>
        </p:txBody>
      </p:sp>
      <p:graphicFrame>
        <p:nvGraphicFramePr>
          <p:cNvPr id="5" name="Table 4"/>
          <p:cNvGraphicFramePr>
            <a:graphicFrameLocks noGrp="1"/>
          </p:cNvGraphicFramePr>
          <p:nvPr>
            <p:extLst>
              <p:ext uri="{D42A27DB-BD31-4B8C-83A1-F6EECF244321}">
                <p14:modId xmlns:p14="http://schemas.microsoft.com/office/powerpoint/2010/main" val="4082424529"/>
              </p:ext>
            </p:extLst>
          </p:nvPr>
        </p:nvGraphicFramePr>
        <p:xfrm>
          <a:off x="0" y="886691"/>
          <a:ext cx="12192000" cy="5971305"/>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804707">
                  <a:extLst>
                    <a:ext uri="{9D8B030D-6E8A-4147-A177-3AD203B41FA5}">
                      <a16:colId xmlns:a16="http://schemas.microsoft.com/office/drawing/2014/main" val="20001"/>
                    </a:ext>
                  </a:extLst>
                </a:gridCol>
                <a:gridCol w="4776562">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422777">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1697">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2014</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lgn="l">
                        <a:spcAft>
                          <a:spcPts val="600"/>
                        </a:spcAft>
                        <a:buClr>
                          <a:schemeClr val="accent6"/>
                        </a:buClr>
                        <a:buFont typeface="Arial" panose="020B0604020202020204" pitchFamily="34" charset="0"/>
                        <a:buNone/>
                      </a:pPr>
                      <a:r>
                        <a:rPr lang="en-US" sz="1200" u="none" dirty="0">
                          <a:solidFill>
                            <a:schemeClr val="tx1"/>
                          </a:solidFill>
                        </a:rPr>
                        <a:t>Founders: Joseph Glorioso,  Kenneth Greenberg, Nicholas Boulis</a:t>
                      </a:r>
                    </a:p>
                    <a:p>
                      <a:pPr marL="0" indent="0" algn="l">
                        <a:spcAft>
                          <a:spcPts val="600"/>
                        </a:spcAft>
                        <a:buClr>
                          <a:schemeClr val="accent6"/>
                        </a:buClr>
                        <a:buFont typeface="Arial" panose="020B0604020202020204" pitchFamily="34" charset="0"/>
                        <a:buNone/>
                      </a:pPr>
                      <a:r>
                        <a:rPr lang="en-US" sz="1200" u="none" dirty="0">
                          <a:solidFill>
                            <a:schemeClr val="tx1"/>
                          </a:solidFill>
                        </a:rPr>
                        <a:t>CODA seeks to treat millions of people with intractable neurological diseases using innovative approaches to gene therapy.</a:t>
                      </a:r>
                    </a:p>
                    <a:p>
                      <a:pPr marL="0" indent="0" algn="l">
                        <a:spcAft>
                          <a:spcPts val="600"/>
                        </a:spcAft>
                        <a:buClr>
                          <a:schemeClr val="accent6"/>
                        </a:buClr>
                        <a:buFont typeface="Arial" panose="020B0604020202020204" pitchFamily="34" charset="0"/>
                        <a:buNone/>
                      </a:pPr>
                      <a:r>
                        <a:rPr lang="en-US" sz="1200" u="none" dirty="0">
                          <a:solidFill>
                            <a:schemeClr val="tx1"/>
                          </a:solidFill>
                        </a:rPr>
                        <a:t>CODA Biotherapeutics’ revolutionary chemogenetic platform aims to control the activity of neurons to treat disease. With chemogenetics, target neuronal populations are modified using gene therapy to express a tunable ligand-gated ion channel. These ligand-gated ion channels are engineered to be highly responsive to a specific proprietary small molecule but are otherwise inactive. The interaction of the small molecule and engineered receptor allow for exquisite, dose-dependent control of the neurons to generate therapeutic effect. </a:t>
                      </a:r>
                    </a:p>
                    <a:p>
                      <a:pPr marL="0" indent="0" algn="l">
                        <a:spcAft>
                          <a:spcPts val="600"/>
                        </a:spcAft>
                        <a:buClr>
                          <a:schemeClr val="accent6"/>
                        </a:buClr>
                        <a:buFont typeface="Arial" panose="020B0604020202020204" pitchFamily="34" charset="0"/>
                        <a:buNone/>
                      </a:pPr>
                      <a:endParaRPr lang="en-US" sz="1200" u="none" dirty="0">
                        <a:solidFill>
                          <a:schemeClr val="tx1"/>
                        </a:solidFill>
                      </a:endParaRPr>
                    </a:p>
                    <a:p>
                      <a:pPr marL="0" indent="0" algn="l">
                        <a:spcAft>
                          <a:spcPts val="600"/>
                        </a:spcAft>
                        <a:buClr>
                          <a:schemeClr val="accent6"/>
                        </a:buClr>
                        <a:buFont typeface="Arial" panose="020B0604020202020204" pitchFamily="34" charset="0"/>
                        <a:buNone/>
                      </a:pPr>
                      <a:r>
                        <a:rPr lang="en-US" sz="1200" u="none" dirty="0">
                          <a:solidFill>
                            <a:schemeClr val="tx1"/>
                          </a:solidFill>
                        </a:rPr>
                        <a:t>CODA’s engineered receptors can modulate the activity of multiple neuronal types, with expression determined by </a:t>
                      </a:r>
                      <a:r>
                        <a:rPr lang="en-US" sz="1200" b="1" u="none" dirty="0">
                          <a:solidFill>
                            <a:schemeClr val="tx1"/>
                          </a:solidFill>
                        </a:rPr>
                        <a:t>adeno-associated virus (AAV) capsid and promoter selection. The result is the flexibility to treat many neurological disorders with varying underlying pathophysiology.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r>
                        <a:rPr lang="en-US" sz="1200" b="0" i="0" u="none" dirty="0">
                          <a:solidFill>
                            <a:schemeClr val="tx1"/>
                          </a:solidFill>
                        </a:rPr>
                        <a:t>Michael Narachi, MBA, President , Chief Executive Officer and Board Director</a:t>
                      </a:r>
                    </a:p>
                    <a:p>
                      <a:pPr marL="0" indent="0">
                        <a:buFont typeface="Arial" panose="020B0604020202020204" pitchFamily="34" charset="0"/>
                        <a:buNone/>
                      </a:pPr>
                      <a:r>
                        <a:rPr lang="en-US" sz="1200" b="0" i="0" u="none" dirty="0">
                          <a:solidFill>
                            <a:schemeClr val="tx1"/>
                          </a:solidFill>
                        </a:rPr>
                        <a:t> Mike Naraghi i President and CEO.  </a:t>
                      </a:r>
                    </a:p>
                    <a:p>
                      <a:pPr marL="171450" indent="-171450">
                        <a:buFont typeface="Arial" panose="020B0604020202020204" pitchFamily="34" charset="0"/>
                        <a:buChar char="•"/>
                      </a:pPr>
                      <a:r>
                        <a:rPr lang="en-US" sz="1200" b="0" i="0" u="none" dirty="0">
                          <a:solidFill>
                            <a:schemeClr val="tx1"/>
                          </a:solidFill>
                        </a:rPr>
                        <a:t> as CEO and director at Orexigen Therapeutics. </a:t>
                      </a:r>
                    </a:p>
                    <a:p>
                      <a:pPr marL="171450" indent="-171450">
                        <a:buFont typeface="Arial" panose="020B0604020202020204" pitchFamily="34" charset="0"/>
                        <a:buChar char="•"/>
                      </a:pPr>
                      <a:r>
                        <a:rPr lang="en-US" sz="1200" b="0" i="0" u="none" dirty="0">
                          <a:solidFill>
                            <a:schemeClr val="tx1"/>
                          </a:solidFill>
                        </a:rPr>
                        <a:t>Previously, he was at Amgen for more than 20 years </a:t>
                      </a:r>
                    </a:p>
                    <a:p>
                      <a:pPr marL="171450" indent="-171450">
                        <a:buFont typeface="Arial" panose="020B0604020202020204" pitchFamily="34" charset="0"/>
                        <a:buChar char="•"/>
                      </a:pPr>
                      <a:r>
                        <a:rPr lang="en-US" sz="1200" b="0" i="0" u="none" dirty="0">
                          <a:solidFill>
                            <a:schemeClr val="tx1"/>
                          </a:solidFill>
                        </a:rPr>
                        <a:t>Board of Directors for Ultragenyx Pharmaceutical and for the Biotechnology Innovation Organization (BIO). </a:t>
                      </a:r>
                    </a:p>
                    <a:p>
                      <a:pPr marL="171450" indent="-171450">
                        <a:buFont typeface="Arial" panose="020B0604020202020204" pitchFamily="34" charset="0"/>
                        <a:buChar char="•"/>
                      </a:pPr>
                      <a:r>
                        <a:rPr lang="en-US" sz="1200" b="0" i="0" u="none" dirty="0">
                          <a:solidFill>
                            <a:schemeClr val="tx1"/>
                          </a:solidFill>
                        </a:rPr>
                        <a:t>MS and a BS in genetics from the University of California (UC), Davis,  MBA from the Anderson School of Management, UC, Los Angeles.</a:t>
                      </a:r>
                    </a:p>
                    <a:p>
                      <a:pPr marL="171450" indent="-171450">
                        <a:buFont typeface="Arial" panose="020B0604020202020204" pitchFamily="34" charset="0"/>
                        <a:buChar char="•"/>
                      </a:pPr>
                      <a:endParaRPr lang="en-US" sz="1200" b="0" i="0" u="none" dirty="0">
                        <a:solidFill>
                          <a:schemeClr val="tx1"/>
                        </a:solidFill>
                      </a:endParaRPr>
                    </a:p>
                    <a:p>
                      <a:pPr marL="0" indent="0">
                        <a:buFont typeface="Arial" panose="020B0604020202020204" pitchFamily="34" charset="0"/>
                        <a:buNone/>
                      </a:pPr>
                      <a:r>
                        <a:rPr lang="en-US" sz="1200" b="0" i="0" u="none" dirty="0">
                          <a:solidFill>
                            <a:schemeClr val="tx1"/>
                          </a:solidFill>
                        </a:rPr>
                        <a:t>Annahita Keravala, PhD ,  Senior Vice President, Gene Therapy and Translation</a:t>
                      </a:r>
                    </a:p>
                    <a:p>
                      <a:pPr marL="0" indent="0">
                        <a:buFont typeface="Arial" panose="020B0604020202020204" pitchFamily="34" charset="0"/>
                        <a:buNone/>
                      </a:pPr>
                      <a:endParaRPr lang="en-US" sz="1200" b="0" i="0" u="none" dirty="0">
                        <a:solidFill>
                          <a:schemeClr val="tx1"/>
                        </a:solidFill>
                      </a:endParaRPr>
                    </a:p>
                    <a:p>
                      <a:pPr marL="0" indent="0">
                        <a:buFont typeface="Arial" panose="020B0604020202020204" pitchFamily="34" charset="0"/>
                        <a:buNone/>
                      </a:pPr>
                      <a:r>
                        <a:rPr lang="en-US" sz="1200" b="0" i="0" u="none" dirty="0">
                          <a:solidFill>
                            <a:schemeClr val="tx1"/>
                          </a:solidFill>
                        </a:rPr>
                        <a:t>Steven Dodson, PhD</a:t>
                      </a:r>
                    </a:p>
                    <a:p>
                      <a:pPr marL="0" indent="0">
                        <a:buFont typeface="Arial" panose="020B0604020202020204" pitchFamily="34" charset="0"/>
                        <a:buNone/>
                      </a:pPr>
                      <a:r>
                        <a:rPr lang="en-US" sz="1200" b="0" i="0" u="none" dirty="0">
                          <a:solidFill>
                            <a:schemeClr val="tx1"/>
                          </a:solidFill>
                        </a:rPr>
                        <a:t>Senior Vice President, Development and Pharmacology </a:t>
                      </a:r>
                    </a:p>
                    <a:p>
                      <a:pPr marL="0" indent="0">
                        <a:buFont typeface="Arial" panose="020B0604020202020204" pitchFamily="34" charset="0"/>
                        <a:buNone/>
                      </a:pPr>
                      <a:endParaRPr lang="en-US" sz="1200" b="0" i="0" u="none" dirty="0">
                        <a:solidFill>
                          <a:schemeClr val="tx1"/>
                        </a:solidFill>
                      </a:endParaRPr>
                    </a:p>
                    <a:p>
                      <a:pPr marL="0" indent="0">
                        <a:buFont typeface="Arial" panose="020B0604020202020204" pitchFamily="34" charset="0"/>
                        <a:buNone/>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1697">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South San Francisco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94171">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417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79986">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sv-SE" sz="1200" dirty="0">
                          <a:solidFill>
                            <a:schemeClr val="tx1"/>
                          </a:solidFill>
                        </a:rPr>
                        <a:t>Market </a:t>
                      </a:r>
                      <a:r>
                        <a:rPr lang="sv-SE" sz="1200" dirty="0" err="1">
                          <a:solidFill>
                            <a:schemeClr val="tx1"/>
                          </a:solidFill>
                        </a:rPr>
                        <a:t>cap</a:t>
                      </a:r>
                      <a:r>
                        <a:rPr lang="sv-SE" sz="1200" dirty="0">
                          <a:solidFill>
                            <a:schemeClr val="tx1"/>
                          </a:solidFill>
                        </a:rPr>
                        <a:t> 8-23-23- 85.83M</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837432">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240M raised in total in four rounds.</a:t>
                      </a:r>
                    </a:p>
                    <a:p>
                      <a:r>
                        <a:rPr lang="en-US" sz="1200" dirty="0">
                          <a:solidFill>
                            <a:schemeClr val="tx1"/>
                          </a:solidFill>
                        </a:rPr>
                        <a:t>Ser A  11/2019: 34M</a:t>
                      </a:r>
                    </a:p>
                    <a:p>
                      <a:endParaRPr lang="en-US" sz="1200" dirty="0">
                        <a:solidFill>
                          <a:schemeClr val="tx1"/>
                        </a:solidFill>
                      </a:endParaRPr>
                    </a:p>
                    <a:p>
                      <a:r>
                        <a:rPr lang="en-US" sz="1200" dirty="0">
                          <a:solidFill>
                            <a:schemeClr val="tx1"/>
                          </a:solidFill>
                        </a:rPr>
                        <a:t>28M 12/2/2021</a:t>
                      </a:r>
                    </a:p>
                    <a:p>
                      <a:endParaRPr lang="en-US" sz="1200" dirty="0">
                        <a:solidFill>
                          <a:schemeClr val="tx1"/>
                        </a:solidFill>
                      </a:endParaRPr>
                    </a:p>
                    <a:p>
                      <a:r>
                        <a:rPr lang="en-US" sz="1200" dirty="0">
                          <a:solidFill>
                            <a:schemeClr val="tx1"/>
                          </a:solidFill>
                        </a:rPr>
                        <a:t>Market cap  1/28/22   M</a:t>
                      </a:r>
                    </a:p>
                    <a:p>
                      <a:endParaRPr lang="en-US" sz="1200" dirty="0">
                        <a:solidFill>
                          <a:schemeClr val="tx1"/>
                        </a:solidFill>
                      </a:endParaRPr>
                    </a:p>
                    <a:p>
                      <a:r>
                        <a:rPr lang="en-US" sz="1200" dirty="0">
                          <a:solidFill>
                            <a:schemeClr val="tx1"/>
                          </a:solidFill>
                        </a:rPr>
                        <a:t>4/7/22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1307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9417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1197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3077">
                <a:tc rowSpan="2">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8707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Codabiotherapeutics.com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69770519"/>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0B91-0AF1-4580-A5D4-4883CC66A720}"/>
              </a:ext>
            </a:extLst>
          </p:cNvPr>
          <p:cNvSpPr>
            <a:spLocks noGrp="1"/>
          </p:cNvSpPr>
          <p:nvPr>
            <p:ph type="title"/>
          </p:nvPr>
        </p:nvSpPr>
        <p:spPr/>
        <p:txBody>
          <a:bodyPr>
            <a:normAutofit/>
          </a:bodyPr>
          <a:lstStyle/>
          <a:p>
            <a:r>
              <a:rPr lang="en-US" sz="4000" dirty="0"/>
              <a:t>CODA -  Modulation in three parts:</a:t>
            </a:r>
          </a:p>
        </p:txBody>
      </p:sp>
      <p:sp>
        <p:nvSpPr>
          <p:cNvPr id="3" name="Content Placeholder 2">
            <a:extLst>
              <a:ext uri="{FF2B5EF4-FFF2-40B4-BE49-F238E27FC236}">
                <a16:creationId xmlns:a16="http://schemas.microsoft.com/office/drawing/2014/main" id="{DD26105E-C767-4514-99DB-7E8AE7D1F787}"/>
              </a:ext>
            </a:extLst>
          </p:cNvPr>
          <p:cNvSpPr>
            <a:spLocks noGrp="1"/>
          </p:cNvSpPr>
          <p:nvPr>
            <p:ph sz="half" idx="1"/>
          </p:nvPr>
        </p:nvSpPr>
        <p:spPr/>
        <p:txBody>
          <a:bodyPr>
            <a:normAutofit/>
          </a:bodyPr>
          <a:lstStyle/>
          <a:p>
            <a:pPr marL="0" indent="0">
              <a:buNone/>
            </a:pPr>
            <a:r>
              <a:rPr lang="en-US" dirty="0"/>
              <a:t>1:  </a:t>
            </a:r>
            <a:r>
              <a:rPr lang="en-US" sz="2200" dirty="0"/>
              <a:t>LIGAND-GATED ION CHANNEL</a:t>
            </a:r>
          </a:p>
          <a:p>
            <a:r>
              <a:rPr lang="en-US" sz="2200" dirty="0"/>
              <a:t>Minimally modified human receptors, engineered to interact with defined small molecules</a:t>
            </a:r>
          </a:p>
          <a:p>
            <a:endParaRPr lang="en-US" sz="2200" dirty="0"/>
          </a:p>
          <a:p>
            <a:pPr marL="0" indent="0">
              <a:buNone/>
            </a:pPr>
            <a:r>
              <a:rPr lang="en-US" sz="2200" dirty="0"/>
              <a:t>2:  AAV VECTOR</a:t>
            </a:r>
          </a:p>
          <a:p>
            <a:r>
              <a:rPr lang="en-US" sz="2200" dirty="0"/>
              <a:t>Proprietary AAV vectors for delivering the gene encoding the engineered receptor to enable targeted neuronal control</a:t>
            </a:r>
          </a:p>
          <a:p>
            <a:pPr marL="0" indent="0">
              <a:buNone/>
            </a:pPr>
            <a:endParaRPr lang="en-US" dirty="0"/>
          </a:p>
        </p:txBody>
      </p:sp>
      <p:sp>
        <p:nvSpPr>
          <p:cNvPr id="4" name="Content Placeholder 3">
            <a:extLst>
              <a:ext uri="{FF2B5EF4-FFF2-40B4-BE49-F238E27FC236}">
                <a16:creationId xmlns:a16="http://schemas.microsoft.com/office/drawing/2014/main" id="{1BD4FF1A-7425-4BB9-835E-A2D5AC9A5672}"/>
              </a:ext>
            </a:extLst>
          </p:cNvPr>
          <p:cNvSpPr>
            <a:spLocks noGrp="1"/>
          </p:cNvSpPr>
          <p:nvPr>
            <p:ph sz="half" idx="2"/>
          </p:nvPr>
        </p:nvSpPr>
        <p:spPr/>
        <p:txBody>
          <a:bodyPr>
            <a:normAutofit/>
          </a:bodyPr>
          <a:lstStyle/>
          <a:p>
            <a:endParaRPr lang="en-US" dirty="0"/>
          </a:p>
          <a:p>
            <a:pPr marL="0" indent="0">
              <a:buNone/>
            </a:pPr>
            <a:r>
              <a:rPr lang="en-US" dirty="0"/>
              <a:t>3:  </a:t>
            </a:r>
            <a:r>
              <a:rPr lang="en-US" sz="2200" dirty="0"/>
              <a:t>SMALL MOLECULE</a:t>
            </a:r>
          </a:p>
          <a:p>
            <a:pPr marL="0" indent="0">
              <a:buNone/>
            </a:pPr>
            <a:endParaRPr lang="en-US" sz="2200" dirty="0"/>
          </a:p>
          <a:p>
            <a:r>
              <a:rPr lang="en-US" sz="2200" dirty="0"/>
              <a:t>Selective pharmacological agents targeting the engineered receptor administered to provide therapeutic benefit with minimal side effects</a:t>
            </a:r>
          </a:p>
        </p:txBody>
      </p:sp>
      <p:sp>
        <p:nvSpPr>
          <p:cNvPr id="5" name="Slide Number Placeholder 4">
            <a:extLst>
              <a:ext uri="{FF2B5EF4-FFF2-40B4-BE49-F238E27FC236}">
                <a16:creationId xmlns:a16="http://schemas.microsoft.com/office/drawing/2014/main" id="{0F078235-E13E-48CD-839C-ED1ACB42C4A3}"/>
              </a:ext>
            </a:extLst>
          </p:cNvPr>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126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16079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5988" y="0"/>
            <a:ext cx="10825017" cy="625764"/>
          </a:xfrm>
        </p:spPr>
        <p:txBody>
          <a:bodyPr>
            <a:normAutofit fontScale="90000"/>
          </a:bodyPr>
          <a:lstStyle/>
          <a:p>
            <a:pPr algn="l"/>
            <a:r>
              <a:rPr lang="en-US" dirty="0"/>
              <a:t>                                   </a:t>
            </a:r>
            <a:r>
              <a:rPr lang="en-US" sz="4400" dirty="0"/>
              <a:t>Sio Gene  therapies</a:t>
            </a:r>
          </a:p>
        </p:txBody>
      </p:sp>
      <p:graphicFrame>
        <p:nvGraphicFramePr>
          <p:cNvPr id="5" name="Table 4"/>
          <p:cNvGraphicFramePr>
            <a:graphicFrameLocks noGrp="1"/>
          </p:cNvGraphicFramePr>
          <p:nvPr>
            <p:extLst>
              <p:ext uri="{D42A27DB-BD31-4B8C-83A1-F6EECF244321}">
                <p14:modId xmlns:p14="http://schemas.microsoft.com/office/powerpoint/2010/main" val="864768998"/>
              </p:ext>
            </p:extLst>
          </p:nvPr>
        </p:nvGraphicFramePr>
        <p:xfrm>
          <a:off x="0" y="625765"/>
          <a:ext cx="12192000" cy="6233621"/>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804707">
                  <a:extLst>
                    <a:ext uri="{9D8B030D-6E8A-4147-A177-3AD203B41FA5}">
                      <a16:colId xmlns:a16="http://schemas.microsoft.com/office/drawing/2014/main" val="20001"/>
                    </a:ext>
                  </a:extLst>
                </a:gridCol>
                <a:gridCol w="4776562">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400155">
                <a:tc gridSpan="2">
                  <a:txBody>
                    <a:bodyPr/>
                    <a:lstStyle/>
                    <a:p>
                      <a:pPr algn="l"/>
                      <a:r>
                        <a:rPr lang="en-US" sz="1500" b="1" dirty="0"/>
                        <a: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61018">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lgn="l">
                        <a:spcAft>
                          <a:spcPts val="600"/>
                        </a:spcAft>
                        <a:buClr>
                          <a:schemeClr val="accent6"/>
                        </a:buClr>
                        <a:buFont typeface="Arial" panose="020B0604020202020204" pitchFamily="34" charset="0"/>
                        <a:buChar char="•"/>
                      </a:pPr>
                      <a:r>
                        <a:rPr lang="en-US" sz="1200" dirty="0">
                          <a:solidFill>
                            <a:schemeClr val="tx1"/>
                          </a:solidFill>
                        </a:rPr>
                        <a:t>12/13/2020 Name change from Axovant to Sio Gene. The company was founded by former hedge fund analyst </a:t>
                      </a:r>
                      <a:r>
                        <a:rPr lang="en-US" sz="1200" u="sng" dirty="0">
                          <a:solidFill>
                            <a:schemeClr val="tx1"/>
                          </a:solidFill>
                        </a:rPr>
                        <a:t>Vivek Ramaswamy[2] in 2014 as a wholly owned subsidiary of Roivant Sciences.[</a:t>
                      </a:r>
                      <a:r>
                        <a:rPr lang="en-US" sz="1200" dirty="0">
                          <a:solidFill>
                            <a:schemeClr val="tx1"/>
                          </a:solidFill>
                        </a:rPr>
                        <a:t>3]  As of 2015 the company's most advanced drug candidate was intepirdine, a potential add-on treatment to donepezil for patients with Alzheimer's disease and patients with dementia with Lewy bodies.[4][2][7] Axovant acquired this molecule from GlaxoSmithKline in December 2014.[8] In July 2017, Axovant announced that the results of a Phase III trial indicated that the drug was not effective for treatment of Alzheimer's disease.[9][10] It also entered clinical trials for dementia with Lewy bodies,[11] which were unsuccessful as well. Consequently, Axovant announced in 2018 that it has discontinued development of this drug.[12] </a:t>
                      </a:r>
                      <a:r>
                        <a:rPr lang="en-US" sz="1200" u="sng" dirty="0">
                          <a:solidFill>
                            <a:schemeClr val="tx1"/>
                          </a:solidFill>
                        </a:rPr>
                        <a:t>In 2018, David Hung resigned and Pavan Cheruvu became the new CEO.[19] In December 2018, Axovant added two gene therapy programs to treat GM1 gangliosidosis and Tay–Sachs and Sandhoff diseases. AXO-A</a:t>
                      </a:r>
                      <a:r>
                        <a:rPr lang="en-US" sz="1200" u="none" dirty="0">
                          <a:solidFill>
                            <a:schemeClr val="tx1"/>
                          </a:solidFill>
                        </a:rPr>
                        <a:t>AV-GM1 delivers a functional copy of the GLB1 gene via an adeno-associated viral (AAV) vector, AAV9, which is effective in crossing the blood-brain barrier and transducing neurons, with the goal of restoring β-gal enzyme activity for the treatment of GM1 gangliosidosis. The gene therapy is delivered intravenously, which has the potential to broadly transduce the central nervous system and treat peripheral manifestations. 11/25/2020  Investigation for potential securities fraud.</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buFont typeface="Arial" panose="020B0604020202020204" pitchFamily="34" charset="0"/>
                        <a:buChar char="•"/>
                      </a:pPr>
                      <a:r>
                        <a:rPr lang="en-US" sz="1200" b="0" i="0" dirty="0">
                          <a:solidFill>
                            <a:schemeClr val="tx1"/>
                          </a:solidFill>
                        </a:rPr>
                        <a:t>David Nassif, Interim CEO (prev CEO), replaced Pawan Cheruwu (CEO since 2018)</a:t>
                      </a:r>
                    </a:p>
                    <a:p>
                      <a:pPr marL="171450" indent="-171450">
                        <a:buFont typeface="Arial" panose="020B0604020202020204" pitchFamily="34" charset="0"/>
                        <a:buChar char="•"/>
                      </a:pPr>
                      <a:r>
                        <a:rPr lang="en-US" sz="1200" b="0" i="0" dirty="0">
                          <a:solidFill>
                            <a:schemeClr val="tx1"/>
                          </a:solidFill>
                        </a:rPr>
                        <a:t>Health</a:t>
                      </a:r>
                      <a:r>
                        <a:rPr lang="en-US" sz="1200" b="0" i="0" baseline="0" dirty="0">
                          <a:solidFill>
                            <a:schemeClr val="tx1"/>
                          </a:solidFill>
                        </a:rPr>
                        <a:t> Science Tech MIT and </a:t>
                      </a:r>
                      <a:r>
                        <a:rPr lang="en-US" sz="1200" b="0" i="0" dirty="0">
                          <a:solidFill>
                            <a:schemeClr val="tx1"/>
                          </a:solidFill>
                        </a:rPr>
                        <a:t>MD from Harvard, 2009</a:t>
                      </a:r>
                    </a:p>
                    <a:p>
                      <a:pPr marL="171450" indent="-171450">
                        <a:buFont typeface="Arial" panose="020B0604020202020204" pitchFamily="34" charset="0"/>
                        <a:buChar char="•"/>
                      </a:pPr>
                      <a:r>
                        <a:rPr lang="en-US" sz="1200" b="0" i="0" dirty="0">
                          <a:solidFill>
                            <a:schemeClr val="tx1"/>
                          </a:solidFill>
                        </a:rPr>
                        <a:t>2 years management consultant with McKinsey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5624">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Bermuda/London/NY</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88440">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a:t>
                      </a:r>
                      <a:r>
                        <a:rPr lang="en-US" sz="1200" b="1" u="none" baseline="0" dirty="0">
                          <a:solidFill>
                            <a:schemeClr val="tx1"/>
                          </a:solidFill>
                        </a:rPr>
                        <a:t> SIOX</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844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66738">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Market Cap 4/7/22 50.89M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801633">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IPO 6/2015 raised $315 M</a:t>
                      </a:r>
                    </a:p>
                    <a:p>
                      <a:r>
                        <a:rPr lang="en-US" sz="1200" dirty="0">
                          <a:solidFill>
                            <a:schemeClr val="tx1"/>
                          </a:solidFill>
                        </a:rPr>
                        <a:t>01/19/2020 announces pricing of public offering of 14 million shares:</a:t>
                      </a:r>
                      <a:r>
                        <a:rPr lang="en-US" sz="1200" baseline="0" dirty="0">
                          <a:solidFill>
                            <a:schemeClr val="tx1"/>
                          </a:solidFill>
                        </a:rPr>
                        <a:t> $3.75/share</a:t>
                      </a:r>
                    </a:p>
                    <a:p>
                      <a:r>
                        <a:rPr lang="en-US" sz="1200" baseline="0" dirty="0">
                          <a:solidFill>
                            <a:schemeClr val="tx1"/>
                          </a:solidFill>
                        </a:rPr>
                        <a:t>2 rounds raised 129.7M</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0697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See pipeline next page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844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42476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43927366"/>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Sio Gene Therapies Pipeline</a:t>
            </a:r>
          </a:p>
        </p:txBody>
      </p:sp>
      <p:pic>
        <p:nvPicPr>
          <p:cNvPr id="4098" name="Picture 2" descr="AXOVANT Pipeline 2019JAN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10" y="1096567"/>
            <a:ext cx="9079255" cy="466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69499"/>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060" y="849087"/>
            <a:ext cx="8910847" cy="195943"/>
          </a:xfrm>
        </p:spPr>
        <p:txBody>
          <a:bodyPr>
            <a:normAutofit fontScale="90000"/>
          </a:bodyPr>
          <a:lstStyle/>
          <a:p>
            <a:pPr algn="l"/>
            <a:br>
              <a:rPr lang="en-US" sz="4400" dirty="0"/>
            </a:br>
            <a:r>
              <a:rPr lang="en-US" sz="4400" dirty="0"/>
              <a:t>                       </a:t>
            </a:r>
            <a:r>
              <a:rPr lang="en-US" sz="4400" dirty="0" err="1"/>
              <a:t>Fibrocell</a:t>
            </a:r>
            <a:r>
              <a:rPr lang="en-US" sz="4400" dirty="0"/>
              <a:t> Science Inc</a:t>
            </a:r>
            <a:br>
              <a:rPr lang="en-US" sz="4400" dirty="0"/>
            </a:br>
            <a:br>
              <a:rPr lang="en-US" sz="4400" dirty="0"/>
            </a:br>
            <a:br>
              <a:rPr lang="en-US" sz="4400" dirty="0"/>
            </a:b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3495246074"/>
              </p:ext>
            </p:extLst>
          </p:nvPr>
        </p:nvGraphicFramePr>
        <p:xfrm>
          <a:off x="0" y="1045030"/>
          <a:ext cx="12192000" cy="5812968"/>
        </p:xfrm>
        <a:graphic>
          <a:graphicData uri="http://schemas.openxmlformats.org/drawingml/2006/table">
            <a:tbl>
              <a:tblPr firstRow="1" bandRow="1">
                <a:tableStyleId>{5C22544A-7EE6-4342-B048-85BDC9FD1C3A}</a:tableStyleId>
              </a:tblPr>
              <a:tblGrid>
                <a:gridCol w="1493949">
                  <a:extLst>
                    <a:ext uri="{9D8B030D-6E8A-4147-A177-3AD203B41FA5}">
                      <a16:colId xmlns:a16="http://schemas.microsoft.com/office/drawing/2014/main" val="20000"/>
                    </a:ext>
                  </a:extLst>
                </a:gridCol>
                <a:gridCol w="2804706">
                  <a:extLst>
                    <a:ext uri="{9D8B030D-6E8A-4147-A177-3AD203B41FA5}">
                      <a16:colId xmlns:a16="http://schemas.microsoft.com/office/drawing/2014/main" val="20001"/>
                    </a:ext>
                  </a:extLst>
                </a:gridCol>
                <a:gridCol w="4776561">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45553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24819">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dirty="0"/>
                        <a:t>1993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228600" indent="-228600" algn="l">
                        <a:spcAft>
                          <a:spcPts val="600"/>
                        </a:spcAft>
                        <a:buClr>
                          <a:schemeClr val="accent6"/>
                        </a:buClr>
                        <a:buFont typeface="+mj-lt"/>
                        <a:buAutoNum type="arabicPeriod"/>
                      </a:pPr>
                      <a:r>
                        <a:rPr lang="en-US" sz="1200" u="none" dirty="0">
                          <a:solidFill>
                            <a:schemeClr val="tx1"/>
                          </a:solidFill>
                        </a:rPr>
                        <a:t>reached an agreement to acquire Exton, PA-based Fibrocell Science, Inc., a cell and gene therapy company focused on transformational autologous cell-based therapies for skin and connective tissue diseases.</a:t>
                      </a:r>
                    </a:p>
                    <a:p>
                      <a:pPr marL="228600" indent="-228600" algn="l">
                        <a:spcAft>
                          <a:spcPts val="600"/>
                        </a:spcAft>
                        <a:buClr>
                          <a:schemeClr val="accent6"/>
                        </a:buClr>
                        <a:buFont typeface="+mj-lt"/>
                        <a:buAutoNum type="arabicPeriod"/>
                      </a:pPr>
                      <a:r>
                        <a:rPr lang="en-US" sz="1200" u="none" dirty="0">
                          <a:solidFill>
                            <a:schemeClr val="tx1"/>
                          </a:solidFill>
                        </a:rPr>
                        <a:t>With the resources of CCP Holdings’ subsidiary, Castle Creek Pharmaceuticals Fibrocell’s gene therapy platform can be advanced into additional areas of high, unmet need with the potential to develop multiple, promising new therapies.</a:t>
                      </a:r>
                    </a:p>
                    <a:p>
                      <a:pPr marL="228600" indent="-228600" algn="l">
                        <a:spcAft>
                          <a:spcPts val="600"/>
                        </a:spcAft>
                        <a:buClr>
                          <a:schemeClr val="accent6"/>
                        </a:buClr>
                        <a:buFont typeface="+mj-lt"/>
                        <a:buAutoNum type="arabicPeriod"/>
                      </a:pPr>
                      <a:r>
                        <a:rPr lang="en-US" sz="1200" u="none" dirty="0">
                          <a:solidFill>
                            <a:schemeClr val="tx1"/>
                          </a:solidFill>
                        </a:rPr>
                        <a:t>“Our current licensing and development collaboration with Fibrocell, which began in April 2019, has cemented a shared focus on delivering the first approved therapies for families who are impacted by rare dermatologic conditions like epidermolysis bullosa (EB), a chronic, painful and debilitating disease that leads to severe blistering starting early in life and can only be treated with palliative care including extensive bandaging,” said Greg Wujek, chief executive officer of Castle Creek.</a:t>
                      </a:r>
                    </a:p>
                    <a:p>
                      <a:pPr marL="228600" indent="-228600" algn="l">
                        <a:spcAft>
                          <a:spcPts val="600"/>
                        </a:spcAft>
                        <a:buClr>
                          <a:schemeClr val="accent6"/>
                        </a:buClr>
                        <a:buFont typeface="+mj-lt"/>
                        <a:buAutoNum type="arabicPeriod"/>
                      </a:pPr>
                      <a:r>
                        <a:rPr lang="en-US" sz="1200" u="none" dirty="0">
                          <a:solidFill>
                            <a:schemeClr val="tx1"/>
                          </a:solidFill>
                        </a:rPr>
                        <a:t>“As one company, we will be in a strong position to push forward initially with two late-stage clinical development programs targeting different types of EB with investigational gene and topical therapies,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buFont typeface="Arial" panose="020B0604020202020204" pitchFamily="34" charset="0"/>
                        <a:buChar char="•"/>
                      </a:pPr>
                      <a:r>
                        <a:rPr lang="en-US" sz="1200" b="0" i="0" dirty="0">
                          <a:solidFill>
                            <a:schemeClr val="tx1"/>
                          </a:solidFill>
                        </a:rPr>
                        <a:t>John Maslowski Former Exec Officer,  President Sr VP</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6964">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Exton Pennsylvania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16964">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16964">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32673">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Dec 16 2016: Announcement of agreement to be acquired by  castle Creek Pharma for 63.3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346578">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funding 34.7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1696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See pipeline next page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1696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116854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68000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RESOURCES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34568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Fibrocell Gene Therapy</a:t>
            </a:r>
          </a:p>
        </p:txBody>
      </p:sp>
      <p:pic>
        <p:nvPicPr>
          <p:cNvPr id="6" name="Content Placeholder 5" descr="Fibrocell-personalized-biologics-approach (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24140" y="1600201"/>
            <a:ext cx="6743720" cy="4525433"/>
          </a:xfrm>
          <a:prstGeom prst="rect">
            <a:avLst/>
          </a:prstGeom>
          <a:noFill/>
          <a:ln>
            <a:noFill/>
          </a:ln>
        </p:spPr>
      </p:pic>
      <p:sp>
        <p:nvSpPr>
          <p:cNvPr id="5" name="Slide Number Placeholder 4"/>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130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75710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6524"/>
            <a:ext cx="10972800" cy="1013007"/>
          </a:xfrm>
        </p:spPr>
        <p:txBody>
          <a:bodyPr>
            <a:normAutofit/>
          </a:bodyPr>
          <a:lstStyle/>
          <a:p>
            <a:r>
              <a:rPr lang="en-US" sz="4000" dirty="0"/>
              <a:t>Fibrocell Pipeline</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849087"/>
            <a:ext cx="6502400" cy="509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131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984493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331076"/>
            <a:ext cx="10337800" cy="262360"/>
          </a:xfrm>
        </p:spPr>
        <p:txBody>
          <a:bodyPr>
            <a:normAutofit fontScale="90000"/>
          </a:bodyPr>
          <a:lstStyle/>
          <a:p>
            <a:r>
              <a:rPr lang="en-US" sz="4400" dirty="0"/>
              <a:t>Lysogene S.A</a:t>
            </a: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294543557"/>
              </p:ext>
            </p:extLst>
          </p:nvPr>
        </p:nvGraphicFramePr>
        <p:xfrm>
          <a:off x="0" y="1056290"/>
          <a:ext cx="12192000" cy="5691351"/>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77844">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6960">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2009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LYSOGENE was founded in 2009, by Karen Aiach and Olivier Danos, with a focused scientific development plan, pragmatic approach and a bold mission. The company was built on a comprehensive understanding of the impact of neurodegenerative diseases on patients and families.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Lysogene has generated five non-cumulative years of clinical safety data to show the efficiency of a direct delivery route to the CNS with its initial gene therapy trial for MPS IIIA. Lysogene has recently completed the enrollment for the first multi-national observational study in MPS IIIA which will function as the non-concurrent control for the first pivotal trial for MPS IIIA in Q1 2018. Lysogene also plans a clinical trial for GM1 Gangliosidosis for 2019. Lysogene has obtained orphan drug designation from the EMA and FDA and rare pediatric designation by the FDA for both programs.</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MPS IIIA Phase I Pivotal Ph. 2-3 to start late 2018</a:t>
                      </a:r>
                    </a:p>
                    <a:p>
                      <a:pPr marL="171450" indent="-171450" algn="l">
                        <a:spcAft>
                          <a:spcPts val="600"/>
                        </a:spcAft>
                        <a:buClr>
                          <a:schemeClr val="accent6"/>
                        </a:buClr>
                        <a:buFont typeface="Arial" panose="020B0604020202020204" pitchFamily="34" charset="0"/>
                        <a:buChar char="•"/>
                      </a:pPr>
                      <a:endParaRPr lang="en-US" sz="1200" u="sng"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10/2018: Long-term Follow-up of MPS IIIA Patients Treated by Intracerebral LYS SAF301 Gene Therapy licensing deal with Sarepta on US rights to gene therapy, LYS-SAF302, to treat Mucopolysaccharidosis type IIIA (MPS IIIA).</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dirty="0"/>
                        <a:t>Karen Aiach</a:t>
                      </a:r>
                    </a:p>
                    <a:p>
                      <a:pPr marL="171450" indent="-171450">
                        <a:buFont typeface="Arial" panose="020B0604020202020204" pitchFamily="34" charset="0"/>
                        <a:buChar char="•"/>
                      </a:pPr>
                      <a:r>
                        <a:rPr lang="en-US" sz="1200" b="1" i="0" dirty="0"/>
                        <a:t>Founder, Chief Executive Officer</a:t>
                      </a:r>
                    </a:p>
                    <a:p>
                      <a:pPr marL="171450" indent="-171450">
                        <a:buFont typeface="Arial" panose="020B0604020202020204" pitchFamily="34" charset="0"/>
                        <a:buChar char="•"/>
                      </a:pPr>
                      <a:r>
                        <a:rPr lang="en-US" sz="1200" b="0" i="0" dirty="0"/>
                        <a:t>Ms. Aiach is also the mother of a child with MPS IIIA. She has a strong business background starting her career with Arthur Andersen specializing in audit and transaction services. Her entrepreneurial experience includes founding and running a financial business consultancy. From 2008 to 2009, Ms. Aiach served as a Member of the Pediatric Committee at the European Medicines Agency (EMA), established in accordance with the European Pediatric Regulation, as a patient representative. In 2008, she also served on the French Ethical Review Board CCPPRB at Ambroise Paré Hospital.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6960">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Paris, France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176252">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FR0013233475 / LYS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Listed on:</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Euronext Stock Exchange</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EPA LYS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970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69651">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1" dirty="0">
                          <a:solidFill>
                            <a:schemeClr val="tx1"/>
                          </a:solidFill>
                        </a:rPr>
                        <a:t>Market Cap 1/28/22 29.62M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9651">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5/2014 Ser.. A $22 M </a:t>
                      </a:r>
                      <a:r>
                        <a:rPr lang="en-US" sz="1200" dirty="0" err="1">
                          <a:solidFill>
                            <a:schemeClr val="tx1"/>
                          </a:solidFill>
                        </a:rPr>
                        <a:t>Sofinnova</a:t>
                      </a:r>
                      <a:r>
                        <a:rPr lang="en-US" sz="1200" dirty="0">
                          <a:solidFill>
                            <a:schemeClr val="tx1"/>
                          </a:solidFill>
                        </a:rPr>
                        <a:t> Investments</a:t>
                      </a:r>
                    </a:p>
                    <a:p>
                      <a:r>
                        <a:rPr lang="en-US" sz="1200" dirty="0">
                          <a:solidFill>
                            <a:schemeClr val="tx1"/>
                          </a:solidFill>
                        </a:rPr>
                        <a:t>3 rounds raised 30.3M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0831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970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0831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Phase 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08319">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7967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 www.lysogene.com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41799227"/>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1862" y="370491"/>
            <a:ext cx="10337800" cy="262360"/>
          </a:xfrm>
        </p:spPr>
        <p:txBody>
          <a:bodyPr>
            <a:noAutofit/>
          </a:bodyPr>
          <a:lstStyle/>
          <a:p>
            <a:r>
              <a:rPr lang="en-US" sz="4000" dirty="0"/>
              <a:t>                           Abeona Therapeutics                    </a:t>
            </a:r>
          </a:p>
        </p:txBody>
      </p:sp>
      <p:graphicFrame>
        <p:nvGraphicFramePr>
          <p:cNvPr id="5" name="Table 4"/>
          <p:cNvGraphicFramePr>
            <a:graphicFrameLocks noGrp="1"/>
          </p:cNvGraphicFramePr>
          <p:nvPr>
            <p:extLst>
              <p:ext uri="{D42A27DB-BD31-4B8C-83A1-F6EECF244321}">
                <p14:modId xmlns:p14="http://schemas.microsoft.com/office/powerpoint/2010/main" val="1896602004"/>
              </p:ext>
            </p:extLst>
          </p:nvPr>
        </p:nvGraphicFramePr>
        <p:xfrm>
          <a:off x="0" y="1066800"/>
          <a:ext cx="12192000" cy="5791200"/>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739435">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9788">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1989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Abeona Therapeutics Inc. is a clinical-stage biopharmaceutical company developing gene therapies for life-threatening rare genetic diseases. Abeona’s lead programs include: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ABO-102 (AAV-SGSH), an adeno-associated virus (AAV) based gene therapy for Sanfilippo syndrome type A (MPS IIIA) and EB-101 (gene-corrected skin grafts) for recessive dystrophic epidermolysis bullosa (RDEB).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Abeona is also developing ABO-101 (AAV-NAGLU) for Sanfilippo syndrome type B (MPS IIIB),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ABO-201 (AAV-CLN3) gene therapy for juvenile Batten disease (JNCL), ABO-202 (AAV-CLN1) for treatment of infantile Batten disease (INCL),</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 EB-201 for epidermolysis bullosa (EB),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ABO-301 (AAV-FANCC) for Fanconi anemia (FA) disorder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ABO-302 using a novel CRISPR/Cas9-based gene editing approach to gene therapy for rare blood diseases.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addition, Abeona has a proprietary vector platform, AIM™, for next generation product candidates.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1" i="0" u="none" dirty="0">
                          <a:solidFill>
                            <a:schemeClr val="tx1"/>
                          </a:solidFill>
                        </a:rPr>
                        <a:t>r</a:t>
                      </a:r>
                      <a:r>
                        <a:rPr lang="en-US" sz="1200" b="0" i="0" u="none" dirty="0">
                          <a:solidFill>
                            <a:schemeClr val="tx1"/>
                          </a:solidFill>
                        </a:rPr>
                        <a:t>. Vishwas (Vish) Seshadri, Ph.D., M.B.A., joined Abeona as Head of Research &amp; Clinical Development in June 2021 and was appointed President and Chief Executive Officer, and member of the Company’s Board of Directors, in October 2021. </a:t>
                      </a:r>
                    </a:p>
                    <a:p>
                      <a:pPr marL="171450" indent="-171450">
                        <a:buFont typeface="Arial" panose="020B0604020202020204" pitchFamily="34" charset="0"/>
                        <a:buChar char="•"/>
                      </a:pPr>
                      <a:r>
                        <a:rPr lang="en-US" sz="1200" b="0" i="0" u="none" dirty="0">
                          <a:solidFill>
                            <a:schemeClr val="tx1"/>
                          </a:solidFill>
                        </a:rPr>
                        <a:t>at Celgene Corporation, now a subsidiary of Bristol-Myers Squibb Company (BMS), where he focused on development and commercialization of novel therapies in hematology and oncology. Most recently, he led the team responsible for the launch of Breyanzi® (lisocabtagene maraleucel; liso-cel), an autologous CD19-directed chimeric antigen receptor (CAR) T cell therapy for relapsed or refractory large B-cell. </a:t>
                      </a:r>
                    </a:p>
                    <a:p>
                      <a:pPr marL="171450" indent="-171450">
                        <a:buFont typeface="Arial" panose="020B0604020202020204" pitchFamily="34" charset="0"/>
                        <a:buChar char="•"/>
                      </a:pPr>
                      <a:r>
                        <a:rPr lang="en-US" sz="1200" b="0" i="0" u="none" dirty="0">
                          <a:solidFill>
                            <a:schemeClr val="tx1"/>
                          </a:solidFill>
                        </a:rPr>
                        <a:t>Ph.D. in Microbiology, Immunology &amp; Molecular Biology and his post-doc in epigenetics at University of Arizona, MBA vfrom Wharton School of the University of Pennsylvania.</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9788">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Cleveland, OH</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01807">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ABEO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811633">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97637">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1" dirty="0">
                          <a:solidFill>
                            <a:schemeClr val="tx1"/>
                          </a:solidFill>
                        </a:rPr>
                        <a:t>Market Cap  11/28/22 24.23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99722">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cash raised: $232.2 M</a:t>
                      </a:r>
                    </a:p>
                    <a:p>
                      <a:r>
                        <a:rPr lang="en-US" sz="1200" dirty="0">
                          <a:solidFill>
                            <a:schemeClr val="tx1"/>
                          </a:solidFill>
                        </a:rPr>
                        <a:t>11 rounds raised 334.7M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2120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3467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2120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Ph. 1-2 ( 3 drugs)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21205">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next column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803102">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www.abeonatherapeutics.com/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862094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Useful Links</a:t>
            </a:r>
          </a:p>
        </p:txBody>
      </p:sp>
      <p:sp>
        <p:nvSpPr>
          <p:cNvPr id="3" name="Content Placeholder 2"/>
          <p:cNvSpPr>
            <a:spLocks noGrp="1"/>
          </p:cNvSpPr>
          <p:nvPr>
            <p:ph idx="1"/>
          </p:nvPr>
        </p:nvSpPr>
        <p:spPr/>
        <p:txBody>
          <a:bodyPr>
            <a:normAutofit fontScale="77500" lnSpcReduction="20000"/>
          </a:bodyPr>
          <a:lstStyle/>
          <a:p>
            <a:endParaRPr lang="en-US" u="sng" dirty="0"/>
          </a:p>
          <a:p>
            <a:r>
              <a:rPr lang="en-US" dirty="0"/>
              <a:t>FDA Cellular Tissue and Gene Therapy Advisory Committee (CTGTAC) 70</a:t>
            </a:r>
            <a:r>
              <a:rPr lang="en-US" baseline="30000" dirty="0"/>
              <a:t>th</a:t>
            </a:r>
            <a:r>
              <a:rPr lang="en-US" dirty="0"/>
              <a:t> Meeting (9/2-3/2021 </a:t>
            </a:r>
          </a:p>
          <a:p>
            <a:r>
              <a:rPr lang="en-US" dirty="0"/>
              <a:t>New NIH Gene Therapy Institute</a:t>
            </a:r>
          </a:p>
          <a:p>
            <a:r>
              <a:rPr lang="en-US" dirty="0"/>
              <a:t>New FDA Guidelines on Gene therapy</a:t>
            </a:r>
          </a:p>
          <a:p>
            <a:r>
              <a:rPr lang="en-US" dirty="0"/>
              <a:t>ARMs State of the Industry Report 2023</a:t>
            </a:r>
          </a:p>
          <a:p>
            <a:r>
              <a:rPr lang="en-US" dirty="0"/>
              <a:t>Gene therapy Market approvals</a:t>
            </a:r>
          </a:p>
          <a:p>
            <a:r>
              <a:rPr lang="en-US" dirty="0"/>
              <a:t>Successful Exits</a:t>
            </a:r>
          </a:p>
          <a:p>
            <a:r>
              <a:rPr lang="en-US" dirty="0"/>
              <a:t>Recent Licensing Deals</a:t>
            </a:r>
          </a:p>
          <a:p>
            <a:endParaRPr lang="en-US" dirty="0"/>
          </a:p>
          <a:p>
            <a:endParaRPr lang="en-US" dirty="0"/>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6776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Useful Links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945435"/>
              </p:ext>
            </p:extLst>
          </p:nvPr>
        </p:nvGraphicFramePr>
        <p:xfrm>
          <a:off x="762000" y="1172557"/>
          <a:ext cx="10668000" cy="4294141"/>
        </p:xfrm>
        <a:graphic>
          <a:graphicData uri="http://schemas.openxmlformats.org/drawingml/2006/table">
            <a:tbl>
              <a:tblPr firstRow="1" bandRow="1">
                <a:tableStyleId>{5C22544A-7EE6-4342-B048-85BDC9FD1C3A}</a:tableStyleId>
              </a:tblPr>
              <a:tblGrid>
                <a:gridCol w="5946371">
                  <a:extLst>
                    <a:ext uri="{9D8B030D-6E8A-4147-A177-3AD203B41FA5}">
                      <a16:colId xmlns:a16="http://schemas.microsoft.com/office/drawing/2014/main" val="20000"/>
                    </a:ext>
                  </a:extLst>
                </a:gridCol>
                <a:gridCol w="4721629">
                  <a:extLst>
                    <a:ext uri="{9D8B030D-6E8A-4147-A177-3AD203B41FA5}">
                      <a16:colId xmlns:a16="http://schemas.microsoft.com/office/drawing/2014/main" val="20001"/>
                    </a:ext>
                  </a:extLst>
                </a:gridCol>
              </a:tblGrid>
              <a:tr h="441565">
                <a:tc>
                  <a:txBody>
                    <a:bodyPr/>
                    <a:lstStyle/>
                    <a:p>
                      <a:r>
                        <a:rPr lang="en-US" sz="3200" dirty="0"/>
                        <a:t>Resource</a:t>
                      </a:r>
                    </a:p>
                  </a:txBody>
                  <a:tcPr marL="121920" marR="121920" marT="60960" marB="60960"/>
                </a:tc>
                <a:tc>
                  <a:txBody>
                    <a:bodyPr/>
                    <a:lstStyle/>
                    <a:p>
                      <a:r>
                        <a:rPr lang="en-US" sz="3200" dirty="0"/>
                        <a:t>Ref</a:t>
                      </a:r>
                    </a:p>
                  </a:txBody>
                  <a:tcPr marL="121920" marR="121920" marT="60960" marB="60960"/>
                </a:tc>
                <a:extLst>
                  <a:ext uri="{0D108BD9-81ED-4DB2-BD59-A6C34878D82A}">
                    <a16:rowId xmlns:a16="http://schemas.microsoft.com/office/drawing/2014/main" val="10000"/>
                  </a:ext>
                </a:extLst>
              </a:tr>
              <a:tr h="631600">
                <a:tc>
                  <a:txBody>
                    <a:bodyPr/>
                    <a:lstStyle/>
                    <a:p>
                      <a:r>
                        <a:rPr lang="en-US" sz="1600" b="1" dirty="0"/>
                        <a:t>Alliance</a:t>
                      </a:r>
                      <a:r>
                        <a:rPr lang="en-US" sz="1600" b="1" baseline="0" dirty="0"/>
                        <a:t> of Regenerative medicine (ARM) – 2023 Cell &amp; gene state of industry briefing</a:t>
                      </a:r>
                      <a:endParaRPr lang="en-US" sz="1600" b="1" dirty="0"/>
                    </a:p>
                  </a:txBody>
                  <a:tcPr marL="121920" marR="121920" marT="60960" marB="60960"/>
                </a:tc>
                <a:tc>
                  <a:txBody>
                    <a:bodyPr/>
                    <a:lstStyle/>
                    <a:p>
                      <a:r>
                        <a:rPr lang="en-US" sz="1900" dirty="0"/>
                        <a:t>https://alliancerm.org/arm-event/sotibriefing/</a:t>
                      </a:r>
                    </a:p>
                  </a:txBody>
                  <a:tcPr marL="121920" marR="121920" marT="60960" marB="60960"/>
                </a:tc>
                <a:extLst>
                  <a:ext uri="{0D108BD9-81ED-4DB2-BD59-A6C34878D82A}">
                    <a16:rowId xmlns:a16="http://schemas.microsoft.com/office/drawing/2014/main" val="10001"/>
                  </a:ext>
                </a:extLst>
              </a:tr>
              <a:tr h="717543">
                <a:tc>
                  <a:txBody>
                    <a:bodyPr/>
                    <a:lstStyle/>
                    <a:p>
                      <a:r>
                        <a:rPr lang="en-US" sz="1900" b="1" dirty="0"/>
                        <a:t>FDA Final Guidelines on gene therapy 2/2020</a:t>
                      </a:r>
                    </a:p>
                  </a:txBody>
                  <a:tcPr marL="121920" marR="121920" marT="60960" marB="60960"/>
                </a:tc>
                <a:tc>
                  <a:txBody>
                    <a:bodyPr/>
                    <a:lstStyle/>
                    <a:p>
                      <a:r>
                        <a:rPr lang="en-US" sz="1900" dirty="0"/>
                        <a:t>https://www.fda.gov/vaccines-blood-biologics/biologics-guidances/cellular-gene-therapy-guidances</a:t>
                      </a:r>
                    </a:p>
                  </a:txBody>
                  <a:tcPr marL="121920" marR="121920" marT="60960" marB="60960"/>
                </a:tc>
                <a:extLst>
                  <a:ext uri="{0D108BD9-81ED-4DB2-BD59-A6C34878D82A}">
                    <a16:rowId xmlns:a16="http://schemas.microsoft.com/office/drawing/2014/main" val="10002"/>
                  </a:ext>
                </a:extLst>
              </a:tr>
              <a:tr h="1383301">
                <a:tc>
                  <a:txBody>
                    <a:bodyPr/>
                    <a:lstStyle/>
                    <a:p>
                      <a:r>
                        <a:rPr lang="en-US" sz="1900" b="1" dirty="0"/>
                        <a:t>New NIH Institute for  Gene Therapy 2/19/20</a:t>
                      </a:r>
                    </a:p>
                  </a:txBody>
                  <a:tcPr marL="121920" marR="121920" marT="60960" marB="60960"/>
                </a:tc>
                <a:tc>
                  <a:txBody>
                    <a:bodyPr/>
                    <a:lstStyle/>
                    <a:p>
                      <a:r>
                        <a:rPr lang="en-US" sz="1800" dirty="0"/>
                        <a:t>https://www.gene-therapies.org/post/new-institute-launched-to-ensure-the-u-s-healthcare-system-is-ready-for-gene-therapies</a:t>
                      </a:r>
                    </a:p>
                  </a:txBody>
                  <a:tcPr marL="121920" marR="121920" marT="60960" marB="60960"/>
                </a:tc>
                <a:extLst>
                  <a:ext uri="{0D108BD9-81ED-4DB2-BD59-A6C34878D82A}">
                    <a16:rowId xmlns:a16="http://schemas.microsoft.com/office/drawing/2014/main" val="10003"/>
                  </a:ext>
                </a:extLst>
              </a:tr>
              <a:tr h="441565">
                <a:tc>
                  <a:txBody>
                    <a:bodyPr/>
                    <a:lstStyle/>
                    <a:p>
                      <a:endParaRPr lang="en-US" sz="3200" dirty="0"/>
                    </a:p>
                  </a:txBody>
                  <a:tcPr marL="121920" marR="121920" marT="60960" marB="60960"/>
                </a:tc>
                <a:tc>
                  <a:txBody>
                    <a:bodyPr/>
                    <a:lstStyle/>
                    <a:p>
                      <a:endParaRPr lang="en-US" sz="3200" dirty="0"/>
                    </a:p>
                  </a:txBody>
                  <a:tcPr marL="121920" marR="121920" marT="60960" marB="6096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8763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F5AB-3BE7-4D0C-B7FA-1BA6E5DDE2FE}"/>
              </a:ext>
            </a:extLst>
          </p:cNvPr>
          <p:cNvSpPr>
            <a:spLocks noGrp="1"/>
          </p:cNvSpPr>
          <p:nvPr>
            <p:ph type="title"/>
          </p:nvPr>
        </p:nvSpPr>
        <p:spPr>
          <a:xfrm>
            <a:off x="609600" y="279400"/>
            <a:ext cx="10261600" cy="1143000"/>
          </a:xfrm>
        </p:spPr>
        <p:txBody>
          <a:bodyPr>
            <a:normAutofit/>
          </a:bodyPr>
          <a:lstStyle/>
          <a:p>
            <a:r>
              <a:rPr lang="en-US" sz="5333" dirty="0"/>
              <a:t>     </a:t>
            </a:r>
            <a:r>
              <a:rPr lang="en-US" sz="4000" dirty="0"/>
              <a:t>CTGTAC 70</a:t>
            </a:r>
            <a:r>
              <a:rPr lang="en-US" sz="4000" baseline="30000" dirty="0"/>
              <a:t>th</a:t>
            </a:r>
            <a:r>
              <a:rPr lang="en-US" sz="4000" dirty="0"/>
              <a:t> Meeting 9/2-3/21</a:t>
            </a:r>
          </a:p>
        </p:txBody>
      </p:sp>
      <p:graphicFrame>
        <p:nvGraphicFramePr>
          <p:cNvPr id="3" name="Table 3">
            <a:extLst>
              <a:ext uri="{FF2B5EF4-FFF2-40B4-BE49-F238E27FC236}">
                <a16:creationId xmlns:a16="http://schemas.microsoft.com/office/drawing/2014/main" id="{945FAC97-9059-4A4E-8760-5CE63CB69371}"/>
              </a:ext>
            </a:extLst>
          </p:cNvPr>
          <p:cNvGraphicFramePr>
            <a:graphicFrameLocks noGrp="1"/>
          </p:cNvGraphicFramePr>
          <p:nvPr>
            <p:extLst>
              <p:ext uri="{D42A27DB-BD31-4B8C-83A1-F6EECF244321}">
                <p14:modId xmlns:p14="http://schemas.microsoft.com/office/powerpoint/2010/main" val="3802130748"/>
              </p:ext>
            </p:extLst>
          </p:nvPr>
        </p:nvGraphicFramePr>
        <p:xfrm>
          <a:off x="1828800" y="1295400"/>
          <a:ext cx="8534400" cy="3972098"/>
        </p:xfrm>
        <a:graphic>
          <a:graphicData uri="http://schemas.openxmlformats.org/drawingml/2006/table">
            <a:tbl>
              <a:tblPr firstRow="1" bandRow="1">
                <a:tableStyleId>{5C22544A-7EE6-4342-B048-85BDC9FD1C3A}</a:tableStyleId>
              </a:tblPr>
              <a:tblGrid>
                <a:gridCol w="3723132">
                  <a:extLst>
                    <a:ext uri="{9D8B030D-6E8A-4147-A177-3AD203B41FA5}">
                      <a16:colId xmlns:a16="http://schemas.microsoft.com/office/drawing/2014/main" val="1558408971"/>
                    </a:ext>
                  </a:extLst>
                </a:gridCol>
                <a:gridCol w="4811268">
                  <a:extLst>
                    <a:ext uri="{9D8B030D-6E8A-4147-A177-3AD203B41FA5}">
                      <a16:colId xmlns:a16="http://schemas.microsoft.com/office/drawing/2014/main" val="1406003657"/>
                    </a:ext>
                  </a:extLst>
                </a:gridCol>
              </a:tblGrid>
              <a:tr h="682171">
                <a:tc>
                  <a:txBody>
                    <a:bodyPr/>
                    <a:lstStyle/>
                    <a:p>
                      <a:pPr algn="ctr"/>
                      <a:r>
                        <a:rPr lang="en-US" sz="2000" dirty="0"/>
                        <a:t>Document</a:t>
                      </a:r>
                    </a:p>
                  </a:txBody>
                  <a:tcPr marL="121920" marR="121920" marT="60960" marB="60960"/>
                </a:tc>
                <a:tc>
                  <a:txBody>
                    <a:bodyPr/>
                    <a:lstStyle/>
                    <a:p>
                      <a:pPr algn="ctr"/>
                      <a:r>
                        <a:rPr lang="en-US" sz="2000" dirty="0"/>
                        <a:t>Content/Link</a:t>
                      </a:r>
                    </a:p>
                  </a:txBody>
                  <a:tcPr marL="121920" marR="121920" marT="60960" marB="60960"/>
                </a:tc>
                <a:extLst>
                  <a:ext uri="{0D108BD9-81ED-4DB2-BD59-A6C34878D82A}">
                    <a16:rowId xmlns:a16="http://schemas.microsoft.com/office/drawing/2014/main" val="3080487538"/>
                  </a:ext>
                </a:extLst>
              </a:tr>
              <a:tr h="1156327">
                <a:tc>
                  <a:txBody>
                    <a:bodyPr/>
                    <a:lstStyle/>
                    <a:p>
                      <a:r>
                        <a:rPr lang="en-US" sz="2000" dirty="0"/>
                        <a:t>FDA Cellular Tissue and Gene Therapy Advisory Committee (CTGTAC) 70th Meeting (9/2</a:t>
                      </a:r>
                    </a:p>
                  </a:txBody>
                  <a:tcPr marL="121920" marR="121920" marT="60960" marB="60960"/>
                </a:tc>
                <a:tc>
                  <a:txBody>
                    <a:bodyPr/>
                    <a:lstStyle/>
                    <a:p>
                      <a:r>
                        <a:rPr lang="en-US" sz="2000" dirty="0"/>
                        <a:t>Toxicity Risks of Adeno Associated virus (AAV) Vectors for Gene Therapy (GT  -</a:t>
                      </a:r>
                    </a:p>
                    <a:p>
                      <a:endParaRPr lang="en-US" sz="2000" dirty="0"/>
                    </a:p>
                  </a:txBody>
                  <a:tcPr marL="121920" marR="121920" marT="60960" marB="60960"/>
                </a:tc>
                <a:extLst>
                  <a:ext uri="{0D108BD9-81ED-4DB2-BD59-A6C34878D82A}">
                    <a16:rowId xmlns:a16="http://schemas.microsoft.com/office/drawing/2014/main" val="2006809953"/>
                  </a:ext>
                </a:extLst>
              </a:tr>
              <a:tr h="980902">
                <a:tc>
                  <a:txBody>
                    <a:bodyPr/>
                    <a:lstStyle/>
                    <a:p>
                      <a:r>
                        <a:rPr lang="en-US" sz="2000" dirty="0"/>
                        <a:t>Briefing Book</a:t>
                      </a:r>
                    </a:p>
                    <a:p>
                      <a:endParaRPr lang="en-US" sz="2000" dirty="0"/>
                    </a:p>
                  </a:txBody>
                  <a:tcPr marL="121920" marR="121920" marT="60960" marB="60960"/>
                </a:tc>
                <a:tc>
                  <a:txBody>
                    <a:bodyPr/>
                    <a:lstStyle/>
                    <a:p>
                      <a:r>
                        <a:rPr lang="en-US" sz="2000" dirty="0"/>
                        <a:t>https://www.fda.gov/media/151599/download</a:t>
                      </a:r>
                    </a:p>
                    <a:p>
                      <a:endParaRPr lang="en-US" sz="2000" dirty="0"/>
                    </a:p>
                  </a:txBody>
                  <a:tcPr marL="121920" marR="121920" marT="60960" marB="60960"/>
                </a:tc>
                <a:extLst>
                  <a:ext uri="{0D108BD9-81ED-4DB2-BD59-A6C34878D82A}">
                    <a16:rowId xmlns:a16="http://schemas.microsoft.com/office/drawing/2014/main" val="98476973"/>
                  </a:ext>
                </a:extLst>
              </a:tr>
              <a:tr h="1097280">
                <a:tc>
                  <a:txBody>
                    <a:bodyPr/>
                    <a:lstStyle/>
                    <a:p>
                      <a:r>
                        <a:rPr lang="en-US" sz="2000" dirty="0"/>
                        <a:t>Meeting Summary</a:t>
                      </a:r>
                    </a:p>
                  </a:txBody>
                  <a:tcPr marL="121920" marR="121920" marT="60960" marB="60960"/>
                </a:tc>
                <a:tc>
                  <a:txBody>
                    <a:bodyPr/>
                    <a:lstStyle/>
                    <a:p>
                      <a:r>
                        <a:rPr lang="en-US" sz="2000" dirty="0"/>
                        <a:t>https://www.fda.gov/media/151969/download</a:t>
                      </a:r>
                    </a:p>
                  </a:txBody>
                  <a:tcPr marL="121920" marR="121920" marT="60960" marB="60960"/>
                </a:tc>
                <a:extLst>
                  <a:ext uri="{0D108BD9-81ED-4DB2-BD59-A6C34878D82A}">
                    <a16:rowId xmlns:a16="http://schemas.microsoft.com/office/drawing/2014/main" val="1783040545"/>
                  </a:ext>
                </a:extLst>
              </a:tr>
            </a:tbl>
          </a:graphicData>
        </a:graphic>
      </p:graphicFrame>
    </p:spTree>
    <p:extLst>
      <p:ext uri="{BB962C8B-B14F-4D97-AF65-F5344CB8AC3E}">
        <p14:creationId xmlns:p14="http://schemas.microsoft.com/office/powerpoint/2010/main" val="42455788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42A0-8424-4313-BF9C-D328B8EDF05E}"/>
              </a:ext>
            </a:extLst>
          </p:cNvPr>
          <p:cNvSpPr>
            <a:spLocks noGrp="1"/>
          </p:cNvSpPr>
          <p:nvPr>
            <p:ph type="title"/>
          </p:nvPr>
        </p:nvSpPr>
        <p:spPr/>
        <p:txBody>
          <a:bodyPr>
            <a:normAutofit/>
          </a:bodyPr>
          <a:lstStyle/>
          <a:p>
            <a:r>
              <a:rPr lang="en-US" sz="4000" dirty="0"/>
              <a:t>Series</a:t>
            </a:r>
            <a:r>
              <a:rPr lang="en-US" sz="5333" dirty="0"/>
              <a:t> A – </a:t>
            </a:r>
            <a:r>
              <a:rPr lang="en-US" sz="4000" dirty="0"/>
              <a:t>AAV Companies</a:t>
            </a:r>
          </a:p>
        </p:txBody>
      </p:sp>
      <p:graphicFrame>
        <p:nvGraphicFramePr>
          <p:cNvPr id="3" name="Table 3">
            <a:extLst>
              <a:ext uri="{FF2B5EF4-FFF2-40B4-BE49-F238E27FC236}">
                <a16:creationId xmlns:a16="http://schemas.microsoft.com/office/drawing/2014/main" id="{B0856DF3-CB7D-4BD6-8B7E-936F1902C514}"/>
              </a:ext>
            </a:extLst>
          </p:cNvPr>
          <p:cNvGraphicFramePr>
            <a:graphicFrameLocks noGrp="1"/>
          </p:cNvGraphicFramePr>
          <p:nvPr>
            <p:extLst>
              <p:ext uri="{D42A27DB-BD31-4B8C-83A1-F6EECF244321}">
                <p14:modId xmlns:p14="http://schemas.microsoft.com/office/powerpoint/2010/main" val="2625430607"/>
              </p:ext>
            </p:extLst>
          </p:nvPr>
        </p:nvGraphicFramePr>
        <p:xfrm>
          <a:off x="1970116" y="1202076"/>
          <a:ext cx="8291484" cy="5560906"/>
        </p:xfrm>
        <a:graphic>
          <a:graphicData uri="http://schemas.openxmlformats.org/drawingml/2006/table">
            <a:tbl>
              <a:tblPr firstRow="1" bandRow="1">
                <a:tableStyleId>{5C22544A-7EE6-4342-B048-85BDC9FD1C3A}</a:tableStyleId>
              </a:tblPr>
              <a:tblGrid>
                <a:gridCol w="2121144">
                  <a:extLst>
                    <a:ext uri="{9D8B030D-6E8A-4147-A177-3AD203B41FA5}">
                      <a16:colId xmlns:a16="http://schemas.microsoft.com/office/drawing/2014/main" val="2489933195"/>
                    </a:ext>
                  </a:extLst>
                </a:gridCol>
                <a:gridCol w="2056780">
                  <a:extLst>
                    <a:ext uri="{9D8B030D-6E8A-4147-A177-3AD203B41FA5}">
                      <a16:colId xmlns:a16="http://schemas.microsoft.com/office/drawing/2014/main" val="1735285254"/>
                    </a:ext>
                  </a:extLst>
                </a:gridCol>
                <a:gridCol w="2056780">
                  <a:extLst>
                    <a:ext uri="{9D8B030D-6E8A-4147-A177-3AD203B41FA5}">
                      <a16:colId xmlns:a16="http://schemas.microsoft.com/office/drawing/2014/main" val="4203774845"/>
                    </a:ext>
                  </a:extLst>
                </a:gridCol>
                <a:gridCol w="2056780">
                  <a:extLst>
                    <a:ext uri="{9D8B030D-6E8A-4147-A177-3AD203B41FA5}">
                      <a16:colId xmlns:a16="http://schemas.microsoft.com/office/drawing/2014/main" val="2467961523"/>
                    </a:ext>
                  </a:extLst>
                </a:gridCol>
              </a:tblGrid>
              <a:tr h="427219">
                <a:tc>
                  <a:txBody>
                    <a:bodyPr/>
                    <a:lstStyle/>
                    <a:p>
                      <a:pPr algn="ctr"/>
                      <a:r>
                        <a:rPr lang="en-US" sz="2000" dirty="0"/>
                        <a:t>Company</a:t>
                      </a:r>
                    </a:p>
                    <a:p>
                      <a:pPr algn="ctr"/>
                      <a:endParaRPr lang="en-US" sz="2000" dirty="0"/>
                    </a:p>
                  </a:txBody>
                  <a:tcPr marL="121920" marR="121920" marT="60960" marB="60960"/>
                </a:tc>
                <a:tc>
                  <a:txBody>
                    <a:bodyPr/>
                    <a:lstStyle/>
                    <a:p>
                      <a:pPr algn="ctr"/>
                      <a:r>
                        <a:rPr lang="en-US" sz="2000" dirty="0"/>
                        <a:t>Series A</a:t>
                      </a:r>
                    </a:p>
                  </a:txBody>
                  <a:tcPr marL="121920" marR="121920" marT="60960" marB="60960"/>
                </a:tc>
                <a:tc>
                  <a:txBody>
                    <a:bodyPr/>
                    <a:lstStyle/>
                    <a:p>
                      <a:pPr algn="ctr"/>
                      <a:r>
                        <a:rPr lang="en-US" sz="2000" dirty="0"/>
                        <a:t>Year</a:t>
                      </a:r>
                    </a:p>
                  </a:txBody>
                  <a:tcPr marL="121920" marR="121920" marT="60960" marB="60960"/>
                </a:tc>
                <a:tc>
                  <a:txBody>
                    <a:bodyPr/>
                    <a:lstStyle/>
                    <a:p>
                      <a:pPr algn="ctr"/>
                      <a:r>
                        <a:rPr lang="en-US" sz="2000" dirty="0"/>
                        <a:t>Technology</a:t>
                      </a:r>
                    </a:p>
                  </a:txBody>
                  <a:tcPr marL="121920" marR="121920" marT="60960" marB="60960"/>
                </a:tc>
                <a:extLst>
                  <a:ext uri="{0D108BD9-81ED-4DB2-BD59-A6C34878D82A}">
                    <a16:rowId xmlns:a16="http://schemas.microsoft.com/office/drawing/2014/main" val="3240036525"/>
                  </a:ext>
                </a:extLst>
              </a:tr>
              <a:tr h="494453">
                <a:tc>
                  <a:txBody>
                    <a:bodyPr/>
                    <a:lstStyle/>
                    <a:p>
                      <a:r>
                        <a:rPr lang="en-US" sz="1900" dirty="0">
                          <a:solidFill>
                            <a:schemeClr val="tx1"/>
                          </a:solidFill>
                        </a:rPr>
                        <a:t>Avado Bio</a:t>
                      </a:r>
                    </a:p>
                  </a:txBody>
                  <a:tcPr marL="121920" marR="121920" marT="60960" marB="60960"/>
                </a:tc>
                <a:tc>
                  <a:txBody>
                    <a:bodyPr/>
                    <a:lstStyle/>
                    <a:p>
                      <a:r>
                        <a:rPr lang="en-US" sz="1900" b="1" dirty="0">
                          <a:solidFill>
                            <a:schemeClr val="tx1"/>
                          </a:solidFill>
                        </a:rPr>
                        <a:t>80 M USD</a:t>
                      </a:r>
                    </a:p>
                  </a:txBody>
                  <a:tcPr marL="121920" marR="121920" marT="60960" marB="60960"/>
                </a:tc>
                <a:tc>
                  <a:txBody>
                    <a:bodyPr/>
                    <a:lstStyle/>
                    <a:p>
                      <a:r>
                        <a:rPr lang="en-US" sz="1900" dirty="0">
                          <a:solidFill>
                            <a:schemeClr val="tx1"/>
                          </a:solidFill>
                        </a:rPr>
                        <a:t>Q4/2021</a:t>
                      </a:r>
                    </a:p>
                  </a:txBody>
                  <a:tcPr marL="121920" marR="121920" marT="60960" marB="60960"/>
                </a:tc>
                <a:tc>
                  <a:txBody>
                    <a:bodyPr/>
                    <a:lstStyle/>
                    <a:p>
                      <a:r>
                        <a:rPr lang="en-US" sz="1900" dirty="0">
                          <a:solidFill>
                            <a:schemeClr val="tx1"/>
                          </a:solidFill>
                        </a:rPr>
                        <a:t>AAV  CNS</a:t>
                      </a:r>
                    </a:p>
                  </a:txBody>
                  <a:tcPr marL="121920" marR="121920" marT="60960" marB="60960"/>
                </a:tc>
                <a:extLst>
                  <a:ext uri="{0D108BD9-81ED-4DB2-BD59-A6C34878D82A}">
                    <a16:rowId xmlns:a16="http://schemas.microsoft.com/office/drawing/2014/main" val="2504164629"/>
                  </a:ext>
                </a:extLst>
              </a:tr>
              <a:tr h="1828800">
                <a:tc>
                  <a:txBody>
                    <a:bodyPr/>
                    <a:lstStyle/>
                    <a:p>
                      <a:r>
                        <a:rPr lang="en-US" sz="1900" dirty="0">
                          <a:solidFill>
                            <a:schemeClr val="tx1"/>
                          </a:solidFill>
                        </a:rPr>
                        <a:t>CODA Bio- therapeutics</a:t>
                      </a:r>
                    </a:p>
                  </a:txBody>
                  <a:tcPr marL="121920" marR="121920" marT="60960" marB="60960"/>
                </a:tc>
                <a:tc>
                  <a:txBody>
                    <a:bodyPr/>
                    <a:lstStyle/>
                    <a:p>
                      <a:r>
                        <a:rPr lang="en-US" sz="1900" dirty="0">
                          <a:solidFill>
                            <a:schemeClr val="tx1"/>
                          </a:solidFill>
                        </a:rPr>
                        <a:t>240M raised in total in four rounds.</a:t>
                      </a:r>
                    </a:p>
                    <a:p>
                      <a:r>
                        <a:rPr lang="en-US" sz="1900" b="1" dirty="0">
                          <a:solidFill>
                            <a:schemeClr val="tx1"/>
                          </a:solidFill>
                        </a:rPr>
                        <a:t>Ser A  </a:t>
                      </a:r>
                      <a:r>
                        <a:rPr lang="en-US" sz="1900" dirty="0">
                          <a:solidFill>
                            <a:schemeClr val="tx1"/>
                          </a:solidFill>
                        </a:rPr>
                        <a:t>11/2019: </a:t>
                      </a:r>
                      <a:r>
                        <a:rPr lang="en-US" sz="1900" b="1" dirty="0">
                          <a:solidFill>
                            <a:schemeClr val="tx1"/>
                          </a:solidFill>
                        </a:rPr>
                        <a:t>34M</a:t>
                      </a:r>
                    </a:p>
                    <a:p>
                      <a:r>
                        <a:rPr lang="en-US" sz="1900" dirty="0">
                          <a:solidFill>
                            <a:schemeClr val="tx1"/>
                          </a:solidFill>
                        </a:rPr>
                        <a:t>28M 12/2/2021</a:t>
                      </a:r>
                    </a:p>
                  </a:txBody>
                  <a:tcPr marL="121920" marR="121920" marT="60960" marB="60960"/>
                </a:tc>
                <a:tc>
                  <a:txBody>
                    <a:bodyPr/>
                    <a:lstStyle/>
                    <a:p>
                      <a:r>
                        <a:rPr lang="en-US" sz="1900" dirty="0">
                          <a:solidFill>
                            <a:schemeClr val="tx1"/>
                          </a:solidFill>
                        </a:rPr>
                        <a:t>11/209-11-2021</a:t>
                      </a:r>
                    </a:p>
                  </a:txBody>
                  <a:tcPr marL="121920" marR="121920" marT="60960" marB="60960"/>
                </a:tc>
                <a:tc>
                  <a:txBody>
                    <a:bodyPr/>
                    <a:lstStyle/>
                    <a:p>
                      <a:r>
                        <a:rPr lang="en-US" sz="1900" dirty="0">
                          <a:solidFill>
                            <a:schemeClr val="tx1"/>
                          </a:solidFill>
                        </a:rPr>
                        <a:t>AAV CNS</a:t>
                      </a:r>
                    </a:p>
                  </a:txBody>
                  <a:tcPr marL="121920" marR="121920" marT="60960" marB="60960"/>
                </a:tc>
                <a:extLst>
                  <a:ext uri="{0D108BD9-81ED-4DB2-BD59-A6C34878D82A}">
                    <a16:rowId xmlns:a16="http://schemas.microsoft.com/office/drawing/2014/main" val="1958818213"/>
                  </a:ext>
                </a:extLst>
              </a:tr>
              <a:tr h="494453">
                <a:tc>
                  <a:txBody>
                    <a:bodyPr/>
                    <a:lstStyle/>
                    <a:p>
                      <a:r>
                        <a:rPr lang="en-US" sz="1900" dirty="0">
                          <a:solidFill>
                            <a:schemeClr val="tx1"/>
                          </a:solidFill>
                        </a:rPr>
                        <a:t>Dyno Therapeutics</a:t>
                      </a:r>
                    </a:p>
                  </a:txBody>
                  <a:tcPr marL="121920" marR="121920" marT="60960" marB="60960"/>
                </a:tc>
                <a:tc>
                  <a:txBody>
                    <a:bodyPr/>
                    <a:lstStyle/>
                    <a:p>
                      <a:r>
                        <a:rPr lang="en-US" sz="1900" b="1" dirty="0">
                          <a:solidFill>
                            <a:schemeClr val="tx1"/>
                          </a:solidFill>
                        </a:rPr>
                        <a:t>Ser A 100 M</a:t>
                      </a:r>
                    </a:p>
                  </a:txBody>
                  <a:tcPr marL="72000" marR="72000" marT="48000" marB="48000" anchor="ctr"/>
                </a:tc>
                <a:tc>
                  <a:txBody>
                    <a:bodyPr/>
                    <a:lstStyle/>
                    <a:p>
                      <a:r>
                        <a:rPr lang="en-US" sz="1900" dirty="0">
                          <a:solidFill>
                            <a:schemeClr val="tx1"/>
                          </a:solidFill>
                        </a:rPr>
                        <a:t>05/2021</a:t>
                      </a:r>
                    </a:p>
                  </a:txBody>
                  <a:tcPr marL="121920" marR="121920" marT="60960" marB="60960"/>
                </a:tc>
                <a:tc>
                  <a:txBody>
                    <a:bodyPr/>
                    <a:lstStyle/>
                    <a:p>
                      <a:r>
                        <a:rPr lang="en-US" sz="1900" dirty="0">
                          <a:solidFill>
                            <a:schemeClr val="tx1"/>
                          </a:solidFill>
                        </a:rPr>
                        <a:t>AAV </a:t>
                      </a:r>
                    </a:p>
                  </a:txBody>
                  <a:tcPr marL="121920" marR="121920" marT="60960" marB="60960"/>
                </a:tc>
                <a:extLst>
                  <a:ext uri="{0D108BD9-81ED-4DB2-BD59-A6C34878D82A}">
                    <a16:rowId xmlns:a16="http://schemas.microsoft.com/office/drawing/2014/main" val="601120605"/>
                  </a:ext>
                </a:extLst>
              </a:tr>
              <a:tr h="690880">
                <a:tc>
                  <a:txBody>
                    <a:bodyPr/>
                    <a:lstStyle/>
                    <a:p>
                      <a:r>
                        <a:rPr lang="en-US" sz="1900" dirty="0">
                          <a:solidFill>
                            <a:schemeClr val="tx1"/>
                          </a:solidFill>
                        </a:rPr>
                        <a:t>Jaguar Gene Therapies</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tx1"/>
                          </a:solidFill>
                          <a:effectLst/>
                          <a:uLnTx/>
                          <a:uFillTx/>
                          <a:latin typeface="+mn-lt"/>
                          <a:ea typeface="+mn-ea"/>
                          <a:cs typeface="+mn-cs"/>
                        </a:rPr>
                        <a:t>Ser A and B  (04/2021) 139M</a:t>
                      </a:r>
                      <a:endParaRPr lang="en-US" sz="1900" b="1" dirty="0">
                        <a:solidFill>
                          <a:schemeClr val="tx1"/>
                        </a:solidFill>
                      </a:endParaRPr>
                    </a:p>
                  </a:txBody>
                  <a:tcPr marL="72000" marR="72000" marT="48000" marB="48000" anchor="ctr"/>
                </a:tc>
                <a:tc>
                  <a:txBody>
                    <a:bodyPr/>
                    <a:lstStyle/>
                    <a:p>
                      <a:r>
                        <a:rPr lang="en-US" sz="1900" dirty="0">
                          <a:solidFill>
                            <a:schemeClr val="tx1"/>
                          </a:solidFill>
                        </a:rPr>
                        <a:t>04/2021</a:t>
                      </a:r>
                    </a:p>
                  </a:txBody>
                  <a:tcPr marL="72000" marR="72000" marT="48000" marB="48000" anchor="ctr"/>
                </a:tc>
                <a:tc>
                  <a:txBody>
                    <a:bodyPr/>
                    <a:lstStyle/>
                    <a:p>
                      <a:r>
                        <a:rPr lang="en-US" sz="1900" dirty="0">
                          <a:solidFill>
                            <a:schemeClr val="tx1"/>
                          </a:solidFill>
                        </a:rPr>
                        <a:t>AAV </a:t>
                      </a:r>
                    </a:p>
                  </a:txBody>
                  <a:tcPr marL="121920" marR="121920" marT="60960" marB="60960"/>
                </a:tc>
                <a:extLst>
                  <a:ext uri="{0D108BD9-81ED-4DB2-BD59-A6C34878D82A}">
                    <a16:rowId xmlns:a16="http://schemas.microsoft.com/office/drawing/2014/main" val="3555777039"/>
                  </a:ext>
                </a:extLst>
              </a:tr>
              <a:tr h="1259840">
                <a:tc>
                  <a:txBody>
                    <a:bodyPr/>
                    <a:lstStyle/>
                    <a:p>
                      <a:r>
                        <a:rPr lang="en-US" sz="1900" dirty="0">
                          <a:solidFill>
                            <a:schemeClr val="tx1"/>
                          </a:solidFill>
                        </a:rPr>
                        <a:t>Tenaya Therapeutics</a:t>
                      </a:r>
                    </a:p>
                  </a:txBody>
                  <a:tcPr marL="121920" marR="121920" marT="60960" marB="60960"/>
                </a:tc>
                <a:tc>
                  <a:txBody>
                    <a:bodyPr/>
                    <a:lstStyle/>
                    <a:p>
                      <a:r>
                        <a:rPr lang="en-US" sz="1900" dirty="0">
                          <a:solidFill>
                            <a:schemeClr val="tx1"/>
                          </a:solidFill>
                        </a:rPr>
                        <a:t>total of $248M in funding</a:t>
                      </a:r>
                    </a:p>
                    <a:p>
                      <a:r>
                        <a:rPr lang="en-US" sz="1900" i="1" dirty="0">
                          <a:solidFill>
                            <a:schemeClr val="tx1"/>
                          </a:solidFill>
                        </a:rPr>
                        <a:t>IPO  07/2021 160 M</a:t>
                      </a:r>
                    </a:p>
                  </a:txBody>
                  <a:tcPr marL="121920" marR="121920" marT="60960" marB="60960"/>
                </a:tc>
                <a:tc>
                  <a:txBody>
                    <a:bodyPr/>
                    <a:lstStyle/>
                    <a:p>
                      <a:r>
                        <a:rPr lang="en-US" sz="1900" b="1" dirty="0">
                          <a:solidFill>
                            <a:schemeClr val="tx1"/>
                          </a:solidFill>
                        </a:rPr>
                        <a:t>Ser A 50M 2016</a:t>
                      </a:r>
                    </a:p>
                    <a:p>
                      <a:r>
                        <a:rPr lang="en-US" sz="1900" dirty="0">
                          <a:solidFill>
                            <a:schemeClr val="tx1"/>
                          </a:solidFill>
                        </a:rPr>
                        <a:t>Ser B  92M 2019</a:t>
                      </a:r>
                    </a:p>
                    <a:p>
                      <a:r>
                        <a:rPr lang="en-US" sz="1900" dirty="0">
                          <a:solidFill>
                            <a:schemeClr val="tx1"/>
                          </a:solidFill>
                        </a:rPr>
                        <a:t>Ser C 106M 03/2021</a:t>
                      </a:r>
                    </a:p>
                  </a:txBody>
                  <a:tcPr marL="121920" marR="121920" marT="60960" marB="60960"/>
                </a:tc>
                <a:tc>
                  <a:txBody>
                    <a:bodyPr/>
                    <a:lstStyle/>
                    <a:p>
                      <a:r>
                        <a:rPr lang="en-US" sz="1900" dirty="0">
                          <a:solidFill>
                            <a:schemeClr val="tx1"/>
                          </a:solidFill>
                        </a:rPr>
                        <a:t>AAV, pluripotent stem cells, HDAC inhibit</a:t>
                      </a:r>
                    </a:p>
                  </a:txBody>
                  <a:tcPr marL="121920" marR="121920" marT="60960" marB="60960"/>
                </a:tc>
                <a:extLst>
                  <a:ext uri="{0D108BD9-81ED-4DB2-BD59-A6C34878D82A}">
                    <a16:rowId xmlns:a16="http://schemas.microsoft.com/office/drawing/2014/main" val="2384138600"/>
                  </a:ext>
                </a:extLst>
              </a:tr>
            </a:tbl>
          </a:graphicData>
        </a:graphic>
      </p:graphicFrame>
    </p:spTree>
    <p:extLst>
      <p:ext uri="{BB962C8B-B14F-4D97-AF65-F5344CB8AC3E}">
        <p14:creationId xmlns:p14="http://schemas.microsoft.com/office/powerpoint/2010/main" val="29650135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33" dirty="0"/>
              <a:t>    </a:t>
            </a:r>
            <a:r>
              <a:rPr lang="en-US" sz="4000" dirty="0"/>
              <a:t>Gene Therapy Market Approvals (1)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9286896"/>
              </p:ext>
            </p:extLst>
          </p:nvPr>
        </p:nvGraphicFramePr>
        <p:xfrm>
          <a:off x="1345972" y="1322172"/>
          <a:ext cx="10218366" cy="5328274"/>
        </p:xfrm>
        <a:graphic>
          <a:graphicData uri="http://schemas.openxmlformats.org/drawingml/2006/table">
            <a:tbl>
              <a:tblPr firstRow="1" bandRow="1">
                <a:tableStyleId>{5C22544A-7EE6-4342-B048-85BDC9FD1C3A}</a:tableStyleId>
              </a:tblPr>
              <a:tblGrid>
                <a:gridCol w="11176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633011">
                  <a:extLst>
                    <a:ext uri="{9D8B030D-6E8A-4147-A177-3AD203B41FA5}">
                      <a16:colId xmlns:a16="http://schemas.microsoft.com/office/drawing/2014/main" val="20001"/>
                    </a:ext>
                  </a:extLst>
                </a:gridCol>
                <a:gridCol w="1710319">
                  <a:extLst>
                    <a:ext uri="{9D8B030D-6E8A-4147-A177-3AD203B41FA5}">
                      <a16:colId xmlns:a16="http://schemas.microsoft.com/office/drawing/2014/main" val="20004"/>
                    </a:ext>
                  </a:extLst>
                </a:gridCol>
                <a:gridCol w="1389633">
                  <a:extLst>
                    <a:ext uri="{9D8B030D-6E8A-4147-A177-3AD203B41FA5}">
                      <a16:colId xmlns:a16="http://schemas.microsoft.com/office/drawing/2014/main" val="20005"/>
                    </a:ext>
                  </a:extLst>
                </a:gridCol>
                <a:gridCol w="2031003">
                  <a:extLst>
                    <a:ext uri="{9D8B030D-6E8A-4147-A177-3AD203B41FA5}">
                      <a16:colId xmlns:a16="http://schemas.microsoft.com/office/drawing/2014/main" val="20006"/>
                    </a:ext>
                  </a:extLst>
                </a:gridCol>
              </a:tblGrid>
              <a:tr h="772160">
                <a:tc>
                  <a:txBody>
                    <a:bodyPr/>
                    <a:lstStyle/>
                    <a:p>
                      <a:pPr marL="0" indent="0" algn="ctr"/>
                      <a:r>
                        <a:rPr lang="en-US" sz="2000" dirty="0"/>
                        <a:t>Date</a:t>
                      </a:r>
                    </a:p>
                  </a:txBody>
                  <a:tcPr marL="121920" marR="121920" marT="60960" marB="60960"/>
                </a:tc>
                <a:tc>
                  <a:txBody>
                    <a:bodyPr/>
                    <a:lstStyle/>
                    <a:p>
                      <a:pPr algn="ctr"/>
                      <a:r>
                        <a:rPr lang="en-US" sz="2000" dirty="0"/>
                        <a:t>Agency</a:t>
                      </a:r>
                    </a:p>
                  </a:txBody>
                  <a:tcPr marL="121920" marR="121920" marT="60960" marB="60960"/>
                </a:tc>
                <a:tc>
                  <a:txBody>
                    <a:bodyPr/>
                    <a:lstStyle/>
                    <a:p>
                      <a:pPr algn="ctr"/>
                      <a:r>
                        <a:rPr lang="en-US" sz="2000" dirty="0"/>
                        <a:t>Agent</a:t>
                      </a:r>
                    </a:p>
                  </a:txBody>
                  <a:tcPr marL="121920" marR="121920" marT="60960" marB="60960"/>
                </a:tc>
                <a:tc>
                  <a:txBody>
                    <a:bodyPr/>
                    <a:lstStyle/>
                    <a:p>
                      <a:pPr algn="ctr"/>
                      <a:r>
                        <a:rPr lang="en-US" sz="2000" dirty="0"/>
                        <a:t>Company</a:t>
                      </a:r>
                    </a:p>
                  </a:txBody>
                  <a:tcPr marL="121920" marR="121920" marT="60960" marB="60960"/>
                </a:tc>
                <a:tc>
                  <a:txBody>
                    <a:bodyPr/>
                    <a:lstStyle/>
                    <a:p>
                      <a:pPr algn="ctr"/>
                      <a:r>
                        <a:rPr lang="en-US" sz="2000" dirty="0"/>
                        <a:t>Indication</a:t>
                      </a:r>
                    </a:p>
                  </a:txBody>
                  <a:tcPr marL="121920" marR="121920" marT="60960" marB="60960"/>
                </a:tc>
                <a:tc>
                  <a:txBody>
                    <a:bodyPr/>
                    <a:lstStyle/>
                    <a:p>
                      <a:pPr algn="ctr"/>
                      <a:r>
                        <a:rPr lang="en-US" sz="2000" dirty="0"/>
                        <a:t>Price USD </a:t>
                      </a:r>
                    </a:p>
                    <a:p>
                      <a:pPr algn="ctr"/>
                      <a:r>
                        <a:rPr lang="en-US" sz="2000" dirty="0"/>
                        <a:t>Treatm. </a:t>
                      </a:r>
                    </a:p>
                  </a:txBody>
                  <a:tcPr marL="121920" marR="121920" marT="60960" marB="60960"/>
                </a:tc>
                <a:tc>
                  <a:txBody>
                    <a:bodyPr/>
                    <a:lstStyle/>
                    <a:p>
                      <a:pPr algn="ctr"/>
                      <a:r>
                        <a:rPr lang="en-US" sz="2000" dirty="0"/>
                        <a:t>Comment</a:t>
                      </a:r>
                    </a:p>
                  </a:txBody>
                  <a:tcPr marL="121920" marR="121920" marT="60960" marB="60960"/>
                </a:tc>
                <a:extLst>
                  <a:ext uri="{0D108BD9-81ED-4DB2-BD59-A6C34878D82A}">
                    <a16:rowId xmlns:a16="http://schemas.microsoft.com/office/drawing/2014/main" val="10000"/>
                  </a:ext>
                </a:extLst>
              </a:tr>
              <a:tr h="731520">
                <a:tc>
                  <a:txBody>
                    <a:bodyPr/>
                    <a:lstStyle/>
                    <a:p>
                      <a:r>
                        <a:rPr lang="en-US" sz="1300" dirty="0"/>
                        <a:t>2/2022</a:t>
                      </a:r>
                    </a:p>
                  </a:txBody>
                  <a:tcPr marL="121920" marR="121920" marT="60960" marB="60960"/>
                </a:tc>
                <a:tc>
                  <a:txBody>
                    <a:bodyPr/>
                    <a:lstStyle/>
                    <a:p>
                      <a:r>
                        <a:rPr lang="en-US" sz="1300" dirty="0"/>
                        <a:t>FDA EMA</a:t>
                      </a:r>
                    </a:p>
                  </a:txBody>
                  <a:tcPr marL="121920" marR="121920" marT="60960" marB="60960"/>
                </a:tc>
                <a:tc>
                  <a:txBody>
                    <a:bodyPr/>
                    <a:lstStyle/>
                    <a:p>
                      <a:r>
                        <a:rPr lang="en-US" sz="1300" dirty="0"/>
                        <a:t>Carvykti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CAR-T) citicabtagene</a:t>
                      </a:r>
                    </a:p>
                  </a:txBody>
                  <a:tcPr marL="121920" marR="121920" marT="60960" marB="60960"/>
                </a:tc>
                <a:tc>
                  <a:txBody>
                    <a:bodyPr/>
                    <a:lstStyle/>
                    <a:p>
                      <a:r>
                        <a:rPr lang="en-US" sz="1300" dirty="0"/>
                        <a:t>Legend Bio &amp; Janssen</a:t>
                      </a:r>
                    </a:p>
                  </a:txBody>
                  <a:tcPr marL="121920" marR="121920" marT="60960" marB="60960"/>
                </a:tc>
                <a:tc>
                  <a:txBody>
                    <a:bodyPr/>
                    <a:lstStyle/>
                    <a:p>
                      <a:pPr algn="ctr"/>
                      <a:r>
                        <a:rPr lang="en-US" sz="1200" dirty="0"/>
                        <a:t>Multiple ,myeloma</a:t>
                      </a:r>
                    </a:p>
                    <a:p>
                      <a:pPr algn="ctr"/>
                      <a:r>
                        <a:rPr lang="en-US" sz="1200" dirty="0"/>
                        <a:t>(4 or more lines</a:t>
                      </a:r>
                    </a:p>
                  </a:txBody>
                  <a:tcPr marL="121920" marR="121920" marT="60960" marB="60960"/>
                </a:tc>
                <a:tc>
                  <a:txBody>
                    <a:bodyPr/>
                    <a:lstStyle/>
                    <a:p>
                      <a:pPr marL="0" marR="0" algn="l" defTabSz="1219170" rtl="0" eaLnBrk="1" latinLnBrk="0" hangingPunct="1">
                        <a:lnSpc>
                          <a:spcPct val="115000"/>
                        </a:lnSpc>
                        <a:spcBef>
                          <a:spcPts val="0"/>
                        </a:spcBef>
                        <a:spcAft>
                          <a:spcPts val="1000"/>
                        </a:spcAft>
                      </a:pPr>
                      <a:r>
                        <a:rPr lang="en-US" sz="1200" kern="1200" dirty="0">
                          <a:solidFill>
                            <a:schemeClr val="dk1"/>
                          </a:solidFill>
                          <a:latin typeface="+mn-lt"/>
                          <a:ea typeface="+mn-ea"/>
                          <a:cs typeface="+mn-cs"/>
                        </a:rPr>
                        <a:t>500k</a:t>
                      </a:r>
                    </a:p>
                  </a:txBody>
                  <a:tcPr marL="121920" marR="121920" marT="60960" marB="60960"/>
                </a:tc>
                <a:tc>
                  <a:txBody>
                    <a:bodyPr/>
                    <a:lstStyle/>
                    <a:p>
                      <a:r>
                        <a:rPr lang="en-US" sz="1200" dirty="0"/>
                        <a:t>US and EU</a:t>
                      </a:r>
                    </a:p>
                  </a:txBody>
                  <a:tcPr marL="121920" marR="121920" marT="60960" marB="60960"/>
                </a:tc>
                <a:extLst>
                  <a:ext uri="{0D108BD9-81ED-4DB2-BD59-A6C34878D82A}">
                    <a16:rowId xmlns:a16="http://schemas.microsoft.com/office/drawing/2014/main" val="10001"/>
                  </a:ext>
                </a:extLst>
              </a:tr>
              <a:tr h="894080">
                <a:tc>
                  <a:txBody>
                    <a:bodyPr/>
                    <a:lstStyle/>
                    <a:p>
                      <a:r>
                        <a:rPr lang="en-US" sz="1300" dirty="0"/>
                        <a:t>06/29/2023</a:t>
                      </a:r>
                    </a:p>
                  </a:txBody>
                  <a:tcPr marL="121920" marR="121920" marT="60960" marB="60960"/>
                </a:tc>
                <a:tc>
                  <a:txBody>
                    <a:bodyPr/>
                    <a:lstStyle/>
                    <a:p>
                      <a:r>
                        <a:rPr lang="en-US" sz="1300" dirty="0"/>
                        <a:t>FDA</a:t>
                      </a:r>
                    </a:p>
                  </a:txBody>
                  <a:tcPr marL="121920" marR="121920" marT="60960" marB="60960"/>
                </a:tc>
                <a:tc>
                  <a:txBody>
                    <a:bodyPr/>
                    <a:lstStyle/>
                    <a:p>
                      <a:r>
                        <a:rPr lang="en-US" sz="1300" dirty="0"/>
                        <a:t>RoctavianAAV </a:t>
                      </a:r>
                    </a:p>
                    <a:p>
                      <a:r>
                        <a:rPr lang="en-US" sz="1300" dirty="0"/>
                        <a:t> </a:t>
                      </a:r>
                      <a:r>
                        <a:rPr lang="en-US" sz="1200" dirty="0"/>
                        <a:t>valoctocogene roxaparvovec-rvox) </a:t>
                      </a:r>
                    </a:p>
                  </a:txBody>
                  <a:tcPr marL="121920" marR="121920" marT="60960" marB="60960"/>
                </a:tc>
                <a:tc>
                  <a:txBody>
                    <a:bodyPr/>
                    <a:lstStyle/>
                    <a:p>
                      <a:r>
                        <a:rPr lang="en-US" sz="1300" dirty="0"/>
                        <a:t>BIOMARINE</a:t>
                      </a:r>
                    </a:p>
                  </a:txBody>
                  <a:tcPr marL="121920" marR="121920" marT="60960" marB="60960"/>
                </a:tc>
                <a:tc>
                  <a:txBody>
                    <a:bodyPr/>
                    <a:lstStyle/>
                    <a:p>
                      <a:r>
                        <a:rPr lang="en-US" sz="1200" dirty="0"/>
                        <a:t>Severe Hemophilia A </a:t>
                      </a:r>
                    </a:p>
                  </a:txBody>
                  <a:tcPr marL="121920" marR="121920" marT="60960" marB="60960"/>
                </a:tc>
                <a:tc>
                  <a:txBody>
                    <a:bodyPr/>
                    <a:lstStyle/>
                    <a:p>
                      <a:r>
                        <a:rPr lang="en-US" sz="1200" kern="1200" dirty="0">
                          <a:solidFill>
                            <a:schemeClr val="dk1"/>
                          </a:solidFill>
                          <a:latin typeface="+mn-lt"/>
                          <a:ea typeface="+mn-ea"/>
                          <a:cs typeface="+mn-cs"/>
                        </a:rPr>
                        <a:t>2.9M</a:t>
                      </a:r>
                    </a:p>
                  </a:txBody>
                  <a:tcPr marL="121920" marR="121920" marT="60960" marB="60960"/>
                </a:tc>
                <a:tc>
                  <a:txBody>
                    <a:bodyPr/>
                    <a:lstStyle/>
                    <a:p>
                      <a:r>
                        <a:rPr lang="en-US" sz="1200" dirty="0"/>
                        <a:t>EU approval in 2022</a:t>
                      </a:r>
                    </a:p>
                  </a:txBody>
                  <a:tcPr marL="121920" marR="121920" marT="60960" marB="60960"/>
                </a:tc>
                <a:extLst>
                  <a:ext uri="{0D108BD9-81ED-4DB2-BD59-A6C34878D82A}">
                    <a16:rowId xmlns:a16="http://schemas.microsoft.com/office/drawing/2014/main" val="10002"/>
                  </a:ext>
                </a:extLst>
              </a:tr>
              <a:tr h="894080">
                <a:tc>
                  <a:txBody>
                    <a:bodyPr/>
                    <a:lstStyle/>
                    <a:p>
                      <a:r>
                        <a:rPr lang="en-US" sz="1300" dirty="0"/>
                        <a:t>EU 07/2022</a:t>
                      </a:r>
                    </a:p>
                  </a:txBody>
                  <a:tcPr marL="121920" marR="121920" marT="60960" marB="60960"/>
                </a:tc>
                <a:tc>
                  <a:txBody>
                    <a:bodyPr/>
                    <a:lstStyle/>
                    <a:p>
                      <a:r>
                        <a:rPr lang="en-US" sz="1300" dirty="0"/>
                        <a:t>EMA</a:t>
                      </a:r>
                    </a:p>
                  </a:txBody>
                  <a:tcPr marL="121920" marR="121920" marT="60960" marB="60960"/>
                </a:tc>
                <a:tc>
                  <a:txBody>
                    <a:bodyPr/>
                    <a:lstStyle/>
                    <a:p>
                      <a:r>
                        <a:rPr lang="en-US" sz="1300" dirty="0"/>
                        <a:t>Ustaz</a:t>
                      </a:r>
                    </a:p>
                    <a:p>
                      <a:r>
                        <a:rPr lang="en-US" sz="1300" dirty="0"/>
                        <a:t>aludoxageneexuparvovec</a:t>
                      </a:r>
                    </a:p>
                  </a:txBody>
                  <a:tcPr marL="121920" marR="121920" marT="60960" marB="60960"/>
                </a:tc>
                <a:tc>
                  <a:txBody>
                    <a:bodyPr/>
                    <a:lstStyle/>
                    <a:p>
                      <a:r>
                        <a:rPr lang="en-US" sz="1300" dirty="0"/>
                        <a:t>PTC Therapeutics</a:t>
                      </a:r>
                    </a:p>
                  </a:txBody>
                  <a:tcPr marL="121920" marR="121920" marT="60960" marB="60960"/>
                </a:tc>
                <a:tc>
                  <a:txBody>
                    <a:bodyPr/>
                    <a:lstStyle/>
                    <a:p>
                      <a:r>
                        <a:rPr lang="en-US" sz="1900" dirty="0"/>
                        <a:t> </a:t>
                      </a:r>
                      <a:r>
                        <a:rPr lang="en-US" sz="1200" dirty="0"/>
                        <a:t>aromatic L-aminoacid decarboxylase</a:t>
                      </a:r>
                      <a:r>
                        <a:rPr lang="en-US" sz="1900" dirty="0"/>
                        <a:t> </a:t>
                      </a:r>
                      <a:r>
                        <a:rPr lang="en-US" sz="1300" dirty="0"/>
                        <a:t>(ADAC)  deficiency</a:t>
                      </a:r>
                    </a:p>
                  </a:txBody>
                  <a:tcPr marL="121920" marR="121920" marT="60960" marB="60960"/>
                </a:tc>
                <a:tc>
                  <a:txBody>
                    <a:bodyPr/>
                    <a:lstStyle/>
                    <a:p>
                      <a:r>
                        <a:rPr lang="en-US" sz="1200" kern="1200" dirty="0">
                          <a:solidFill>
                            <a:schemeClr val="dk1"/>
                          </a:solidFill>
                          <a:latin typeface="+mn-lt"/>
                          <a:ea typeface="+mn-ea"/>
                          <a:cs typeface="+mn-cs"/>
                        </a:rPr>
                        <a:t>3M</a:t>
                      </a:r>
                    </a:p>
                  </a:txBody>
                  <a:tcPr marL="121920" marR="121920" marT="60960" marB="60960"/>
                </a:tc>
                <a:tc>
                  <a:txBody>
                    <a:bodyPr/>
                    <a:lstStyle/>
                    <a:p>
                      <a:r>
                        <a:rPr lang="en-US" sz="1200" dirty="0"/>
                        <a:t>Infused into putamen in the brain</a:t>
                      </a:r>
                    </a:p>
                  </a:txBody>
                  <a:tcPr marL="121920" marR="121920" marT="60960" marB="60960"/>
                </a:tc>
                <a:extLst>
                  <a:ext uri="{0D108BD9-81ED-4DB2-BD59-A6C34878D82A}">
                    <a16:rowId xmlns:a16="http://schemas.microsoft.com/office/drawing/2014/main" val="10003"/>
                  </a:ext>
                </a:extLst>
              </a:tr>
              <a:tr h="563779">
                <a:tc>
                  <a:txBody>
                    <a:bodyPr/>
                    <a:lstStyle/>
                    <a:p>
                      <a:r>
                        <a:rPr lang="en-US" sz="1300" dirty="0"/>
                        <a:t>11/2022</a:t>
                      </a:r>
                    </a:p>
                  </a:txBody>
                  <a:tcPr marL="121920" marR="121920" marT="60960" marB="60960"/>
                </a:tc>
                <a:tc>
                  <a:txBody>
                    <a:bodyPr/>
                    <a:lstStyle/>
                    <a:p>
                      <a:r>
                        <a:rPr lang="en-US" sz="1300" dirty="0"/>
                        <a:t>FDA</a:t>
                      </a:r>
                    </a:p>
                  </a:txBody>
                  <a:tcPr marL="121920" marR="121920" marT="60960" marB="60960"/>
                </a:tc>
                <a:tc>
                  <a:txBody>
                    <a:bodyPr/>
                    <a:lstStyle/>
                    <a:p>
                      <a:r>
                        <a:rPr lang="en-US" sz="1300" dirty="0"/>
                        <a:t>Hemgenix</a:t>
                      </a:r>
                    </a:p>
                  </a:txBody>
                  <a:tcPr marL="121920" marR="121920" marT="60960" marB="60960"/>
                </a:tc>
                <a:tc>
                  <a:txBody>
                    <a:bodyPr/>
                    <a:lstStyle/>
                    <a:p>
                      <a:r>
                        <a:rPr lang="en-US" sz="1300" dirty="0"/>
                        <a:t>UniQure</a:t>
                      </a:r>
                    </a:p>
                    <a:p>
                      <a:r>
                        <a:rPr lang="en-US" sz="1300" dirty="0"/>
                        <a:t>CSL Behring</a:t>
                      </a:r>
                    </a:p>
                  </a:txBody>
                  <a:tcPr marL="121920" marR="121920" marT="60960" marB="60960"/>
                </a:tc>
                <a:tc>
                  <a:txBody>
                    <a:bodyPr/>
                    <a:lstStyle/>
                    <a:p>
                      <a:r>
                        <a:rPr lang="en-US" sz="1300" dirty="0"/>
                        <a:t>Adult hemophilia B</a:t>
                      </a:r>
                    </a:p>
                  </a:txBody>
                  <a:tcPr marL="121920" marR="121920" marT="60960" marB="60960"/>
                </a:tc>
                <a:tc>
                  <a:txBody>
                    <a:bodyPr/>
                    <a:lstStyle/>
                    <a:p>
                      <a:pPr marL="0" algn="l" defTabSz="1219170" rtl="0" eaLnBrk="1" latinLnBrk="0" hangingPunct="1"/>
                      <a:r>
                        <a:rPr lang="en-US" sz="1200" kern="1200" dirty="0">
                          <a:solidFill>
                            <a:schemeClr val="dk1"/>
                          </a:solidFill>
                          <a:latin typeface="+mn-lt"/>
                          <a:ea typeface="+mn-ea"/>
                          <a:cs typeface="+mn-cs"/>
                        </a:rPr>
                        <a:t>3.5M</a:t>
                      </a:r>
                    </a:p>
                    <a:p>
                      <a:endParaRPr lang="en-US" sz="1900" dirty="0"/>
                    </a:p>
                  </a:txBody>
                  <a:tcPr marL="121920" marR="121920" marT="60960" marB="60960"/>
                </a:tc>
                <a:tc>
                  <a:txBody>
                    <a:bodyPr/>
                    <a:lstStyle/>
                    <a:p>
                      <a:endParaRPr lang="en-US" sz="1200" dirty="0"/>
                    </a:p>
                  </a:txBody>
                  <a:tcPr marL="121920" marR="121920" marT="60960" marB="60960"/>
                </a:tc>
                <a:extLst>
                  <a:ext uri="{0D108BD9-81ED-4DB2-BD59-A6C34878D82A}">
                    <a16:rowId xmlns:a16="http://schemas.microsoft.com/office/drawing/2014/main" val="10004"/>
                  </a:ext>
                </a:extLst>
              </a:tr>
              <a:tr h="847714">
                <a:tc>
                  <a:txBody>
                    <a:bodyPr/>
                    <a:lstStyle/>
                    <a:p>
                      <a:r>
                        <a:rPr lang="en-US" sz="1300" dirty="0"/>
                        <a:t>12/2022</a:t>
                      </a:r>
                    </a:p>
                  </a:txBody>
                  <a:tcPr marL="121920" marR="121920" marT="60960" marB="60960"/>
                </a:tc>
                <a:tc>
                  <a:txBody>
                    <a:bodyPr/>
                    <a:lstStyle/>
                    <a:p>
                      <a:r>
                        <a:rPr lang="en-US" sz="1300" dirty="0"/>
                        <a:t>UU</a:t>
                      </a:r>
                    </a:p>
                  </a:txBody>
                  <a:tcPr marL="121920" marR="121920" marT="60960" marB="60960"/>
                </a:tc>
                <a:tc>
                  <a:txBody>
                    <a:bodyPr/>
                    <a:lstStyle/>
                    <a:p>
                      <a:r>
                        <a:rPr lang="en-US" sz="1300" dirty="0"/>
                        <a:t>Adsiladrin</a:t>
                      </a:r>
                    </a:p>
                    <a:p>
                      <a:r>
                        <a:rPr lang="en-US" sz="1300" dirty="0"/>
                        <a:t>AAV vector</a:t>
                      </a:r>
                    </a:p>
                  </a:txBody>
                  <a:tcPr marL="121920" marR="121920" marT="60960" marB="60960"/>
                </a:tc>
                <a:tc>
                  <a:txBody>
                    <a:bodyPr/>
                    <a:lstStyle/>
                    <a:p>
                      <a:r>
                        <a:rPr lang="en-US" sz="1300" dirty="0"/>
                        <a:t>Ferring</a:t>
                      </a:r>
                    </a:p>
                  </a:txBody>
                  <a:tcPr marL="121920" marR="121920" marT="60960" marB="60960"/>
                </a:tc>
                <a:tc>
                  <a:txBody>
                    <a:bodyPr/>
                    <a:lstStyle/>
                    <a:p>
                      <a:pPr algn="ctr"/>
                      <a:r>
                        <a:rPr lang="en-US" sz="1200" dirty="0"/>
                        <a:t> Refract Bladder cancer</a:t>
                      </a:r>
                    </a:p>
                  </a:txBody>
                  <a:tcPr marL="121920" marR="121920" marT="60960" marB="60960"/>
                </a:tc>
                <a:tc>
                  <a:txBody>
                    <a:bodyPr/>
                    <a:lstStyle/>
                    <a:p>
                      <a:pPr marL="0" marR="0">
                        <a:lnSpc>
                          <a:spcPct val="115000"/>
                        </a:lnSpc>
                        <a:spcBef>
                          <a:spcPts val="0"/>
                        </a:spcBef>
                        <a:spcAft>
                          <a:spcPts val="1000"/>
                        </a:spcAft>
                      </a:pPr>
                      <a:r>
                        <a:rPr lang="en-US" sz="1200" dirty="0"/>
                        <a:t>260k</a:t>
                      </a:r>
                    </a:p>
                  </a:txBody>
                  <a:tcPr marL="121920" marR="121920" marT="60960" marB="60960"/>
                </a:tc>
                <a:tc>
                  <a:txBody>
                    <a:bodyPr/>
                    <a:lstStyle/>
                    <a:p>
                      <a:endParaRPr lang="en-US" sz="1900" dirty="0"/>
                    </a:p>
                  </a:txBody>
                  <a:tcPr marL="121920" marR="121920" marT="60960" marB="60960"/>
                </a:tc>
                <a:extLst>
                  <a:ext uri="{0D108BD9-81ED-4DB2-BD59-A6C34878D82A}">
                    <a16:rowId xmlns:a16="http://schemas.microsoft.com/office/drawing/2014/main" val="113370483"/>
                  </a:ext>
                </a:extLst>
              </a:tr>
              <a:tr h="589280">
                <a:tc>
                  <a:txBody>
                    <a:bodyPr/>
                    <a:lstStyle/>
                    <a:p>
                      <a:r>
                        <a:rPr lang="en-US" sz="1300" dirty="0"/>
                        <a:t>04/2022</a:t>
                      </a:r>
                    </a:p>
                    <a:p>
                      <a:r>
                        <a:rPr lang="en-US" sz="1300" dirty="0"/>
                        <a:t>06/2022              </a:t>
                      </a:r>
                    </a:p>
                  </a:txBody>
                  <a:tcPr marL="121920" marR="121920" marT="60960" marB="60960"/>
                </a:tc>
                <a:tc>
                  <a:txBody>
                    <a:bodyPr/>
                    <a:lstStyle/>
                    <a:p>
                      <a:r>
                        <a:rPr lang="en-US" sz="1300" dirty="0"/>
                        <a:t>EU</a:t>
                      </a:r>
                    </a:p>
                    <a:p>
                      <a:r>
                        <a:rPr lang="en-US" sz="1300" dirty="0"/>
                        <a:t>FDA</a:t>
                      </a:r>
                    </a:p>
                  </a:txBody>
                  <a:tcPr marL="121920" marR="121920" marT="60960" marB="60960"/>
                </a:tc>
                <a:tc>
                  <a:txBody>
                    <a:bodyPr/>
                    <a:lstStyle/>
                    <a:p>
                      <a:r>
                        <a:rPr lang="en-US" sz="1300" dirty="0"/>
                        <a:t>Breyanzi</a:t>
                      </a:r>
                    </a:p>
                    <a:p>
                      <a:r>
                        <a:rPr lang="en-US" sz="1300" dirty="0"/>
                        <a:t> (CAR T)</a:t>
                      </a:r>
                    </a:p>
                  </a:txBody>
                  <a:tcPr marL="121920" marR="121920" marT="60960" marB="60960"/>
                </a:tc>
                <a:tc>
                  <a:txBody>
                    <a:bodyPr/>
                    <a:lstStyle/>
                    <a:p>
                      <a:r>
                        <a:rPr lang="en-US" sz="1300" dirty="0"/>
                        <a:t>BMS</a:t>
                      </a:r>
                    </a:p>
                  </a:txBody>
                  <a:tcPr marL="121920" marR="121920" marT="60960" marB="60960"/>
                </a:tc>
                <a:tc>
                  <a:txBody>
                    <a:bodyPr/>
                    <a:lstStyle/>
                    <a:p>
                      <a:pPr algn="ctr"/>
                      <a:r>
                        <a:rPr lang="en-US" sz="1200" dirty="0"/>
                        <a:t>Large B Cell Lymphoma </a:t>
                      </a:r>
                    </a:p>
                  </a:txBody>
                  <a:tcPr marL="121920" marR="121920" marT="60960" marB="60960"/>
                </a:tc>
                <a:tc>
                  <a:txBody>
                    <a:bodyPr/>
                    <a:lstStyle/>
                    <a:p>
                      <a:pPr marL="0" marR="0">
                        <a:lnSpc>
                          <a:spcPct val="115000"/>
                        </a:lnSpc>
                        <a:spcBef>
                          <a:spcPts val="0"/>
                        </a:spcBef>
                        <a:spcAft>
                          <a:spcPts val="1000"/>
                        </a:spcAft>
                      </a:pPr>
                      <a:r>
                        <a:rPr lang="en-US" sz="1200" dirty="0"/>
                        <a:t>410k</a:t>
                      </a:r>
                    </a:p>
                  </a:txBody>
                  <a:tcPr marL="121920" marR="121920" marT="60960" marB="60960"/>
                </a:tc>
                <a:tc>
                  <a:txBody>
                    <a:bodyPr/>
                    <a:lstStyle/>
                    <a:p>
                      <a:endParaRPr lang="en-US" sz="1900" dirty="0"/>
                    </a:p>
                  </a:txBody>
                  <a:tcPr marL="121920" marR="121920" marT="60960" marB="60960"/>
                </a:tc>
                <a:extLst>
                  <a:ext uri="{0D108BD9-81ED-4DB2-BD59-A6C34878D82A}">
                    <a16:rowId xmlns:a16="http://schemas.microsoft.com/office/drawing/2014/main" val="4094295120"/>
                  </a:ext>
                </a:extLst>
              </a:tr>
            </a:tbl>
          </a:graphicData>
        </a:graphic>
      </p:graphicFrame>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36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33" dirty="0"/>
              <a:t>    </a:t>
            </a:r>
            <a:r>
              <a:rPr lang="en-US" sz="4000" dirty="0"/>
              <a:t>Gene Therapy Market Approvals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3069087"/>
              </p:ext>
            </p:extLst>
          </p:nvPr>
        </p:nvGraphicFramePr>
        <p:xfrm>
          <a:off x="1320800" y="1201783"/>
          <a:ext cx="10218366" cy="5390365"/>
        </p:xfrm>
        <a:graphic>
          <a:graphicData uri="http://schemas.openxmlformats.org/drawingml/2006/table">
            <a:tbl>
              <a:tblPr firstRow="1" bandRow="1">
                <a:tableStyleId>{5C22544A-7EE6-4342-B048-85BDC9FD1C3A}</a:tableStyleId>
              </a:tblPr>
              <a:tblGrid>
                <a:gridCol w="1080292">
                  <a:extLst>
                    <a:ext uri="{9D8B030D-6E8A-4147-A177-3AD203B41FA5}">
                      <a16:colId xmlns:a16="http://schemas.microsoft.com/office/drawing/2014/main" val="20000"/>
                    </a:ext>
                  </a:extLst>
                </a:gridCol>
                <a:gridCol w="1227852">
                  <a:extLst>
                    <a:ext uri="{9D8B030D-6E8A-4147-A177-3AD203B41FA5}">
                      <a16:colId xmlns:a16="http://schemas.microsoft.com/office/drawing/2014/main" val="20002"/>
                    </a:ext>
                  </a:extLst>
                </a:gridCol>
                <a:gridCol w="1451056">
                  <a:extLst>
                    <a:ext uri="{9D8B030D-6E8A-4147-A177-3AD203B41FA5}">
                      <a16:colId xmlns:a16="http://schemas.microsoft.com/office/drawing/2014/main" val="20003"/>
                    </a:ext>
                  </a:extLst>
                </a:gridCol>
                <a:gridCol w="1328211">
                  <a:extLst>
                    <a:ext uri="{9D8B030D-6E8A-4147-A177-3AD203B41FA5}">
                      <a16:colId xmlns:a16="http://schemas.microsoft.com/office/drawing/2014/main" val="20001"/>
                    </a:ext>
                  </a:extLst>
                </a:gridCol>
                <a:gridCol w="1710319">
                  <a:extLst>
                    <a:ext uri="{9D8B030D-6E8A-4147-A177-3AD203B41FA5}">
                      <a16:colId xmlns:a16="http://schemas.microsoft.com/office/drawing/2014/main" val="20004"/>
                    </a:ext>
                  </a:extLst>
                </a:gridCol>
                <a:gridCol w="1389633">
                  <a:extLst>
                    <a:ext uri="{9D8B030D-6E8A-4147-A177-3AD203B41FA5}">
                      <a16:colId xmlns:a16="http://schemas.microsoft.com/office/drawing/2014/main" val="20005"/>
                    </a:ext>
                  </a:extLst>
                </a:gridCol>
                <a:gridCol w="2031003">
                  <a:extLst>
                    <a:ext uri="{9D8B030D-6E8A-4147-A177-3AD203B41FA5}">
                      <a16:colId xmlns:a16="http://schemas.microsoft.com/office/drawing/2014/main" val="20006"/>
                    </a:ext>
                  </a:extLst>
                </a:gridCol>
              </a:tblGrid>
              <a:tr h="992879">
                <a:tc>
                  <a:txBody>
                    <a:bodyPr/>
                    <a:lstStyle/>
                    <a:p>
                      <a:pPr marL="0" indent="0" algn="ctr"/>
                      <a:r>
                        <a:rPr lang="en-US" sz="2000" dirty="0"/>
                        <a:t>Date</a:t>
                      </a:r>
                    </a:p>
                  </a:txBody>
                  <a:tcPr marL="121920" marR="121920" marT="60960" marB="60960"/>
                </a:tc>
                <a:tc>
                  <a:txBody>
                    <a:bodyPr/>
                    <a:lstStyle/>
                    <a:p>
                      <a:pPr algn="ctr"/>
                      <a:r>
                        <a:rPr lang="en-US" sz="2000" dirty="0"/>
                        <a:t>Agency</a:t>
                      </a:r>
                    </a:p>
                  </a:txBody>
                  <a:tcPr marL="121920" marR="121920" marT="60960" marB="60960"/>
                </a:tc>
                <a:tc>
                  <a:txBody>
                    <a:bodyPr/>
                    <a:lstStyle/>
                    <a:p>
                      <a:pPr algn="ctr"/>
                      <a:r>
                        <a:rPr lang="en-US" sz="2000" dirty="0"/>
                        <a:t>Agent</a:t>
                      </a:r>
                    </a:p>
                  </a:txBody>
                  <a:tcPr marL="121920" marR="121920" marT="60960" marB="60960"/>
                </a:tc>
                <a:tc>
                  <a:txBody>
                    <a:bodyPr/>
                    <a:lstStyle/>
                    <a:p>
                      <a:pPr algn="ctr"/>
                      <a:r>
                        <a:rPr lang="en-US" sz="2000" dirty="0"/>
                        <a:t>Company</a:t>
                      </a:r>
                    </a:p>
                  </a:txBody>
                  <a:tcPr marL="121920" marR="121920" marT="60960" marB="60960"/>
                </a:tc>
                <a:tc>
                  <a:txBody>
                    <a:bodyPr/>
                    <a:lstStyle/>
                    <a:p>
                      <a:pPr algn="ctr"/>
                      <a:r>
                        <a:rPr lang="en-US" sz="2000" dirty="0"/>
                        <a:t>Indication</a:t>
                      </a:r>
                    </a:p>
                  </a:txBody>
                  <a:tcPr marL="121920" marR="121920" marT="60960" marB="60960"/>
                </a:tc>
                <a:tc>
                  <a:txBody>
                    <a:bodyPr/>
                    <a:lstStyle/>
                    <a:p>
                      <a:pPr algn="ctr"/>
                      <a:r>
                        <a:rPr lang="en-US" sz="2000" dirty="0"/>
                        <a:t>Price USD  treatm.</a:t>
                      </a:r>
                    </a:p>
                  </a:txBody>
                  <a:tcPr marL="121920" marR="121920" marT="60960" marB="60960"/>
                </a:tc>
                <a:tc>
                  <a:txBody>
                    <a:bodyPr/>
                    <a:lstStyle/>
                    <a:p>
                      <a:pPr algn="ctr"/>
                      <a:r>
                        <a:rPr lang="en-US" sz="2000" dirty="0"/>
                        <a:t>Comment</a:t>
                      </a:r>
                    </a:p>
                  </a:txBody>
                  <a:tcPr marL="121920" marR="121920" marT="60960" marB="60960"/>
                </a:tc>
                <a:extLst>
                  <a:ext uri="{0D108BD9-81ED-4DB2-BD59-A6C34878D82A}">
                    <a16:rowId xmlns:a16="http://schemas.microsoft.com/office/drawing/2014/main" val="10000"/>
                  </a:ext>
                </a:extLst>
              </a:tr>
              <a:tr h="731520">
                <a:tc>
                  <a:txBody>
                    <a:bodyPr/>
                    <a:lstStyle/>
                    <a:p>
                      <a:r>
                        <a:rPr lang="en-US" sz="1300" dirty="0"/>
                        <a:t>11/2012</a:t>
                      </a:r>
                    </a:p>
                  </a:txBody>
                  <a:tcPr marL="121920" marR="121920" marT="60960" marB="60960"/>
                </a:tc>
                <a:tc>
                  <a:txBody>
                    <a:bodyPr/>
                    <a:lstStyle/>
                    <a:p>
                      <a:r>
                        <a:rPr lang="en-US" sz="1300" dirty="0"/>
                        <a:t>EMA/EC</a:t>
                      </a:r>
                    </a:p>
                  </a:txBody>
                  <a:tcPr marL="121920" marR="121920" marT="60960" marB="60960"/>
                </a:tc>
                <a:tc>
                  <a:txBody>
                    <a:bodyPr/>
                    <a:lstStyle/>
                    <a:p>
                      <a:r>
                        <a:rPr lang="en-US" sz="1300" dirty="0"/>
                        <a:t>Glyberra</a:t>
                      </a:r>
                    </a:p>
                  </a:txBody>
                  <a:tcPr marL="121920" marR="121920" marT="60960" marB="60960"/>
                </a:tc>
                <a:tc>
                  <a:txBody>
                    <a:bodyPr/>
                    <a:lstStyle/>
                    <a:p>
                      <a:r>
                        <a:rPr lang="en-US" sz="1300" dirty="0"/>
                        <a:t>UniQure</a:t>
                      </a:r>
                    </a:p>
                  </a:txBody>
                  <a:tcPr marL="121920" marR="121920" marT="60960" marB="60960"/>
                </a:tc>
                <a:tc>
                  <a:txBody>
                    <a:bodyPr/>
                    <a:lstStyle/>
                    <a:p>
                      <a:pPr algn="ctr"/>
                      <a:r>
                        <a:rPr lang="en-US" sz="1300" dirty="0"/>
                        <a:t>lipoprotein lipase deficiency (LPLD)</a:t>
                      </a:r>
                    </a:p>
                    <a:p>
                      <a:pPr algn="ctr"/>
                      <a:r>
                        <a:rPr lang="en-US" sz="1300" dirty="0"/>
                        <a:t>Ultra rare disease</a:t>
                      </a:r>
                    </a:p>
                  </a:txBody>
                  <a:tcPr marL="121920" marR="121920" marT="60960" marB="60960"/>
                </a:tc>
                <a:tc>
                  <a:txBody>
                    <a:bodyPr/>
                    <a:lstStyle/>
                    <a:p>
                      <a:pPr marL="0" marR="0">
                        <a:lnSpc>
                          <a:spcPct val="115000"/>
                        </a:lnSpc>
                        <a:spcBef>
                          <a:spcPts val="0"/>
                        </a:spcBef>
                        <a:spcAft>
                          <a:spcPts val="1000"/>
                        </a:spcAft>
                      </a:pPr>
                      <a:r>
                        <a:rPr lang="en-US" sz="1300" dirty="0"/>
                        <a:t>1M </a:t>
                      </a:r>
                    </a:p>
                  </a:txBody>
                  <a:tcPr marL="121920" marR="121920" marT="60960" marB="60960"/>
                </a:tc>
                <a:tc>
                  <a:txBody>
                    <a:bodyPr/>
                    <a:lstStyle/>
                    <a:p>
                      <a:r>
                        <a:rPr lang="en-US" sz="1300" dirty="0"/>
                        <a:t>Company</a:t>
                      </a:r>
                      <a:r>
                        <a:rPr lang="en-US" sz="1300" baseline="0" dirty="0"/>
                        <a:t> discontinued launch </a:t>
                      </a:r>
                      <a:endParaRPr lang="en-US" sz="1300" dirty="0"/>
                    </a:p>
                  </a:txBody>
                  <a:tcPr marL="121920" marR="121920" marT="60960" marB="60960"/>
                </a:tc>
                <a:extLst>
                  <a:ext uri="{0D108BD9-81ED-4DB2-BD59-A6C34878D82A}">
                    <a16:rowId xmlns:a16="http://schemas.microsoft.com/office/drawing/2014/main" val="10001"/>
                  </a:ext>
                </a:extLst>
              </a:tr>
              <a:tr h="528320">
                <a:tc>
                  <a:txBody>
                    <a:bodyPr/>
                    <a:lstStyle/>
                    <a:p>
                      <a:r>
                        <a:rPr lang="en-US" sz="1300" dirty="0"/>
                        <a:t>12/2017</a:t>
                      </a:r>
                    </a:p>
                    <a:p>
                      <a:endParaRPr lang="en-US" sz="1300" dirty="0"/>
                    </a:p>
                  </a:txBody>
                  <a:tcPr marL="121920" marR="121920" marT="60960" marB="60960"/>
                </a:tc>
                <a:tc>
                  <a:txBody>
                    <a:bodyPr/>
                    <a:lstStyle/>
                    <a:p>
                      <a:r>
                        <a:rPr lang="en-US" sz="1300" dirty="0"/>
                        <a:t>FDA</a:t>
                      </a:r>
                    </a:p>
                    <a:p>
                      <a:endParaRPr lang="en-US" sz="1300" dirty="0"/>
                    </a:p>
                  </a:txBody>
                  <a:tcPr marL="121920" marR="121920" marT="60960" marB="60960"/>
                </a:tc>
                <a:tc>
                  <a:txBody>
                    <a:bodyPr/>
                    <a:lstStyle/>
                    <a:p>
                      <a:r>
                        <a:rPr lang="en-US" sz="1300" dirty="0"/>
                        <a:t>Luxturna</a:t>
                      </a:r>
                    </a:p>
                    <a:p>
                      <a:r>
                        <a:rPr lang="en-US" sz="1300" dirty="0"/>
                        <a:t>(AAV)</a:t>
                      </a:r>
                    </a:p>
                  </a:txBody>
                  <a:tcPr marL="121920" marR="121920" marT="60960" marB="60960"/>
                </a:tc>
                <a:tc>
                  <a:txBody>
                    <a:bodyPr/>
                    <a:lstStyle/>
                    <a:p>
                      <a:r>
                        <a:rPr lang="en-US" sz="1300" dirty="0"/>
                        <a:t>Spark</a:t>
                      </a:r>
                    </a:p>
                  </a:txBody>
                  <a:tcPr marL="121920" marR="121920" marT="60960" marB="60960"/>
                </a:tc>
                <a:tc>
                  <a:txBody>
                    <a:bodyPr/>
                    <a:lstStyle/>
                    <a:p>
                      <a:r>
                        <a:rPr lang="en-US" sz="1300" dirty="0"/>
                        <a:t>Leber's hereditary optic neuropathy; </a:t>
                      </a:r>
                    </a:p>
                  </a:txBody>
                  <a:tcPr marL="121920" marR="121920" marT="60960" marB="60960"/>
                </a:tc>
                <a:tc>
                  <a:txBody>
                    <a:bodyPr/>
                    <a:lstStyle/>
                    <a:p>
                      <a:r>
                        <a:rPr lang="en-US" sz="1300" dirty="0"/>
                        <a:t>425,000 </a:t>
                      </a:r>
                    </a:p>
                  </a:txBody>
                  <a:tcPr marL="121920" marR="121920" marT="60960" marB="60960"/>
                </a:tc>
                <a:tc>
                  <a:txBody>
                    <a:bodyPr/>
                    <a:lstStyle/>
                    <a:p>
                      <a:r>
                        <a:rPr lang="en-US" sz="1300" dirty="0"/>
                        <a:t>11/2018 Novartis gets approval in EU</a:t>
                      </a:r>
                    </a:p>
                  </a:txBody>
                  <a:tcPr marL="121920" marR="121920" marT="60960" marB="60960"/>
                </a:tc>
                <a:extLst>
                  <a:ext uri="{0D108BD9-81ED-4DB2-BD59-A6C34878D82A}">
                    <a16:rowId xmlns:a16="http://schemas.microsoft.com/office/drawing/2014/main" val="10002"/>
                  </a:ext>
                </a:extLst>
              </a:tr>
              <a:tr h="1341120">
                <a:tc>
                  <a:txBody>
                    <a:bodyPr/>
                    <a:lstStyle/>
                    <a:p>
                      <a:r>
                        <a:rPr lang="en-US" sz="1300" dirty="0"/>
                        <a:t>08/2017</a:t>
                      </a:r>
                    </a:p>
                  </a:txBody>
                  <a:tcPr marL="121920" marR="121920" marT="60960" marB="60960"/>
                </a:tc>
                <a:tc>
                  <a:txBody>
                    <a:bodyPr/>
                    <a:lstStyle/>
                    <a:p>
                      <a:r>
                        <a:rPr lang="en-US" sz="1300" dirty="0"/>
                        <a:t>FDA</a:t>
                      </a:r>
                    </a:p>
                    <a:p>
                      <a:endParaRPr lang="en-US" sz="1300" dirty="0"/>
                    </a:p>
                    <a:p>
                      <a:endParaRPr lang="en-US" sz="1300" dirty="0"/>
                    </a:p>
                    <a:p>
                      <a:r>
                        <a:rPr lang="en-US" sz="1300" dirty="0"/>
                        <a:t>EMA</a:t>
                      </a:r>
                    </a:p>
                  </a:txBody>
                  <a:tcPr marL="121920" marR="121920" marT="60960" marB="60960"/>
                </a:tc>
                <a:tc>
                  <a:txBody>
                    <a:bodyPr/>
                    <a:lstStyle/>
                    <a:p>
                      <a:r>
                        <a:rPr lang="en-US" sz="1300" dirty="0"/>
                        <a:t>Kymriah</a:t>
                      </a:r>
                    </a:p>
                    <a:p>
                      <a:r>
                        <a:rPr lang="en-US" sz="1300" dirty="0"/>
                        <a:t>(CAR-T)</a:t>
                      </a:r>
                    </a:p>
                    <a:p>
                      <a:endParaRPr lang="en-US" sz="1300" dirty="0"/>
                    </a:p>
                    <a:p>
                      <a:endParaRPr lang="en-US" sz="1300" dirty="0"/>
                    </a:p>
                    <a:p>
                      <a:endParaRPr lang="en-US" sz="1300" dirty="0"/>
                    </a:p>
                  </a:txBody>
                  <a:tcPr marL="121920" marR="121920" marT="60960" marB="60960"/>
                </a:tc>
                <a:tc>
                  <a:txBody>
                    <a:bodyPr/>
                    <a:lstStyle/>
                    <a:p>
                      <a:r>
                        <a:rPr lang="en-US" sz="1300" dirty="0"/>
                        <a:t>Novartis</a:t>
                      </a:r>
                    </a:p>
                  </a:txBody>
                  <a:tcPr marL="121920" marR="121920" marT="60960" marB="60960"/>
                </a:tc>
                <a:tc>
                  <a:txBody>
                    <a:bodyPr/>
                    <a:lstStyle/>
                    <a:p>
                      <a:r>
                        <a:rPr lang="en-US" sz="1300" dirty="0"/>
                        <a:t>ALL (acute lymphoblastic leukemia)</a:t>
                      </a:r>
                    </a:p>
                  </a:txBody>
                  <a:tcPr marL="121920" marR="121920" marT="60960" marB="60960"/>
                </a:tc>
                <a:tc>
                  <a:txBody>
                    <a:bodyPr/>
                    <a:lstStyle/>
                    <a:p>
                      <a:r>
                        <a:rPr lang="en-US" sz="1300" dirty="0"/>
                        <a:t>475,000 </a:t>
                      </a:r>
                    </a:p>
                  </a:txBody>
                  <a:tcPr marL="121920" marR="121920" marT="60960" marB="60960"/>
                </a:tc>
                <a:tc>
                  <a:txBody>
                    <a:bodyPr/>
                    <a:lstStyle/>
                    <a:p>
                      <a:r>
                        <a:rPr lang="en-US" sz="1300" dirty="0"/>
                        <a:t>80% response rate; only responders have to pay</a:t>
                      </a:r>
                    </a:p>
                    <a:p>
                      <a:endParaRPr lang="en-US" sz="1300" dirty="0"/>
                    </a:p>
                    <a:p>
                      <a:r>
                        <a:rPr lang="en-US" sz="1300" dirty="0"/>
                        <a:t>2018/05 approved in Non</a:t>
                      </a:r>
                      <a:r>
                        <a:rPr lang="en-US" sz="1300" baseline="0" dirty="0"/>
                        <a:t> Hodgkin Lymphoma (NHL)</a:t>
                      </a:r>
                      <a:endParaRPr lang="en-US" sz="1300" dirty="0"/>
                    </a:p>
                  </a:txBody>
                  <a:tcPr marL="121920" marR="121920" marT="60960" marB="60960"/>
                </a:tc>
                <a:extLst>
                  <a:ext uri="{0D108BD9-81ED-4DB2-BD59-A6C34878D82A}">
                    <a16:rowId xmlns:a16="http://schemas.microsoft.com/office/drawing/2014/main" val="10003"/>
                  </a:ext>
                </a:extLst>
              </a:tr>
              <a:tr h="563779">
                <a:tc>
                  <a:txBody>
                    <a:bodyPr/>
                    <a:lstStyle/>
                    <a:p>
                      <a:r>
                        <a:rPr lang="en-US" sz="1300" dirty="0"/>
                        <a:t>10/2017</a:t>
                      </a:r>
                    </a:p>
                  </a:txBody>
                  <a:tcPr marL="121920" marR="121920" marT="60960" marB="60960"/>
                </a:tc>
                <a:tc>
                  <a:txBody>
                    <a:bodyPr/>
                    <a:lstStyle/>
                    <a:p>
                      <a:r>
                        <a:rPr lang="en-US" sz="1300" dirty="0"/>
                        <a:t>FDA</a:t>
                      </a:r>
                    </a:p>
                  </a:txBody>
                  <a:tcPr marL="121920" marR="121920" marT="60960" marB="60960"/>
                </a:tc>
                <a:tc>
                  <a:txBody>
                    <a:bodyPr/>
                    <a:lstStyle/>
                    <a:p>
                      <a:r>
                        <a:rPr lang="en-US" sz="1300" dirty="0"/>
                        <a:t>Yescarta</a:t>
                      </a:r>
                    </a:p>
                    <a:p>
                      <a:r>
                        <a:rPr lang="en-US" sz="1300" dirty="0"/>
                        <a:t>(CAR-T)</a:t>
                      </a:r>
                    </a:p>
                  </a:txBody>
                  <a:tcPr marL="121920" marR="121920" marT="60960" marB="60960"/>
                </a:tc>
                <a:tc>
                  <a:txBody>
                    <a:bodyPr/>
                    <a:lstStyle/>
                    <a:p>
                      <a:r>
                        <a:rPr lang="en-US" sz="1300" dirty="0"/>
                        <a:t>Kite (Gilead)</a:t>
                      </a:r>
                    </a:p>
                  </a:txBody>
                  <a:tcPr marL="121920" marR="121920" marT="60960" marB="60960"/>
                </a:tc>
                <a:tc>
                  <a:txBody>
                    <a:bodyPr/>
                    <a:lstStyle/>
                    <a:p>
                      <a:r>
                        <a:rPr lang="en-US" sz="1300" dirty="0"/>
                        <a:t>B Cell Lymphoma</a:t>
                      </a:r>
                    </a:p>
                  </a:txBody>
                  <a:tcPr marL="121920" marR="121920" marT="60960" marB="60960"/>
                </a:tc>
                <a:tc>
                  <a:txBody>
                    <a:bodyPr/>
                    <a:lstStyle/>
                    <a:p>
                      <a:r>
                        <a:rPr lang="en-US" sz="1300" dirty="0"/>
                        <a:t>373,000 </a:t>
                      </a:r>
                    </a:p>
                  </a:txBody>
                  <a:tcPr marL="121920" marR="121920" marT="60960" marB="60960"/>
                </a:tc>
                <a:tc>
                  <a:txBody>
                    <a:bodyPr/>
                    <a:lstStyle/>
                    <a:p>
                      <a:endParaRPr lang="en-US" sz="1300" dirty="0"/>
                    </a:p>
                  </a:txBody>
                  <a:tcPr marL="121920" marR="121920" marT="60960" marB="60960"/>
                </a:tc>
                <a:extLst>
                  <a:ext uri="{0D108BD9-81ED-4DB2-BD59-A6C34878D82A}">
                    <a16:rowId xmlns:a16="http://schemas.microsoft.com/office/drawing/2014/main" val="10004"/>
                  </a:ext>
                </a:extLst>
              </a:tr>
              <a:tr h="1232747">
                <a:tc>
                  <a:txBody>
                    <a:bodyPr/>
                    <a:lstStyle/>
                    <a:p>
                      <a:r>
                        <a:rPr lang="en-US" sz="1300" dirty="0"/>
                        <a:t>5/2019</a:t>
                      </a:r>
                    </a:p>
                  </a:txBody>
                  <a:tcPr marL="121920" marR="121920" marT="60960" marB="60960"/>
                </a:tc>
                <a:tc>
                  <a:txBody>
                    <a:bodyPr/>
                    <a:lstStyle/>
                    <a:p>
                      <a:r>
                        <a:rPr lang="en-US" sz="1300" dirty="0"/>
                        <a:t>FDA</a:t>
                      </a:r>
                    </a:p>
                  </a:txBody>
                  <a:tcPr marL="121920" marR="121920" marT="60960" marB="60960"/>
                </a:tc>
                <a:tc>
                  <a:txBody>
                    <a:bodyPr/>
                    <a:lstStyle/>
                    <a:p>
                      <a:r>
                        <a:rPr lang="en-US" sz="1300" dirty="0"/>
                        <a:t>Zolgensma</a:t>
                      </a:r>
                    </a:p>
                    <a:p>
                      <a:r>
                        <a:rPr lang="en-US" sz="1300" dirty="0"/>
                        <a:t>(AAV)</a:t>
                      </a:r>
                    </a:p>
                  </a:txBody>
                  <a:tcPr marL="121920" marR="121920" marT="60960" marB="60960"/>
                </a:tc>
                <a:tc>
                  <a:txBody>
                    <a:bodyPr/>
                    <a:lstStyle/>
                    <a:p>
                      <a:r>
                        <a:rPr lang="en-US" sz="1300" dirty="0"/>
                        <a:t>AveXis (Novartis)</a:t>
                      </a:r>
                    </a:p>
                  </a:txBody>
                  <a:tcPr marL="121920" marR="121920" marT="60960" marB="60960"/>
                </a:tc>
                <a:tc>
                  <a:txBody>
                    <a:bodyPr/>
                    <a:lstStyle/>
                    <a:p>
                      <a:pPr algn="ctr"/>
                      <a:r>
                        <a:rPr lang="en-US" sz="1300" dirty="0"/>
                        <a:t>Spinal Muscle Atrophy (SMA)</a:t>
                      </a:r>
                    </a:p>
                  </a:txBody>
                  <a:tcPr marL="121920" marR="121920" marT="60960" marB="60960"/>
                </a:tc>
                <a:tc>
                  <a:txBody>
                    <a:bodyPr/>
                    <a:lstStyle/>
                    <a:p>
                      <a:pPr marL="0" marR="0">
                        <a:lnSpc>
                          <a:spcPct val="115000"/>
                        </a:lnSpc>
                        <a:spcBef>
                          <a:spcPts val="0"/>
                        </a:spcBef>
                        <a:spcAft>
                          <a:spcPts val="1000"/>
                        </a:spcAft>
                      </a:pPr>
                      <a:r>
                        <a:rPr lang="en-US" sz="1300" dirty="0"/>
                        <a:t>1.</a:t>
                      </a:r>
                      <a:r>
                        <a:rPr lang="en-US" sz="1300" baseline="0" dirty="0"/>
                        <a:t> M USD(5 annual installments of 300,000)</a:t>
                      </a:r>
                      <a:endParaRPr lang="en-US" sz="1300" dirty="0"/>
                    </a:p>
                  </a:txBody>
                  <a:tcPr marL="121920" marR="121920" marT="60960" marB="60960"/>
                </a:tc>
                <a:tc>
                  <a:txBody>
                    <a:bodyPr/>
                    <a:lstStyle/>
                    <a:p>
                      <a:r>
                        <a:rPr lang="en-US" sz="1300" dirty="0"/>
                        <a:t>5/2019</a:t>
                      </a:r>
                    </a:p>
                  </a:txBody>
                  <a:tcPr marL="121920" marR="121920" marT="60960" marB="60960"/>
                </a:tc>
                <a:extLst>
                  <a:ext uri="{0D108BD9-81ED-4DB2-BD59-A6C34878D82A}">
                    <a16:rowId xmlns:a16="http://schemas.microsoft.com/office/drawing/2014/main" val="113370483"/>
                  </a:ext>
                </a:extLst>
              </a:tr>
            </a:tbl>
          </a:graphicData>
        </a:graphic>
      </p:graphicFrame>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19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4073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normAutofit fontScale="77500" lnSpcReduction="20000"/>
          </a:bodyPr>
          <a:lstStyle/>
          <a:p>
            <a:r>
              <a:rPr lang="en-US" dirty="0"/>
              <a:t>Executive Summary</a:t>
            </a:r>
          </a:p>
          <a:p>
            <a:r>
              <a:rPr lang="en-US" dirty="0"/>
              <a:t>Useful Resources</a:t>
            </a:r>
          </a:p>
          <a:p>
            <a:r>
              <a:rPr lang="en-US" dirty="0"/>
              <a:t>COVID-19 Vaccines </a:t>
            </a:r>
          </a:p>
          <a:p>
            <a:pPr lvl="1"/>
            <a:r>
              <a:rPr lang="en-US" dirty="0"/>
              <a:t>Vaccine companies incl mRNA</a:t>
            </a:r>
          </a:p>
          <a:p>
            <a:r>
              <a:rPr lang="en-US" dirty="0"/>
              <a:t>Review of companies using:</a:t>
            </a:r>
          </a:p>
          <a:p>
            <a:pPr lvl="1"/>
            <a:r>
              <a:rPr lang="en-US" dirty="0"/>
              <a:t>“Gene editing” -incl..  CRISPR</a:t>
            </a:r>
          </a:p>
          <a:p>
            <a:pPr lvl="1"/>
            <a:r>
              <a:rPr lang="en-US" dirty="0"/>
              <a:t>Gene modified cell therapy / CAR -T Cell                                                           </a:t>
            </a:r>
          </a:p>
          <a:p>
            <a:pPr lvl="1"/>
            <a:r>
              <a:rPr lang="en-US" dirty="0"/>
              <a:t>Gene vector transfer  – incl.. AAV, ceDNA </a:t>
            </a:r>
          </a:p>
          <a:p>
            <a:pPr marL="609585" lvl="1" indent="0">
              <a:buNone/>
            </a:pPr>
            <a:r>
              <a:rPr lang="en-US" dirty="0"/>
              <a:t>                </a:t>
            </a:r>
          </a:p>
        </p:txBody>
      </p:sp>
      <p:sp>
        <p:nvSpPr>
          <p:cNvPr id="5" name="Slide Number Placeholder 4"/>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4018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91" y="-69851"/>
            <a:ext cx="10972800" cy="1143000"/>
          </a:xfrm>
        </p:spPr>
        <p:txBody>
          <a:bodyPr>
            <a:normAutofit/>
          </a:bodyPr>
          <a:lstStyle/>
          <a:p>
            <a:r>
              <a:rPr lang="en-US" sz="4000" dirty="0"/>
              <a:t>   Antisense Market Approvals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6773250"/>
              </p:ext>
            </p:extLst>
          </p:nvPr>
        </p:nvGraphicFramePr>
        <p:xfrm>
          <a:off x="1455584" y="851283"/>
          <a:ext cx="9438387" cy="5953434"/>
        </p:xfrm>
        <a:graphic>
          <a:graphicData uri="http://schemas.openxmlformats.org/drawingml/2006/table">
            <a:tbl>
              <a:tblPr firstRow="1" bandRow="1">
                <a:tableStyleId>{5C22544A-7EE6-4342-B048-85BDC9FD1C3A}</a:tableStyleId>
              </a:tblPr>
              <a:tblGrid>
                <a:gridCol w="1082139">
                  <a:extLst>
                    <a:ext uri="{9D8B030D-6E8A-4147-A177-3AD203B41FA5}">
                      <a16:colId xmlns:a16="http://schemas.microsoft.com/office/drawing/2014/main" val="20000"/>
                    </a:ext>
                  </a:extLst>
                </a:gridCol>
                <a:gridCol w="983762">
                  <a:extLst>
                    <a:ext uri="{9D8B030D-6E8A-4147-A177-3AD203B41FA5}">
                      <a16:colId xmlns:a16="http://schemas.microsoft.com/office/drawing/2014/main" val="20002"/>
                    </a:ext>
                  </a:extLst>
                </a:gridCol>
                <a:gridCol w="1377268">
                  <a:extLst>
                    <a:ext uri="{9D8B030D-6E8A-4147-A177-3AD203B41FA5}">
                      <a16:colId xmlns:a16="http://schemas.microsoft.com/office/drawing/2014/main" val="20003"/>
                    </a:ext>
                  </a:extLst>
                </a:gridCol>
                <a:gridCol w="1318242">
                  <a:extLst>
                    <a:ext uri="{9D8B030D-6E8A-4147-A177-3AD203B41FA5}">
                      <a16:colId xmlns:a16="http://schemas.microsoft.com/office/drawing/2014/main" val="20001"/>
                    </a:ext>
                  </a:extLst>
                </a:gridCol>
                <a:gridCol w="1528933">
                  <a:extLst>
                    <a:ext uri="{9D8B030D-6E8A-4147-A177-3AD203B41FA5}">
                      <a16:colId xmlns:a16="http://schemas.microsoft.com/office/drawing/2014/main" val="20004"/>
                    </a:ext>
                  </a:extLst>
                </a:gridCol>
                <a:gridCol w="1387479">
                  <a:extLst>
                    <a:ext uri="{9D8B030D-6E8A-4147-A177-3AD203B41FA5}">
                      <a16:colId xmlns:a16="http://schemas.microsoft.com/office/drawing/2014/main" val="20005"/>
                    </a:ext>
                  </a:extLst>
                </a:gridCol>
                <a:gridCol w="1760564">
                  <a:extLst>
                    <a:ext uri="{9D8B030D-6E8A-4147-A177-3AD203B41FA5}">
                      <a16:colId xmlns:a16="http://schemas.microsoft.com/office/drawing/2014/main" val="20006"/>
                    </a:ext>
                  </a:extLst>
                </a:gridCol>
              </a:tblGrid>
              <a:tr h="702453">
                <a:tc>
                  <a:txBody>
                    <a:bodyPr/>
                    <a:lstStyle/>
                    <a:p>
                      <a:pPr marL="847725" indent="-847725" algn="ctr"/>
                      <a:r>
                        <a:rPr lang="en-US" sz="2000" dirty="0"/>
                        <a:t>Date</a:t>
                      </a:r>
                    </a:p>
                  </a:txBody>
                  <a:tcPr marL="121920" marR="121920" marT="60960" marB="60960"/>
                </a:tc>
                <a:tc>
                  <a:txBody>
                    <a:bodyPr/>
                    <a:lstStyle/>
                    <a:p>
                      <a:pPr algn="ctr"/>
                      <a:r>
                        <a:rPr lang="en-US" sz="2000" dirty="0"/>
                        <a:t>Agency</a:t>
                      </a:r>
                    </a:p>
                  </a:txBody>
                  <a:tcPr marL="121920" marR="121920" marT="60960" marB="60960"/>
                </a:tc>
                <a:tc>
                  <a:txBody>
                    <a:bodyPr/>
                    <a:lstStyle/>
                    <a:p>
                      <a:pPr algn="ctr"/>
                      <a:r>
                        <a:rPr lang="en-US" sz="2000" dirty="0"/>
                        <a:t>Agent</a:t>
                      </a:r>
                    </a:p>
                  </a:txBody>
                  <a:tcPr marL="121920" marR="121920" marT="60960" marB="60960"/>
                </a:tc>
                <a:tc>
                  <a:txBody>
                    <a:bodyPr/>
                    <a:lstStyle/>
                    <a:p>
                      <a:pPr algn="ctr"/>
                      <a:r>
                        <a:rPr lang="en-US" sz="2000" dirty="0"/>
                        <a:t>Company</a:t>
                      </a:r>
                    </a:p>
                  </a:txBody>
                  <a:tcPr marL="121920" marR="121920" marT="60960" marB="60960"/>
                </a:tc>
                <a:tc>
                  <a:txBody>
                    <a:bodyPr/>
                    <a:lstStyle/>
                    <a:p>
                      <a:pPr algn="ctr"/>
                      <a:r>
                        <a:rPr lang="en-US" sz="2000" dirty="0"/>
                        <a:t>Indication</a:t>
                      </a:r>
                    </a:p>
                  </a:txBody>
                  <a:tcPr marL="121920" marR="121920" marT="60960" marB="60960"/>
                </a:tc>
                <a:tc>
                  <a:txBody>
                    <a:bodyPr/>
                    <a:lstStyle/>
                    <a:p>
                      <a:pPr algn="ctr"/>
                      <a:r>
                        <a:rPr lang="en-US" sz="2000" dirty="0"/>
                        <a:t>Price/ treatm.</a:t>
                      </a:r>
                    </a:p>
                  </a:txBody>
                  <a:tcPr marL="121920" marR="121920" marT="60960" marB="60960"/>
                </a:tc>
                <a:tc>
                  <a:txBody>
                    <a:bodyPr/>
                    <a:lstStyle/>
                    <a:p>
                      <a:pPr algn="ctr"/>
                      <a:r>
                        <a:rPr lang="en-US" sz="2000" dirty="0"/>
                        <a:t>Comment</a:t>
                      </a:r>
                    </a:p>
                  </a:txBody>
                  <a:tcPr marL="121920" marR="121920" marT="60960" marB="60960"/>
                </a:tc>
                <a:extLst>
                  <a:ext uri="{0D108BD9-81ED-4DB2-BD59-A6C34878D82A}">
                    <a16:rowId xmlns:a16="http://schemas.microsoft.com/office/drawing/2014/main" val="10000"/>
                  </a:ext>
                </a:extLst>
              </a:tr>
              <a:tr h="1229293">
                <a:tc>
                  <a:txBody>
                    <a:bodyPr/>
                    <a:lstStyle/>
                    <a:p>
                      <a:r>
                        <a:rPr lang="en-US" sz="1900" dirty="0"/>
                        <a:t>2015</a:t>
                      </a:r>
                    </a:p>
                  </a:txBody>
                  <a:tcPr marL="121920" marR="121920" marT="60960" marB="60960"/>
                </a:tc>
                <a:tc>
                  <a:txBody>
                    <a:bodyPr/>
                    <a:lstStyle/>
                    <a:p>
                      <a:r>
                        <a:rPr lang="en-US" sz="1900" dirty="0"/>
                        <a:t>FDA</a:t>
                      </a:r>
                    </a:p>
                  </a:txBody>
                  <a:tcPr marL="121920" marR="121920" marT="60960" marB="60960"/>
                </a:tc>
                <a:tc>
                  <a:txBody>
                    <a:bodyPr/>
                    <a:lstStyle/>
                    <a:p>
                      <a:r>
                        <a:rPr lang="en-US" sz="1900" dirty="0"/>
                        <a:t>Spinraza</a:t>
                      </a:r>
                    </a:p>
                    <a:p>
                      <a:r>
                        <a:rPr lang="en-US" sz="1900" dirty="0"/>
                        <a:t>musinersen</a:t>
                      </a:r>
                    </a:p>
                    <a:p>
                      <a:r>
                        <a:rPr lang="en-US" sz="1900" dirty="0"/>
                        <a:t>(Antisense)</a:t>
                      </a:r>
                    </a:p>
                  </a:txBody>
                  <a:tcPr marL="121920" marR="121920" marT="60960" marB="60960"/>
                </a:tc>
                <a:tc>
                  <a:txBody>
                    <a:bodyPr/>
                    <a:lstStyle/>
                    <a:p>
                      <a:r>
                        <a:rPr lang="en-US" sz="1900" dirty="0"/>
                        <a:t>Novartis</a:t>
                      </a:r>
                    </a:p>
                  </a:txBody>
                  <a:tcPr marL="121920" marR="121920" marT="60960" marB="60960"/>
                </a:tc>
                <a:tc>
                  <a:txBody>
                    <a:bodyPr/>
                    <a:lstStyle/>
                    <a:p>
                      <a:r>
                        <a:rPr lang="en-US" sz="1900" dirty="0"/>
                        <a:t>Spinal Muscle Atrophy (SMA)</a:t>
                      </a:r>
                    </a:p>
                  </a:txBody>
                  <a:tcPr marL="121920" marR="121920" marT="60960" marB="60960"/>
                </a:tc>
                <a:tc>
                  <a:txBody>
                    <a:bodyPr/>
                    <a:lstStyle/>
                    <a:p>
                      <a:r>
                        <a:rPr lang="en-US" sz="1900" dirty="0"/>
                        <a:t>Dosed q 4 months</a:t>
                      </a:r>
                    </a:p>
                  </a:txBody>
                  <a:tcPr marL="121920" marR="121920" marT="60960" marB="60960"/>
                </a:tc>
                <a:tc>
                  <a:txBody>
                    <a:bodyPr/>
                    <a:lstStyle/>
                    <a:p>
                      <a:r>
                        <a:rPr lang="en-US" sz="1900" dirty="0"/>
                        <a:t>Intrathecal administration</a:t>
                      </a:r>
                    </a:p>
                  </a:txBody>
                  <a:tcPr marL="121920" marR="121920" marT="60960" marB="60960"/>
                </a:tc>
                <a:extLst>
                  <a:ext uri="{0D108BD9-81ED-4DB2-BD59-A6C34878D82A}">
                    <a16:rowId xmlns:a16="http://schemas.microsoft.com/office/drawing/2014/main" val="2074255478"/>
                  </a:ext>
                </a:extLst>
              </a:tr>
              <a:tr h="951238">
                <a:tc>
                  <a:txBody>
                    <a:bodyPr/>
                    <a:lstStyle/>
                    <a:p>
                      <a:r>
                        <a:rPr lang="en-US" sz="1900" dirty="0"/>
                        <a:t>08/2018</a:t>
                      </a:r>
                    </a:p>
                  </a:txBody>
                  <a:tcPr marL="121920" marR="121920" marT="60960" marB="60960"/>
                </a:tc>
                <a:tc>
                  <a:txBody>
                    <a:bodyPr/>
                    <a:lstStyle/>
                    <a:p>
                      <a:r>
                        <a:rPr lang="en-US" sz="1900" dirty="0"/>
                        <a:t>FDA and EMA</a:t>
                      </a:r>
                    </a:p>
                  </a:txBody>
                  <a:tcPr marL="121920" marR="121920" marT="60960" marB="60960"/>
                </a:tc>
                <a:tc>
                  <a:txBody>
                    <a:bodyPr/>
                    <a:lstStyle/>
                    <a:p>
                      <a:r>
                        <a:rPr lang="en-US" sz="1900" dirty="0"/>
                        <a:t>Onsattro</a:t>
                      </a:r>
                    </a:p>
                    <a:p>
                      <a:r>
                        <a:rPr lang="en-US" sz="1200" dirty="0"/>
                        <a:t>(anti  sense)</a:t>
                      </a:r>
                    </a:p>
                    <a:p>
                      <a:endParaRPr lang="en-US" sz="1200" dirty="0"/>
                    </a:p>
                    <a:p>
                      <a:r>
                        <a:rPr lang="en-US" sz="1200" dirty="0"/>
                        <a:t>(</a:t>
                      </a:r>
                      <a:r>
                        <a:rPr lang="en-US" sz="1200" i="1" dirty="0"/>
                        <a:t>Alnylam in EU)</a:t>
                      </a:r>
                    </a:p>
                  </a:txBody>
                  <a:tcPr marL="121920" marR="121920" marT="60960" marB="60960"/>
                </a:tc>
                <a:tc>
                  <a:txBody>
                    <a:bodyPr/>
                    <a:lstStyle/>
                    <a:p>
                      <a:r>
                        <a:rPr lang="en-US" sz="1900" dirty="0"/>
                        <a:t>Amylam</a:t>
                      </a:r>
                    </a:p>
                  </a:txBody>
                  <a:tcPr marL="121920" marR="121920" marT="60960" marB="60960"/>
                </a:tc>
                <a:tc>
                  <a:txBody>
                    <a:bodyPr/>
                    <a:lstStyle/>
                    <a:p>
                      <a:pPr algn="ctr"/>
                      <a:r>
                        <a:rPr lang="en-US" sz="1200" dirty="0"/>
                        <a:t>Poly-neuropathy ITTR</a:t>
                      </a:r>
                      <a:r>
                        <a:rPr lang="en-US" sz="1200" baseline="0" dirty="0"/>
                        <a:t> </a:t>
                      </a:r>
                      <a:r>
                        <a:rPr lang="en-US" sz="1200" dirty="0"/>
                        <a:t>amyloidosis</a:t>
                      </a:r>
                    </a:p>
                  </a:txBody>
                  <a:tcPr marL="121920" marR="121920" marT="60960" marB="60960"/>
                </a:tc>
                <a:tc>
                  <a:txBody>
                    <a:bodyPr/>
                    <a:lstStyle/>
                    <a:p>
                      <a:pPr marL="0" marR="0">
                        <a:lnSpc>
                          <a:spcPct val="115000"/>
                        </a:lnSpc>
                        <a:spcBef>
                          <a:spcPts val="0"/>
                        </a:spcBef>
                        <a:spcAft>
                          <a:spcPts val="1000"/>
                        </a:spcAft>
                      </a:pPr>
                      <a:r>
                        <a:rPr lang="en-US" sz="1200" dirty="0"/>
                        <a:t>450.000 USD/ year</a:t>
                      </a:r>
                    </a:p>
                  </a:txBody>
                  <a:tcPr marL="121920" marR="121920" marT="60960" marB="60960"/>
                </a:tc>
                <a:tc>
                  <a:txBody>
                    <a:bodyPr/>
                    <a:lstStyle/>
                    <a:p>
                      <a:r>
                        <a:rPr lang="en-US" sz="1200" dirty="0"/>
                        <a:t>RNAi therapeutics</a:t>
                      </a:r>
                    </a:p>
                    <a:p>
                      <a:endParaRPr lang="en-US" sz="1200" dirty="0"/>
                    </a:p>
                    <a:p>
                      <a:r>
                        <a:rPr lang="en-US" sz="1200" dirty="0"/>
                        <a:t>Dosed once weekly sub cut.</a:t>
                      </a:r>
                    </a:p>
                  </a:txBody>
                  <a:tcPr marL="121920" marR="121920" marT="60960" marB="60960"/>
                </a:tc>
                <a:extLst>
                  <a:ext uri="{0D108BD9-81ED-4DB2-BD59-A6C34878D82A}">
                    <a16:rowId xmlns:a16="http://schemas.microsoft.com/office/drawing/2014/main" val="10003"/>
                  </a:ext>
                </a:extLst>
              </a:tr>
              <a:tr h="1170755">
                <a:tc>
                  <a:txBody>
                    <a:bodyPr/>
                    <a:lstStyle/>
                    <a:p>
                      <a:r>
                        <a:rPr lang="en-US" sz="1900" dirty="0"/>
                        <a:t>10/2018</a:t>
                      </a:r>
                    </a:p>
                  </a:txBody>
                  <a:tcPr marL="121920" marR="121920" marT="60960" marB="60960"/>
                </a:tc>
                <a:tc>
                  <a:txBody>
                    <a:bodyPr/>
                    <a:lstStyle/>
                    <a:p>
                      <a:r>
                        <a:rPr lang="en-US" sz="1900" dirty="0"/>
                        <a:t>FDA</a:t>
                      </a:r>
                    </a:p>
                  </a:txBody>
                  <a:tcPr marL="121920" marR="121920" marT="60960" marB="60960"/>
                </a:tc>
                <a:tc>
                  <a:txBody>
                    <a:bodyPr/>
                    <a:lstStyle/>
                    <a:p>
                      <a:r>
                        <a:rPr lang="en-US" sz="1900" dirty="0"/>
                        <a:t>Tegsedi</a:t>
                      </a:r>
                    </a:p>
                    <a:p>
                      <a:r>
                        <a:rPr lang="en-US" sz="1900" dirty="0"/>
                        <a:t>(anti sense)</a:t>
                      </a:r>
                    </a:p>
                  </a:txBody>
                  <a:tcPr marL="121920" marR="121920" marT="60960" marB="60960"/>
                </a:tc>
                <a:tc>
                  <a:txBody>
                    <a:bodyPr/>
                    <a:lstStyle/>
                    <a:p>
                      <a:r>
                        <a:rPr lang="en-US" sz="1900" dirty="0"/>
                        <a:t>Akcea and Ionis</a:t>
                      </a:r>
                    </a:p>
                  </a:txBody>
                  <a:tcPr marL="121920" marR="121920" marT="60960" marB="60960"/>
                </a:tc>
                <a:tc>
                  <a:txBody>
                    <a:bodyPr/>
                    <a:lstStyle/>
                    <a:p>
                      <a:pPr algn="ctr"/>
                      <a:r>
                        <a:rPr lang="en-US" sz="1200" dirty="0"/>
                        <a:t>ITTR</a:t>
                      </a:r>
                      <a:r>
                        <a:rPr lang="en-US" sz="1200" baseline="0" dirty="0"/>
                        <a:t> amyloidosis</a:t>
                      </a:r>
                    </a:p>
                    <a:p>
                      <a:pPr algn="ctr"/>
                      <a:r>
                        <a:rPr lang="en-US" sz="1200" dirty="0"/>
                        <a:t>Poly-neuropathy</a:t>
                      </a:r>
                    </a:p>
                  </a:txBody>
                  <a:tcPr marL="121920" marR="121920" marT="60960" marB="60960"/>
                </a:tc>
                <a:tc>
                  <a:txBody>
                    <a:bodyPr/>
                    <a:lstStyle/>
                    <a:p>
                      <a:pPr marL="0" marR="0">
                        <a:lnSpc>
                          <a:spcPct val="115000"/>
                        </a:lnSpc>
                        <a:spcBef>
                          <a:spcPts val="0"/>
                        </a:spcBef>
                        <a:spcAft>
                          <a:spcPts val="1000"/>
                        </a:spcAft>
                      </a:pPr>
                      <a:r>
                        <a:rPr lang="en-US" sz="1200" dirty="0"/>
                        <a:t>450.000 USD/ year</a:t>
                      </a:r>
                    </a:p>
                    <a:p>
                      <a:pPr marL="0" marR="0">
                        <a:lnSpc>
                          <a:spcPct val="115000"/>
                        </a:lnSpc>
                        <a:spcBef>
                          <a:spcPts val="0"/>
                        </a:spcBef>
                        <a:spcAft>
                          <a:spcPts val="1000"/>
                        </a:spcAft>
                      </a:pPr>
                      <a:endParaRPr lang="en-US" sz="1200" dirty="0"/>
                    </a:p>
                  </a:txBody>
                  <a:tcPr marL="121920" marR="121920" marT="60960" marB="60960"/>
                </a:tc>
                <a:tc>
                  <a:txBody>
                    <a:bodyPr/>
                    <a:lstStyle/>
                    <a:p>
                      <a:r>
                        <a:rPr lang="en-US" sz="1200" dirty="0"/>
                        <a:t> RNAi therapeutics</a:t>
                      </a:r>
                    </a:p>
                    <a:p>
                      <a:r>
                        <a:rPr lang="en-US" sz="1200" dirty="0"/>
                        <a:t>  Approved by EMA in 07/2018</a:t>
                      </a:r>
                    </a:p>
                    <a:p>
                      <a:endParaRPr lang="en-US" sz="1200" dirty="0"/>
                    </a:p>
                    <a:p>
                      <a:r>
                        <a:rPr lang="en-US" sz="1200" dirty="0"/>
                        <a:t>Dosed once weekly sub. cut.</a:t>
                      </a:r>
                    </a:p>
                  </a:txBody>
                  <a:tcPr marL="121920" marR="121920" marT="60960" marB="60960"/>
                </a:tc>
                <a:extLst>
                  <a:ext uri="{0D108BD9-81ED-4DB2-BD59-A6C34878D82A}">
                    <a16:rowId xmlns:a16="http://schemas.microsoft.com/office/drawing/2014/main" val="10004"/>
                  </a:ext>
                </a:extLst>
              </a:tr>
              <a:tr h="408718">
                <a:tc>
                  <a:txBody>
                    <a:bodyPr/>
                    <a:lstStyle/>
                    <a:p>
                      <a:endParaRPr lang="en-US" sz="1900" dirty="0"/>
                    </a:p>
                  </a:txBody>
                  <a:tcPr marL="121920" marR="121920" marT="60960" marB="60960"/>
                </a:tc>
                <a:tc>
                  <a:txBody>
                    <a:bodyPr/>
                    <a:lstStyle/>
                    <a:p>
                      <a:endParaRPr lang="en-US" sz="1900" dirty="0"/>
                    </a:p>
                  </a:txBody>
                  <a:tcPr marL="121920" marR="121920" marT="60960" marB="60960"/>
                </a:tc>
                <a:tc>
                  <a:txBody>
                    <a:bodyPr/>
                    <a:lstStyle/>
                    <a:p>
                      <a:endParaRPr lang="en-US" sz="1900" dirty="0"/>
                    </a:p>
                  </a:txBody>
                  <a:tcPr marL="121920" marR="121920" marT="60960" marB="60960"/>
                </a:tc>
                <a:tc>
                  <a:txBody>
                    <a:bodyPr/>
                    <a:lstStyle/>
                    <a:p>
                      <a:endParaRPr lang="en-US" sz="1900" dirty="0"/>
                    </a:p>
                  </a:txBody>
                  <a:tcPr marL="121920" marR="121920" marT="60960" marB="60960"/>
                </a:tc>
                <a:tc>
                  <a:txBody>
                    <a:bodyPr/>
                    <a:lstStyle/>
                    <a:p>
                      <a:pPr algn="ctr"/>
                      <a:endParaRPr lang="en-US" sz="1200" dirty="0"/>
                    </a:p>
                  </a:txBody>
                  <a:tcPr marL="121920" marR="121920" marT="60960" marB="60960"/>
                </a:tc>
                <a:tc>
                  <a:txBody>
                    <a:bodyPr/>
                    <a:lstStyle/>
                    <a:p>
                      <a:pPr marL="0" marR="0">
                        <a:lnSpc>
                          <a:spcPct val="115000"/>
                        </a:lnSpc>
                        <a:spcBef>
                          <a:spcPts val="0"/>
                        </a:spcBef>
                        <a:spcAft>
                          <a:spcPts val="1000"/>
                        </a:spcAft>
                      </a:pPr>
                      <a:endParaRPr lang="en-US" sz="1200" dirty="0"/>
                    </a:p>
                  </a:txBody>
                  <a:tcPr marL="121920" marR="121920" marT="60960" marB="60960"/>
                </a:tc>
                <a:tc>
                  <a:txBody>
                    <a:bodyPr/>
                    <a:lstStyle/>
                    <a:p>
                      <a:endParaRPr lang="en-US" sz="1200" dirty="0"/>
                    </a:p>
                  </a:txBody>
                  <a:tcPr marL="121920" marR="121920" marT="60960" marB="60960"/>
                </a:tc>
                <a:extLst>
                  <a:ext uri="{0D108BD9-81ED-4DB2-BD59-A6C34878D82A}">
                    <a16:rowId xmlns:a16="http://schemas.microsoft.com/office/drawing/2014/main" val="10001"/>
                  </a:ext>
                </a:extLst>
              </a:tr>
              <a:tr h="687818">
                <a:tc>
                  <a:txBody>
                    <a:bodyPr/>
                    <a:lstStyle/>
                    <a:p>
                      <a:r>
                        <a:rPr lang="en-US" sz="1900" dirty="0"/>
                        <a:t>6/2019</a:t>
                      </a:r>
                    </a:p>
                  </a:txBody>
                  <a:tcPr marL="121920" marR="121920" marT="60960" marB="60960"/>
                </a:tc>
                <a:tc>
                  <a:txBody>
                    <a:bodyPr/>
                    <a:lstStyle/>
                    <a:p>
                      <a:r>
                        <a:rPr lang="en-US" sz="1900" dirty="0"/>
                        <a:t>EMA</a:t>
                      </a:r>
                    </a:p>
                  </a:txBody>
                  <a:tcPr marL="121920" marR="121920" marT="60960" marB="60960"/>
                </a:tc>
                <a:tc>
                  <a:txBody>
                    <a:bodyPr/>
                    <a:lstStyle/>
                    <a:p>
                      <a:r>
                        <a:rPr lang="en-US" sz="1900" dirty="0"/>
                        <a:t>Zynteglo </a:t>
                      </a:r>
                    </a:p>
                  </a:txBody>
                  <a:tcPr marL="121920" marR="121920" marT="60960" marB="60960"/>
                </a:tc>
                <a:tc>
                  <a:txBody>
                    <a:bodyPr/>
                    <a:lstStyle/>
                    <a:p>
                      <a:r>
                        <a:rPr lang="en-US" sz="1900" dirty="0"/>
                        <a:t>Bluebird</a:t>
                      </a:r>
                    </a:p>
                  </a:txBody>
                  <a:tcPr marL="121920" marR="121920" marT="60960" marB="60960"/>
                </a:tc>
                <a:tc>
                  <a:txBody>
                    <a:bodyPr/>
                    <a:lstStyle/>
                    <a:p>
                      <a:r>
                        <a:rPr lang="en-US" sz="1200" dirty="0"/>
                        <a:t>Betha thalassemia (transfusion resistant)</a:t>
                      </a:r>
                    </a:p>
                  </a:txBody>
                  <a:tcPr marL="121920" marR="121920" marT="60960" marB="60960"/>
                </a:tc>
                <a:tc>
                  <a:txBody>
                    <a:bodyPr/>
                    <a:lstStyle/>
                    <a:p>
                      <a:r>
                        <a:rPr lang="en-US" sz="1900" dirty="0"/>
                        <a:t>TBD</a:t>
                      </a:r>
                    </a:p>
                  </a:txBody>
                  <a:tcPr marL="121920" marR="121920" marT="60960" marB="60960"/>
                </a:tc>
                <a:tc>
                  <a:txBody>
                    <a:bodyPr/>
                    <a:lstStyle/>
                    <a:p>
                      <a:r>
                        <a:rPr lang="en-US" sz="1300" dirty="0"/>
                        <a:t>Manufacturing delaying</a:t>
                      </a:r>
                      <a:r>
                        <a:rPr lang="en-US" sz="1300" baseline="0" dirty="0"/>
                        <a:t> launch to 2020</a:t>
                      </a:r>
                      <a:endParaRPr lang="en-US" sz="1300" dirty="0"/>
                    </a:p>
                  </a:txBody>
                  <a:tcPr marL="121920" marR="121920" marT="60960" marB="60960"/>
                </a:tc>
                <a:extLst>
                  <a:ext uri="{0D108BD9-81ED-4DB2-BD59-A6C34878D82A}">
                    <a16:rowId xmlns:a16="http://schemas.microsoft.com/office/drawing/2014/main" val="10002"/>
                  </a:ext>
                </a:extLst>
              </a:tr>
              <a:tr h="604194">
                <a:tc>
                  <a:txBody>
                    <a:bodyPr/>
                    <a:lstStyle/>
                    <a:p>
                      <a:endParaRPr lang="en-US" sz="1900" dirty="0"/>
                    </a:p>
                  </a:txBody>
                  <a:tcPr marL="121920" marR="121920" marT="60960" marB="60960"/>
                </a:tc>
                <a:tc>
                  <a:txBody>
                    <a:bodyPr/>
                    <a:lstStyle/>
                    <a:p>
                      <a:endParaRPr lang="en-US" sz="1900" dirty="0"/>
                    </a:p>
                  </a:txBody>
                  <a:tcPr marL="121920" marR="121920" marT="60960" marB="60960"/>
                </a:tc>
                <a:tc>
                  <a:txBody>
                    <a:bodyPr/>
                    <a:lstStyle/>
                    <a:p>
                      <a:endParaRPr lang="en-US" sz="1900" dirty="0"/>
                    </a:p>
                  </a:txBody>
                  <a:tcPr marL="121920" marR="121920" marT="60960" marB="60960"/>
                </a:tc>
                <a:tc>
                  <a:txBody>
                    <a:bodyPr/>
                    <a:lstStyle/>
                    <a:p>
                      <a:endParaRPr lang="en-US" sz="1900" dirty="0"/>
                    </a:p>
                  </a:txBody>
                  <a:tcPr marL="121920" marR="121920" marT="60960" marB="60960"/>
                </a:tc>
                <a:tc>
                  <a:txBody>
                    <a:bodyPr/>
                    <a:lstStyle/>
                    <a:p>
                      <a:endParaRPr lang="en-US" sz="1200" dirty="0"/>
                    </a:p>
                  </a:txBody>
                  <a:tcPr marL="121920" marR="121920" marT="60960" marB="60960"/>
                </a:tc>
                <a:tc>
                  <a:txBody>
                    <a:bodyPr/>
                    <a:lstStyle/>
                    <a:p>
                      <a:endParaRPr lang="en-US" sz="1900" dirty="0"/>
                    </a:p>
                  </a:txBody>
                  <a:tcPr marL="121920" marR="121920" marT="60960" marB="60960"/>
                </a:tc>
                <a:tc>
                  <a:txBody>
                    <a:bodyPr/>
                    <a:lstStyle/>
                    <a:p>
                      <a:endParaRPr lang="en-US" sz="1300" dirty="0"/>
                    </a:p>
                  </a:txBody>
                  <a:tcPr marL="121920" marR="121920" marT="60960" marB="6096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609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2256"/>
            <a:ext cx="10972800" cy="1193800"/>
          </a:xfrm>
        </p:spPr>
        <p:txBody>
          <a:bodyPr>
            <a:normAutofit/>
          </a:bodyPr>
          <a:lstStyle/>
          <a:p>
            <a:r>
              <a:rPr lang="en-US" sz="4000" dirty="0"/>
              <a:t>Successful Exits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5389448"/>
              </p:ext>
            </p:extLst>
          </p:nvPr>
        </p:nvGraphicFramePr>
        <p:xfrm>
          <a:off x="751491" y="572893"/>
          <a:ext cx="10972799" cy="615210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523999">
                  <a:extLst>
                    <a:ext uri="{9D8B030D-6E8A-4147-A177-3AD203B41FA5}">
                      <a16:colId xmlns:a16="http://schemas.microsoft.com/office/drawing/2014/main" val="20006"/>
                    </a:ext>
                  </a:extLst>
                </a:gridCol>
              </a:tblGrid>
              <a:tr h="882075">
                <a:tc>
                  <a:txBody>
                    <a:bodyPr/>
                    <a:lstStyle/>
                    <a:p>
                      <a:pPr algn="ctr"/>
                      <a:r>
                        <a:rPr lang="en-US" sz="2000" dirty="0"/>
                        <a:t>Company</a:t>
                      </a:r>
                    </a:p>
                  </a:txBody>
                  <a:tcPr marL="121920" marR="121920" marT="60960" marB="60960"/>
                </a:tc>
                <a:tc>
                  <a:txBody>
                    <a:bodyPr/>
                    <a:lstStyle/>
                    <a:p>
                      <a:pPr algn="ctr"/>
                      <a:r>
                        <a:rPr lang="en-US" sz="2000" dirty="0"/>
                        <a:t>Founded</a:t>
                      </a:r>
                    </a:p>
                  </a:txBody>
                  <a:tcPr marL="121920" marR="121920" marT="60960" marB="60960"/>
                </a:tc>
                <a:tc>
                  <a:txBody>
                    <a:bodyPr/>
                    <a:lstStyle/>
                    <a:p>
                      <a:pPr algn="ctr"/>
                      <a:r>
                        <a:rPr lang="en-US" sz="2000" dirty="0"/>
                        <a:t>Funding</a:t>
                      </a:r>
                    </a:p>
                    <a:p>
                      <a:pPr algn="ctr"/>
                      <a:endParaRPr lang="en-US" sz="2000" dirty="0"/>
                    </a:p>
                  </a:txBody>
                  <a:tcPr marL="121920" marR="121920" marT="60960" marB="60960"/>
                </a:tc>
                <a:tc>
                  <a:txBody>
                    <a:bodyPr/>
                    <a:lstStyle/>
                    <a:p>
                      <a:pPr algn="ctr"/>
                      <a:r>
                        <a:rPr lang="en-US" sz="2000" dirty="0"/>
                        <a:t>Asset</a:t>
                      </a:r>
                    </a:p>
                  </a:txBody>
                  <a:tcPr marL="121920" marR="121920" marT="60960" marB="60960"/>
                </a:tc>
                <a:tc>
                  <a:txBody>
                    <a:bodyPr/>
                    <a:lstStyle/>
                    <a:p>
                      <a:pPr algn="ctr"/>
                      <a:r>
                        <a:rPr lang="en-US" sz="2000" dirty="0"/>
                        <a:t>Exit</a:t>
                      </a:r>
                    </a:p>
                  </a:txBody>
                  <a:tcPr marL="121920" marR="121920" marT="60960" marB="60960"/>
                </a:tc>
                <a:tc>
                  <a:txBody>
                    <a:bodyPr/>
                    <a:lstStyle/>
                    <a:p>
                      <a:pPr algn="ctr"/>
                      <a:r>
                        <a:rPr lang="en-US" sz="2000" dirty="0"/>
                        <a:t>Price</a:t>
                      </a:r>
                    </a:p>
                  </a:txBody>
                  <a:tcPr marL="121920" marR="121920" marT="60960" marB="60960"/>
                </a:tc>
                <a:tc>
                  <a:txBody>
                    <a:bodyPr/>
                    <a:lstStyle/>
                    <a:p>
                      <a:pPr algn="ctr"/>
                      <a:r>
                        <a:rPr lang="en-US" sz="2000" dirty="0"/>
                        <a:t>Acquirer</a:t>
                      </a:r>
                    </a:p>
                  </a:txBody>
                  <a:tcPr marL="121920" marR="121920" marT="60960" marB="60960"/>
                </a:tc>
                <a:extLst>
                  <a:ext uri="{0D108BD9-81ED-4DB2-BD59-A6C34878D82A}">
                    <a16:rowId xmlns:a16="http://schemas.microsoft.com/office/drawing/2014/main" val="10000"/>
                  </a:ext>
                </a:extLst>
              </a:tr>
              <a:tr h="1129293">
                <a:tc>
                  <a:txBody>
                    <a:bodyPr/>
                    <a:lstStyle/>
                    <a:p>
                      <a:r>
                        <a:rPr lang="en-US" sz="1600" dirty="0"/>
                        <a:t>Kite</a:t>
                      </a:r>
                    </a:p>
                  </a:txBody>
                  <a:tcPr marL="121920" marR="121920" marT="60960" marB="60960"/>
                </a:tc>
                <a:tc>
                  <a:txBody>
                    <a:bodyPr/>
                    <a:lstStyle/>
                    <a:p>
                      <a:r>
                        <a:rPr lang="en-US" sz="1600" dirty="0"/>
                        <a:t>2009</a:t>
                      </a:r>
                    </a:p>
                  </a:txBody>
                  <a:tcPr marL="121920" marR="121920" marT="60960" marB="6096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4 rounds </a:t>
                      </a:r>
                      <a:r>
                        <a:rPr lang="en-US" sz="1600" kern="1200" dirty="0">
                          <a:solidFill>
                            <a:schemeClr val="tx1"/>
                          </a:solidFill>
                          <a:effectLst/>
                          <a:latin typeface="+mn-lt"/>
                          <a:ea typeface="+mn-ea"/>
                          <a:cs typeface="+mn-cs"/>
                        </a:rPr>
                        <a:t>raised 85.3 M</a:t>
                      </a:r>
                    </a:p>
                    <a:p>
                      <a:pPr marL="171450" indent="-171450">
                        <a:buFont typeface="Arial" panose="020B0604020202020204" pitchFamily="34" charset="0"/>
                        <a:buChar char="•"/>
                      </a:pPr>
                      <a:r>
                        <a:rPr lang="en-US" sz="1600" dirty="0">
                          <a:effectLst/>
                          <a:latin typeface="+mn-lt"/>
                          <a:ea typeface="Calibri"/>
                          <a:cs typeface="Times New Roman"/>
                        </a:rPr>
                        <a:t>IPO 06/2014 raised 127 M</a:t>
                      </a:r>
                    </a:p>
                    <a:p>
                      <a:pPr marL="171450" indent="-171450">
                        <a:buFont typeface="Arial" panose="020B0604020202020204" pitchFamily="34" charset="0"/>
                        <a:buChar char="•"/>
                      </a:pPr>
                      <a:r>
                        <a:rPr lang="en-US" sz="1600" dirty="0">
                          <a:effectLst/>
                          <a:latin typeface="+mn-lt"/>
                          <a:cs typeface="Times New Roman"/>
                        </a:rPr>
                        <a:t>Post-IPO Equity raised 250M</a:t>
                      </a:r>
                      <a:endParaRPr lang="en-US" sz="1600" dirty="0"/>
                    </a:p>
                  </a:txBody>
                  <a:tcPr marL="121920" marR="121920" marT="60960" marB="60960"/>
                </a:tc>
                <a:tc>
                  <a:txBody>
                    <a:bodyPr/>
                    <a:lstStyle/>
                    <a:p>
                      <a:r>
                        <a:rPr lang="en-US" sz="1600" dirty="0"/>
                        <a:t>CAR T</a:t>
                      </a:r>
                    </a:p>
                    <a:p>
                      <a:r>
                        <a:rPr lang="en-US" sz="1600" dirty="0"/>
                        <a:t>Yescarta appr.09/2017</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dirty="0">
                          <a:solidFill>
                            <a:schemeClr val="tx1"/>
                          </a:solidFill>
                        </a:rPr>
                        <a:t>10/2017</a:t>
                      </a:r>
                    </a:p>
                    <a:p>
                      <a:endParaRPr lang="en-US" sz="1600" dirty="0"/>
                    </a:p>
                  </a:txBody>
                  <a:tcPr marL="121920" marR="121920" marT="60960" marB="60960"/>
                </a:tc>
                <a:tc>
                  <a:txBody>
                    <a:bodyPr/>
                    <a:lstStyle/>
                    <a:p>
                      <a:r>
                        <a:rPr lang="en-US" sz="1600" dirty="0"/>
                        <a:t>30 B</a:t>
                      </a:r>
                    </a:p>
                  </a:txBody>
                  <a:tcPr marL="121920" marR="121920" marT="60960" marB="60960"/>
                </a:tc>
                <a:tc>
                  <a:txBody>
                    <a:bodyPr/>
                    <a:lstStyle/>
                    <a:p>
                      <a:r>
                        <a:rPr lang="en-US" sz="1600" dirty="0"/>
                        <a:t>Gilead</a:t>
                      </a:r>
                    </a:p>
                  </a:txBody>
                  <a:tcPr marL="121920" marR="121920" marT="60960" marB="60960"/>
                </a:tc>
                <a:extLst>
                  <a:ext uri="{0D108BD9-81ED-4DB2-BD59-A6C34878D82A}">
                    <a16:rowId xmlns:a16="http://schemas.microsoft.com/office/drawing/2014/main" val="10001"/>
                  </a:ext>
                </a:extLst>
              </a:tr>
              <a:tr h="752862">
                <a:tc>
                  <a:txBody>
                    <a:bodyPr/>
                    <a:lstStyle/>
                    <a:p>
                      <a:r>
                        <a:rPr lang="en-US" sz="1600" dirty="0"/>
                        <a:t>Juno</a:t>
                      </a:r>
                    </a:p>
                  </a:txBody>
                  <a:tcPr marL="121920" marR="121920" marT="60960" marB="60960"/>
                </a:tc>
                <a:tc>
                  <a:txBody>
                    <a:bodyPr/>
                    <a:lstStyle/>
                    <a:p>
                      <a:r>
                        <a:rPr lang="en-US" sz="1600" dirty="0"/>
                        <a:t>2013</a:t>
                      </a:r>
                    </a:p>
                  </a:txBody>
                  <a:tcPr marL="121920" marR="121920" marT="60960" marB="60960"/>
                </a:tc>
                <a:tc>
                  <a:txBody>
                    <a:bodyPr/>
                    <a:lstStyle/>
                    <a:p>
                      <a:pPr marL="171450" indent="-171450">
                        <a:buFont typeface="Arial" panose="020B0604020202020204" pitchFamily="34" charset="0"/>
                        <a:buChar char="•"/>
                      </a:pPr>
                      <a:r>
                        <a:rPr lang="en-US" sz="1600" kern="1200" dirty="0">
                          <a:solidFill>
                            <a:schemeClr val="dk1"/>
                          </a:solidFill>
                          <a:effectLst/>
                          <a:latin typeface="+mn-lt"/>
                          <a:ea typeface="+mn-ea"/>
                          <a:cs typeface="+mn-cs"/>
                        </a:rPr>
                        <a:t>3 rounds raised 310 M</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Series B 8/2014 raised 123M </a:t>
                      </a:r>
                    </a:p>
                    <a:p>
                      <a:pPr marL="171450" indent="-171450">
                        <a:buFont typeface="Arial" panose="020B0604020202020204" pitchFamily="34" charset="0"/>
                        <a:buChar char="•"/>
                      </a:pPr>
                      <a:r>
                        <a:rPr lang="en-US" sz="1600" kern="1200" dirty="0">
                          <a:solidFill>
                            <a:schemeClr val="dk1"/>
                          </a:solidFill>
                          <a:effectLst/>
                          <a:latin typeface="+mn-lt"/>
                          <a:ea typeface="+mn-ea"/>
                          <a:cs typeface="+mn-cs"/>
                        </a:rPr>
                        <a:t>IPO 12/2014 raised 264.6 M</a:t>
                      </a:r>
                    </a:p>
                  </a:txBody>
                  <a:tcPr marT="0" marB="0"/>
                </a:tc>
                <a:tc>
                  <a:txBody>
                    <a:bodyPr/>
                    <a:lstStyle/>
                    <a:p>
                      <a:r>
                        <a:rPr lang="en-US" sz="1600" dirty="0"/>
                        <a:t>CAR-T</a:t>
                      </a:r>
                    </a:p>
                    <a:p>
                      <a:r>
                        <a:rPr lang="en-US" sz="1600" dirty="0"/>
                        <a:t>NHL BLA</a:t>
                      </a:r>
                    </a:p>
                  </a:txBody>
                  <a:tcPr marL="121920" marR="121920" marT="60960" marB="60960"/>
                </a:tc>
                <a:tc>
                  <a:txBody>
                    <a:bodyPr/>
                    <a:lstStyle/>
                    <a:p>
                      <a:r>
                        <a:rPr lang="en-US" sz="1600" dirty="0"/>
                        <a:t>01/2018</a:t>
                      </a:r>
                    </a:p>
                  </a:txBody>
                  <a:tcPr marL="121920" marR="121920" marT="60960" marB="60960"/>
                </a:tc>
                <a:tc>
                  <a:txBody>
                    <a:bodyPr/>
                    <a:lstStyle/>
                    <a:p>
                      <a:r>
                        <a:rPr lang="en-US" sz="1600" dirty="0"/>
                        <a:t>9 B</a:t>
                      </a:r>
                    </a:p>
                  </a:txBody>
                  <a:tcPr marL="121920" marR="121920" marT="60960" marB="60960"/>
                </a:tc>
                <a:tc>
                  <a:txBody>
                    <a:bodyPr/>
                    <a:lstStyle/>
                    <a:p>
                      <a:r>
                        <a:rPr lang="en-US" sz="1600" dirty="0"/>
                        <a:t>Celgene</a:t>
                      </a:r>
                    </a:p>
                  </a:txBody>
                  <a:tcPr marL="121920" marR="121920" marT="60960" marB="60960"/>
                </a:tc>
                <a:extLst>
                  <a:ext uri="{0D108BD9-81ED-4DB2-BD59-A6C34878D82A}">
                    <a16:rowId xmlns:a16="http://schemas.microsoft.com/office/drawing/2014/main" val="10002"/>
                  </a:ext>
                </a:extLst>
              </a:tr>
              <a:tr h="1380247">
                <a:tc>
                  <a:txBody>
                    <a:bodyPr/>
                    <a:lstStyle/>
                    <a:p>
                      <a:r>
                        <a:rPr lang="en-US" sz="1600" dirty="0"/>
                        <a:t>AveXis</a:t>
                      </a:r>
                    </a:p>
                  </a:txBody>
                  <a:tcPr marL="121920" marR="121920" marT="60960" marB="60960"/>
                </a:tc>
                <a:tc>
                  <a:txBody>
                    <a:bodyPr/>
                    <a:lstStyle/>
                    <a:p>
                      <a:r>
                        <a:rPr lang="en-US" sz="1600" dirty="0">
                          <a:solidFill>
                            <a:schemeClr val="tx1"/>
                          </a:solidFill>
                        </a:rPr>
                        <a:t>2013</a:t>
                      </a:r>
                    </a:p>
                  </a:txBody>
                  <a:tcPr marL="121920" marR="121920" marT="60960" marB="60960"/>
                </a:tc>
                <a:tc>
                  <a:txBody>
                    <a:bodyPr/>
                    <a:lstStyle/>
                    <a:p>
                      <a:pPr marL="171450" indent="-171450">
                        <a:buFont typeface="Arial" panose="020B0604020202020204" pitchFamily="34" charset="0"/>
                        <a:buChar char="•"/>
                      </a:pPr>
                      <a:r>
                        <a:rPr lang="en-US" sz="1600" kern="1200" dirty="0">
                          <a:solidFill>
                            <a:schemeClr val="tx1"/>
                          </a:solidFill>
                          <a:effectLst/>
                          <a:latin typeface="+mn-lt"/>
                          <a:ea typeface="+mn-ea"/>
                          <a:cs typeface="+mn-cs"/>
                        </a:rPr>
                        <a:t>5 rounds raised 75.1 M</a:t>
                      </a:r>
                    </a:p>
                    <a:p>
                      <a:pPr marL="171450" indent="-171450">
                        <a:buFont typeface="Arial" panose="020B0604020202020204" pitchFamily="34" charset="0"/>
                        <a:buChar char="•"/>
                      </a:pPr>
                      <a:r>
                        <a:rPr lang="en-US" sz="1600" kern="1200" dirty="0">
                          <a:solidFill>
                            <a:schemeClr val="tx1"/>
                          </a:solidFill>
                          <a:effectLst/>
                          <a:latin typeface="+mn-lt"/>
                          <a:ea typeface="+mn-ea"/>
                          <a:cs typeface="+mn-cs"/>
                        </a:rPr>
                        <a:t>IPO 02/2016 raised 95 M</a:t>
                      </a:r>
                      <a:endParaRPr lang="en-US" sz="1600" dirty="0">
                        <a:solidFill>
                          <a:schemeClr val="tx1"/>
                        </a:solidFill>
                      </a:endParaRPr>
                    </a:p>
                  </a:txBody>
                  <a:tcPr marL="121920" marR="121920" marT="60960" marB="60960"/>
                </a:tc>
                <a:tc>
                  <a:txBody>
                    <a:bodyPr/>
                    <a:lstStyle/>
                    <a:p>
                      <a:r>
                        <a:rPr lang="en-US" sz="1600" dirty="0"/>
                        <a:t>AVX-101</a:t>
                      </a:r>
                    </a:p>
                    <a:p>
                      <a:r>
                        <a:rPr lang="en-US" sz="1600" dirty="0"/>
                        <a:t>SMA -Spinal Muscle</a:t>
                      </a:r>
                      <a:r>
                        <a:rPr lang="en-US" sz="1600" baseline="0" dirty="0"/>
                        <a:t> atrophy</a:t>
                      </a:r>
                      <a:endParaRPr lang="en-US" sz="1600" dirty="0"/>
                    </a:p>
                  </a:txBody>
                  <a:tcPr marL="121920" marR="121920" marT="60960" marB="60960"/>
                </a:tc>
                <a:tc>
                  <a:txBody>
                    <a:bodyPr/>
                    <a:lstStyle/>
                    <a:p>
                      <a:r>
                        <a:rPr lang="en-US" sz="1600" kern="1200" dirty="0">
                          <a:solidFill>
                            <a:schemeClr val="tx1"/>
                          </a:solidFill>
                          <a:effectLst/>
                          <a:latin typeface="+mn-lt"/>
                          <a:ea typeface="+mn-ea"/>
                          <a:cs typeface="+mn-cs"/>
                        </a:rPr>
                        <a:t>04/2018 </a:t>
                      </a:r>
                      <a:endParaRPr lang="en-US" sz="1600" dirty="0">
                        <a:solidFill>
                          <a:schemeClr val="tx1"/>
                        </a:solidFill>
                      </a:endParaRPr>
                    </a:p>
                  </a:txBody>
                  <a:tcPr marL="121920" marR="121920" marT="60960" marB="60960"/>
                </a:tc>
                <a:tc>
                  <a:txBody>
                    <a:bodyPr/>
                    <a:lstStyle/>
                    <a:p>
                      <a:r>
                        <a:rPr lang="en-US" sz="1600" dirty="0">
                          <a:solidFill>
                            <a:schemeClr val="tx1"/>
                          </a:solidFill>
                        </a:rPr>
                        <a:t>8.7 B</a:t>
                      </a:r>
                    </a:p>
                  </a:txBody>
                  <a:tcPr marL="121920" marR="121920" marT="60960" marB="60960"/>
                </a:tc>
                <a:tc>
                  <a:txBody>
                    <a:bodyPr/>
                    <a:lstStyle/>
                    <a:p>
                      <a:r>
                        <a:rPr lang="en-US" sz="1600" dirty="0"/>
                        <a:t>Novartis</a:t>
                      </a:r>
                    </a:p>
                  </a:txBody>
                  <a:tcPr marL="121920" marR="121920" marT="60960" marB="60960"/>
                </a:tc>
                <a:extLst>
                  <a:ext uri="{0D108BD9-81ED-4DB2-BD59-A6C34878D82A}">
                    <a16:rowId xmlns:a16="http://schemas.microsoft.com/office/drawing/2014/main" val="10003"/>
                  </a:ext>
                </a:extLst>
              </a:tr>
              <a:tr h="1129293">
                <a:tc>
                  <a:txBody>
                    <a:bodyPr/>
                    <a:lstStyle/>
                    <a:p>
                      <a:r>
                        <a:rPr lang="en-US" sz="1600" dirty="0"/>
                        <a:t>Celenex</a:t>
                      </a:r>
                    </a:p>
                  </a:txBody>
                  <a:tcPr marL="121920" marR="121920" marT="60960" marB="60960"/>
                </a:tc>
                <a:tc>
                  <a:txBody>
                    <a:bodyPr/>
                    <a:lstStyle/>
                    <a:p>
                      <a:r>
                        <a:rPr lang="en-US" sz="1600" dirty="0"/>
                        <a:t>(Spin off from Children’s Hospital/OH</a:t>
                      </a:r>
                    </a:p>
                  </a:txBody>
                  <a:tcPr marL="121920" marR="121920" marT="60960" marB="60960"/>
                </a:tc>
                <a:tc>
                  <a:txBody>
                    <a:bodyPr/>
                    <a:lstStyle/>
                    <a:p>
                      <a:pPr marL="171450" indent="-171450">
                        <a:buFont typeface="Arial" panose="020B0604020202020204" pitchFamily="34" charset="0"/>
                        <a:buChar char="•"/>
                      </a:pPr>
                      <a:r>
                        <a:rPr lang="en-US" sz="1600" dirty="0">
                          <a:solidFill>
                            <a:schemeClr val="tx1"/>
                          </a:solidFill>
                        </a:rPr>
                        <a:t>Gene therapies for lysosomal</a:t>
                      </a:r>
                      <a:r>
                        <a:rPr lang="en-US" sz="1600" baseline="0" dirty="0">
                          <a:solidFill>
                            <a:schemeClr val="tx1"/>
                          </a:solidFill>
                        </a:rPr>
                        <a:t>  storage diseases / funding not disclosed</a:t>
                      </a:r>
                      <a:endParaRPr lang="en-US" sz="1600" dirty="0">
                        <a:solidFill>
                          <a:schemeClr val="tx1"/>
                        </a:solidFill>
                      </a:endParaRPr>
                    </a:p>
                  </a:txBody>
                  <a:tcPr marL="121920" marR="121920" marT="60960" marB="60960"/>
                </a:tc>
                <a:tc>
                  <a:txBody>
                    <a:bodyPr/>
                    <a:lstStyle/>
                    <a:p>
                      <a:r>
                        <a:rPr lang="en-US" sz="1600" dirty="0"/>
                        <a:t>Up to 10 indications</a:t>
                      </a:r>
                    </a:p>
                  </a:txBody>
                  <a:tcPr marL="121920" marR="121920" marT="60960" marB="60960"/>
                </a:tc>
                <a:tc>
                  <a:txBody>
                    <a:bodyPr/>
                    <a:lstStyle/>
                    <a:p>
                      <a:r>
                        <a:rPr lang="en-US" sz="1600" dirty="0"/>
                        <a:t>09/2018</a:t>
                      </a:r>
                    </a:p>
                  </a:txBody>
                  <a:tcPr marL="121920" marR="121920" marT="60960" marB="60960"/>
                </a:tc>
                <a:tc>
                  <a:txBody>
                    <a:bodyPr/>
                    <a:lstStyle/>
                    <a:p>
                      <a:r>
                        <a:rPr lang="en-US" sz="1600" dirty="0"/>
                        <a:t>100M</a:t>
                      </a:r>
                      <a:r>
                        <a:rPr lang="en-US" sz="1600" baseline="0" dirty="0"/>
                        <a:t> upfront</a:t>
                      </a:r>
                    </a:p>
                    <a:p>
                      <a:r>
                        <a:rPr lang="en-US" sz="1600" baseline="0" dirty="0"/>
                        <a:t>Total 452M</a:t>
                      </a:r>
                      <a:endParaRPr lang="en-US" sz="1600" dirty="0"/>
                    </a:p>
                  </a:txBody>
                  <a:tcPr marL="121920" marR="121920" marT="60960" marB="60960"/>
                </a:tc>
                <a:tc>
                  <a:txBody>
                    <a:bodyPr/>
                    <a:lstStyle/>
                    <a:p>
                      <a:r>
                        <a:rPr lang="en-US" sz="1600" dirty="0"/>
                        <a:t>Amicus</a:t>
                      </a:r>
                    </a:p>
                  </a:txBody>
                  <a:tcPr marL="121920" marR="121920" marT="60960" marB="60960"/>
                </a:tc>
                <a:extLst>
                  <a:ext uri="{0D108BD9-81ED-4DB2-BD59-A6C34878D82A}">
                    <a16:rowId xmlns:a16="http://schemas.microsoft.com/office/drawing/2014/main" val="10005"/>
                  </a:ext>
                </a:extLst>
              </a:tr>
              <a:tr h="878339">
                <a:tc>
                  <a:txBody>
                    <a:bodyPr/>
                    <a:lstStyle/>
                    <a:p>
                      <a:r>
                        <a:rPr lang="en-US" sz="1600" dirty="0"/>
                        <a:t>Spark</a:t>
                      </a:r>
                    </a:p>
                  </a:txBody>
                  <a:tcPr marL="121920" marR="121920" marT="60960" marB="60960"/>
                </a:tc>
                <a:tc>
                  <a:txBody>
                    <a:bodyPr/>
                    <a:lstStyle/>
                    <a:p>
                      <a:r>
                        <a:rPr lang="en-US" sz="1600" dirty="0"/>
                        <a:t>2013</a:t>
                      </a:r>
                    </a:p>
                  </a:txBody>
                  <a:tcPr marL="121920" marR="121920" marT="60960" marB="60960"/>
                </a:tc>
                <a:tc>
                  <a:txBody>
                    <a:bodyPr/>
                    <a:lstStyle/>
                    <a:p>
                      <a:pPr marL="171450" indent="-171450">
                        <a:buFont typeface="Arial" panose="020B0604020202020204" pitchFamily="34" charset="0"/>
                        <a:buChar char="•"/>
                      </a:pPr>
                      <a:r>
                        <a:rPr lang="en-US" sz="1600" kern="1200" dirty="0">
                          <a:solidFill>
                            <a:srgbClr val="FF0000"/>
                          </a:solidFill>
                          <a:effectLst/>
                          <a:latin typeface="+mn-lt"/>
                          <a:ea typeface="+mn-ea"/>
                          <a:cs typeface="+mn-cs"/>
                        </a:rPr>
                        <a:t>2</a:t>
                      </a:r>
                      <a:r>
                        <a:rPr lang="en-US" sz="1600" kern="1200" dirty="0">
                          <a:solidFill>
                            <a:schemeClr val="tx1"/>
                          </a:solidFill>
                          <a:effectLst/>
                          <a:latin typeface="+mn-lt"/>
                          <a:ea typeface="+mn-ea"/>
                          <a:cs typeface="+mn-cs"/>
                        </a:rPr>
                        <a:t> rounds raised 122.8 M</a:t>
                      </a:r>
                    </a:p>
                    <a:p>
                      <a:pPr marL="171450" indent="-171450">
                        <a:buFont typeface="Arial" panose="020B0604020202020204" pitchFamily="34" charset="0"/>
                        <a:buChar char="•"/>
                      </a:pPr>
                      <a:r>
                        <a:rPr lang="en-US" sz="1600" kern="1200" dirty="0">
                          <a:solidFill>
                            <a:schemeClr val="tx1"/>
                          </a:solidFill>
                          <a:effectLst/>
                          <a:latin typeface="+mn-lt"/>
                          <a:ea typeface="+mn-ea"/>
                          <a:cs typeface="+mn-cs"/>
                        </a:rPr>
                        <a:t>IPO 01/2015 raised 161 M</a:t>
                      </a:r>
                      <a:endParaRPr lang="en-US" sz="1600" dirty="0">
                        <a:solidFill>
                          <a:schemeClr val="tx1"/>
                        </a:solidFill>
                      </a:endParaRPr>
                    </a:p>
                  </a:txBody>
                  <a:tcPr marL="121920" marR="121920" marT="60960" marB="60960"/>
                </a:tc>
                <a:tc>
                  <a:txBody>
                    <a:bodyPr/>
                    <a:lstStyle/>
                    <a:p>
                      <a:r>
                        <a:rPr lang="en-US" sz="1600" dirty="0"/>
                        <a:t>Luxturna approved 09/2017</a:t>
                      </a:r>
                    </a:p>
                  </a:txBody>
                  <a:tcPr marL="121920" marR="121920" marT="60960" marB="60960"/>
                </a:tc>
                <a:tc>
                  <a:txBody>
                    <a:bodyPr/>
                    <a:lstStyle/>
                    <a:p>
                      <a:r>
                        <a:rPr lang="en-US" sz="1600" b="0" dirty="0">
                          <a:solidFill>
                            <a:schemeClr val="tx1"/>
                          </a:solidFill>
                        </a:rPr>
                        <a:t>Acquisition</a:t>
                      </a:r>
                      <a:r>
                        <a:rPr lang="en-US" sz="1600" b="0" baseline="0" dirty="0">
                          <a:solidFill>
                            <a:schemeClr val="tx1"/>
                          </a:solidFill>
                        </a:rPr>
                        <a:t> completed 11/20</a:t>
                      </a:r>
                      <a:r>
                        <a:rPr lang="en-US" sz="1600" b="0" dirty="0">
                          <a:solidFill>
                            <a:schemeClr val="tx1"/>
                          </a:solidFill>
                        </a:rPr>
                        <a:t>/2019 </a:t>
                      </a:r>
                    </a:p>
                  </a:txBody>
                  <a:tcPr marL="121920" marR="121920" marT="60960" marB="60960"/>
                </a:tc>
                <a:tc>
                  <a:txBody>
                    <a:bodyPr/>
                    <a:lstStyle/>
                    <a:p>
                      <a:r>
                        <a:rPr lang="en-US" sz="1600" b="0" dirty="0">
                          <a:solidFill>
                            <a:schemeClr val="tx1"/>
                          </a:solidFill>
                        </a:rPr>
                        <a:t>4.3 B</a:t>
                      </a:r>
                    </a:p>
                  </a:txBody>
                  <a:tcPr marL="121920" marR="121920" marT="60960" marB="60960"/>
                </a:tc>
                <a:tc>
                  <a:txBody>
                    <a:bodyPr/>
                    <a:lstStyle/>
                    <a:p>
                      <a:r>
                        <a:rPr lang="en-US" sz="1600" dirty="0"/>
                        <a:t>Roche</a:t>
                      </a:r>
                    </a:p>
                  </a:txBody>
                  <a:tcPr marL="121920" marR="121920" marT="60960" marB="6096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21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7979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3800"/>
          </a:xfrm>
        </p:spPr>
        <p:txBody>
          <a:bodyPr>
            <a:normAutofit/>
          </a:bodyPr>
          <a:lstStyle/>
          <a:p>
            <a:r>
              <a:rPr lang="en-US" sz="4000" dirty="0"/>
              <a:t>Successful Exits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4469288"/>
              </p:ext>
            </p:extLst>
          </p:nvPr>
        </p:nvGraphicFramePr>
        <p:xfrm>
          <a:off x="579120" y="925656"/>
          <a:ext cx="11033760" cy="5109384"/>
        </p:xfrm>
        <a:graphic>
          <a:graphicData uri="http://schemas.openxmlformats.org/drawingml/2006/table">
            <a:tbl>
              <a:tblPr firstRow="1" bandRow="1">
                <a:tableStyleId>{5C22544A-7EE6-4342-B048-85BDC9FD1C3A}</a:tableStyleId>
              </a:tblPr>
              <a:tblGrid>
                <a:gridCol w="1584961">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2661919">
                  <a:extLst>
                    <a:ext uri="{9D8B030D-6E8A-4147-A177-3AD203B41FA5}">
                      <a16:colId xmlns:a16="http://schemas.microsoft.com/office/drawing/2014/main" val="20002"/>
                    </a:ext>
                  </a:extLst>
                </a:gridCol>
                <a:gridCol w="1300481">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523999">
                  <a:extLst>
                    <a:ext uri="{9D8B030D-6E8A-4147-A177-3AD203B41FA5}">
                      <a16:colId xmlns:a16="http://schemas.microsoft.com/office/drawing/2014/main" val="20006"/>
                    </a:ext>
                  </a:extLst>
                </a:gridCol>
              </a:tblGrid>
              <a:tr h="606038">
                <a:tc>
                  <a:txBody>
                    <a:bodyPr/>
                    <a:lstStyle/>
                    <a:p>
                      <a:pPr algn="ctr"/>
                      <a:r>
                        <a:rPr lang="en-US" sz="2000" dirty="0"/>
                        <a:t>Company</a:t>
                      </a:r>
                    </a:p>
                  </a:txBody>
                  <a:tcPr marL="121920" marR="121920" marT="60960" marB="60960"/>
                </a:tc>
                <a:tc>
                  <a:txBody>
                    <a:bodyPr/>
                    <a:lstStyle/>
                    <a:p>
                      <a:pPr algn="ctr"/>
                      <a:r>
                        <a:rPr lang="en-US" sz="2000" dirty="0"/>
                        <a:t>Founded</a:t>
                      </a:r>
                    </a:p>
                  </a:txBody>
                  <a:tcPr marL="121920" marR="121920" marT="60960" marB="60960"/>
                </a:tc>
                <a:tc>
                  <a:txBody>
                    <a:bodyPr/>
                    <a:lstStyle/>
                    <a:p>
                      <a:pPr algn="ctr"/>
                      <a:r>
                        <a:rPr lang="en-US" sz="2000" dirty="0"/>
                        <a:t>Funding</a:t>
                      </a:r>
                    </a:p>
                  </a:txBody>
                  <a:tcPr marL="121920" marR="121920" marT="60960" marB="60960"/>
                </a:tc>
                <a:tc>
                  <a:txBody>
                    <a:bodyPr/>
                    <a:lstStyle/>
                    <a:p>
                      <a:pPr algn="ctr"/>
                      <a:r>
                        <a:rPr lang="en-US" sz="2000" dirty="0"/>
                        <a:t>Asset</a:t>
                      </a:r>
                    </a:p>
                    <a:p>
                      <a:pPr algn="ctr"/>
                      <a:endParaRPr lang="en-US" sz="2000" dirty="0"/>
                    </a:p>
                  </a:txBody>
                  <a:tcPr marL="121920" marR="121920" marT="60960" marB="60960"/>
                </a:tc>
                <a:tc>
                  <a:txBody>
                    <a:bodyPr/>
                    <a:lstStyle/>
                    <a:p>
                      <a:pPr algn="ctr"/>
                      <a:r>
                        <a:rPr lang="en-US" sz="2000" dirty="0"/>
                        <a:t>Exit</a:t>
                      </a:r>
                    </a:p>
                  </a:txBody>
                  <a:tcPr marL="121920" marR="121920" marT="60960" marB="60960"/>
                </a:tc>
                <a:tc>
                  <a:txBody>
                    <a:bodyPr/>
                    <a:lstStyle/>
                    <a:p>
                      <a:pPr algn="ctr"/>
                      <a:r>
                        <a:rPr lang="en-US" sz="2000" dirty="0"/>
                        <a:t>Price</a:t>
                      </a:r>
                    </a:p>
                  </a:txBody>
                  <a:tcPr marL="121920" marR="121920" marT="60960" marB="60960"/>
                </a:tc>
                <a:tc>
                  <a:txBody>
                    <a:bodyPr/>
                    <a:lstStyle/>
                    <a:p>
                      <a:pPr algn="ctr"/>
                      <a:r>
                        <a:rPr lang="en-US" sz="2000" dirty="0"/>
                        <a:t>Acquirer</a:t>
                      </a:r>
                    </a:p>
                  </a:txBody>
                  <a:tcPr marL="121920" marR="121920" marT="60960" marB="60960"/>
                </a:tc>
                <a:extLst>
                  <a:ext uri="{0D108BD9-81ED-4DB2-BD59-A6C34878D82A}">
                    <a16:rowId xmlns:a16="http://schemas.microsoft.com/office/drawing/2014/main" val="10000"/>
                  </a:ext>
                </a:extLst>
              </a:tr>
              <a:tr h="613584">
                <a:tc>
                  <a:txBody>
                    <a:bodyPr/>
                    <a:lstStyle/>
                    <a:p>
                      <a:r>
                        <a:rPr lang="en-US" sz="1600" dirty="0"/>
                        <a:t>NightStar</a:t>
                      </a:r>
                    </a:p>
                  </a:txBody>
                  <a:tcPr marL="121920" marR="121920" marT="60960" marB="60960"/>
                </a:tc>
                <a:tc>
                  <a:txBody>
                    <a:bodyPr/>
                    <a:lstStyle/>
                    <a:p>
                      <a:r>
                        <a:rPr lang="en-US" sz="1600" dirty="0"/>
                        <a:t>2013</a:t>
                      </a:r>
                    </a:p>
                  </a:txBody>
                  <a:tcPr marL="121920" marR="121920" marT="60960" marB="60960"/>
                </a:tc>
                <a:tc>
                  <a:txBody>
                    <a:bodyPr/>
                    <a:lstStyle/>
                    <a:p>
                      <a:pPr marL="171450" indent="-171450">
                        <a:buFont typeface="Arial" panose="020B0604020202020204" pitchFamily="34" charset="0"/>
                        <a:buChar char="•"/>
                      </a:pPr>
                      <a:r>
                        <a:rPr lang="en-US" sz="1600" dirty="0">
                          <a:solidFill>
                            <a:schemeClr val="tx1"/>
                          </a:solidFill>
                        </a:rPr>
                        <a:t>5 rounds raised 174.6 M</a:t>
                      </a:r>
                    </a:p>
                    <a:p>
                      <a:pPr marL="171450" indent="-171450">
                        <a:buFont typeface="Arial" panose="020B0604020202020204" pitchFamily="34" charset="0"/>
                        <a:buChar char="•"/>
                      </a:pPr>
                      <a:r>
                        <a:rPr lang="en-US" sz="1600" dirty="0">
                          <a:solidFill>
                            <a:schemeClr val="tx1"/>
                          </a:solidFill>
                        </a:rPr>
                        <a:t>IPO 09/2017 raised 75 M</a:t>
                      </a:r>
                    </a:p>
                  </a:txBody>
                  <a:tcPr marL="121920" marR="121920" marT="60960" marB="60960"/>
                </a:tc>
                <a:tc>
                  <a:txBody>
                    <a:bodyPr/>
                    <a:lstStyle/>
                    <a:p>
                      <a:r>
                        <a:rPr lang="en-US" sz="1600" dirty="0"/>
                        <a:t>Geneti</a:t>
                      </a:r>
                      <a:r>
                        <a:rPr lang="en-US" sz="1600" baseline="0" dirty="0"/>
                        <a:t>c</a:t>
                      </a:r>
                    </a:p>
                    <a:p>
                      <a:r>
                        <a:rPr lang="en-US" sz="1600" dirty="0"/>
                        <a:t>blindness</a:t>
                      </a:r>
                    </a:p>
                  </a:txBody>
                  <a:tcPr marL="121920" marR="121920" marT="60960" marB="60960"/>
                </a:tc>
                <a:tc>
                  <a:txBody>
                    <a:bodyPr/>
                    <a:lstStyle/>
                    <a:p>
                      <a:r>
                        <a:rPr lang="en-US" sz="1600" dirty="0"/>
                        <a:t>03/2019</a:t>
                      </a:r>
                    </a:p>
                  </a:txBody>
                  <a:tcPr marL="121920" marR="121920" marT="60960" marB="60960"/>
                </a:tc>
                <a:tc>
                  <a:txBody>
                    <a:bodyPr/>
                    <a:lstStyle/>
                    <a:p>
                      <a:r>
                        <a:rPr lang="en-US" sz="1600" dirty="0"/>
                        <a:t>800 M</a:t>
                      </a:r>
                    </a:p>
                  </a:txBody>
                  <a:tcPr marL="121920" marR="121920" marT="60960" marB="60960"/>
                </a:tc>
                <a:tc>
                  <a:txBody>
                    <a:bodyPr/>
                    <a:lstStyle/>
                    <a:p>
                      <a:r>
                        <a:rPr lang="en-US" sz="1600" dirty="0"/>
                        <a:t>Biogen</a:t>
                      </a:r>
                    </a:p>
                  </a:txBody>
                  <a:tcPr marL="121920" marR="121920" marT="60960" marB="60960"/>
                </a:tc>
                <a:extLst>
                  <a:ext uri="{0D108BD9-81ED-4DB2-BD59-A6C34878D82A}">
                    <a16:rowId xmlns:a16="http://schemas.microsoft.com/office/drawing/2014/main" val="10001"/>
                  </a:ext>
                </a:extLst>
              </a:tr>
              <a:tr h="1097280">
                <a:tc>
                  <a:txBody>
                    <a:bodyPr/>
                    <a:lstStyle/>
                    <a:p>
                      <a:r>
                        <a:rPr lang="en-US" sz="1600" dirty="0"/>
                        <a:t>Exonics</a:t>
                      </a:r>
                    </a:p>
                  </a:txBody>
                  <a:tcPr marL="121920" marR="121920" marT="60960" marB="60960"/>
                </a:tc>
                <a:tc>
                  <a:txBody>
                    <a:bodyPr/>
                    <a:lstStyle/>
                    <a:p>
                      <a:r>
                        <a:rPr lang="en-US" sz="1600" dirty="0"/>
                        <a:t>2017</a:t>
                      </a:r>
                    </a:p>
                  </a:txBody>
                  <a:tcPr marL="121920" marR="121920" marT="60960" marB="60960"/>
                </a:tc>
                <a:tc>
                  <a:txBody>
                    <a:bodyPr/>
                    <a:lstStyle/>
                    <a:p>
                      <a:pPr marL="171450" indent="-171450">
                        <a:buFont typeface="Arial" panose="020B0604020202020204" pitchFamily="34" charset="0"/>
                        <a:buChar char="•"/>
                      </a:pPr>
                      <a:r>
                        <a:rPr lang="en-US" sz="1600" dirty="0">
                          <a:solidFill>
                            <a:schemeClr val="tx1"/>
                          </a:solidFill>
                        </a:rPr>
                        <a:t>2 rounds raised 45M (incl.</a:t>
                      </a:r>
                      <a:r>
                        <a:rPr lang="en-US" sz="1600" baseline="0" dirty="0">
                          <a:solidFill>
                            <a:schemeClr val="tx1"/>
                          </a:solidFill>
                        </a:rPr>
                        <a:t> Ser. A in 11/2017)</a:t>
                      </a:r>
                      <a:endParaRPr lang="en-US" sz="1600" dirty="0">
                        <a:solidFill>
                          <a:schemeClr val="tx1"/>
                        </a:solidFill>
                      </a:endParaRPr>
                    </a:p>
                  </a:txBody>
                  <a:tcPr marL="121920" marR="121920" marT="60960" marB="60960"/>
                </a:tc>
                <a:tc>
                  <a:txBody>
                    <a:bodyPr/>
                    <a:lstStyle/>
                    <a:p>
                      <a:r>
                        <a:rPr lang="en-US" sz="1600" dirty="0"/>
                        <a:t>CRISPR</a:t>
                      </a:r>
                      <a:r>
                        <a:rPr lang="en-US" sz="1600" baseline="0" dirty="0"/>
                        <a:t> /musc.dystr</a:t>
                      </a:r>
                      <a:endParaRPr lang="en-US" sz="1600" dirty="0"/>
                    </a:p>
                  </a:txBody>
                  <a:tcPr marL="121920" marR="121920" marT="60960" marB="60960"/>
                </a:tc>
                <a:tc>
                  <a:txBody>
                    <a:bodyPr/>
                    <a:lstStyle/>
                    <a:p>
                      <a:r>
                        <a:rPr lang="en-US" sz="1600" dirty="0"/>
                        <a:t>06/2019</a:t>
                      </a:r>
                    </a:p>
                  </a:txBody>
                  <a:tcPr marL="121920" marR="121920" marT="60960" marB="60960"/>
                </a:tc>
                <a:tc>
                  <a:txBody>
                    <a:bodyPr/>
                    <a:lstStyle/>
                    <a:p>
                      <a:r>
                        <a:rPr lang="en-US" sz="1600" dirty="0"/>
                        <a:t>245M plus 759M upon</a:t>
                      </a:r>
                      <a:r>
                        <a:rPr lang="en-US" sz="1600" baseline="0" dirty="0"/>
                        <a:t> mile stones</a:t>
                      </a:r>
                      <a:endParaRPr lang="en-US" sz="1600" dirty="0"/>
                    </a:p>
                  </a:txBody>
                  <a:tcPr marL="121920" marR="121920" marT="60960" marB="60960"/>
                </a:tc>
                <a:tc>
                  <a:txBody>
                    <a:bodyPr/>
                    <a:lstStyle/>
                    <a:p>
                      <a:r>
                        <a:rPr lang="en-US" sz="1600" dirty="0"/>
                        <a:t>Vertex</a:t>
                      </a:r>
                    </a:p>
                  </a:txBody>
                  <a:tcPr marL="121920" marR="121920" marT="60960" marB="60960"/>
                </a:tc>
                <a:extLst>
                  <a:ext uri="{0D108BD9-81ED-4DB2-BD59-A6C34878D82A}">
                    <a16:rowId xmlns:a16="http://schemas.microsoft.com/office/drawing/2014/main" val="10002"/>
                  </a:ext>
                </a:extLst>
              </a:tr>
              <a:tr h="613584">
                <a:tc>
                  <a:txBody>
                    <a:bodyPr/>
                    <a:lstStyle/>
                    <a:p>
                      <a:r>
                        <a:rPr lang="en-US" sz="1600" b="0" dirty="0">
                          <a:solidFill>
                            <a:schemeClr val="tx1"/>
                          </a:solidFill>
                        </a:rPr>
                        <a:t>Audentes</a:t>
                      </a:r>
                    </a:p>
                  </a:txBody>
                  <a:tcPr marL="121920" marR="121920" marT="60960" marB="60960"/>
                </a:tc>
                <a:tc>
                  <a:txBody>
                    <a:bodyPr/>
                    <a:lstStyle/>
                    <a:p>
                      <a:r>
                        <a:rPr lang="en-US" sz="1600" b="0" dirty="0">
                          <a:solidFill>
                            <a:schemeClr val="tx1"/>
                          </a:solidFill>
                        </a:rPr>
                        <a:t>2013</a:t>
                      </a:r>
                    </a:p>
                  </a:txBody>
                  <a:tcPr marL="121920" marR="121920" marT="60960" marB="60960"/>
                </a:tc>
                <a:tc>
                  <a:txBody>
                    <a:bodyPr/>
                    <a:lstStyle/>
                    <a:p>
                      <a:pPr marL="171450" indent="-171450">
                        <a:buFont typeface="Arial" panose="020B0604020202020204" pitchFamily="34" charset="0"/>
                        <a:buChar char="•"/>
                      </a:pPr>
                      <a:r>
                        <a:rPr lang="en-US" sz="1600" b="0" dirty="0">
                          <a:solidFill>
                            <a:schemeClr val="tx1"/>
                          </a:solidFill>
                        </a:rPr>
                        <a:t>5 rounds raised 519.7M</a:t>
                      </a:r>
                    </a:p>
                    <a:p>
                      <a:pPr marL="171450" indent="-171450">
                        <a:buFont typeface="Arial" panose="020B0604020202020204" pitchFamily="34" charset="0"/>
                        <a:buChar char="•"/>
                      </a:pPr>
                      <a:r>
                        <a:rPr lang="en-US" sz="1600" b="0" dirty="0">
                          <a:solidFill>
                            <a:schemeClr val="tx1"/>
                          </a:solidFill>
                        </a:rPr>
                        <a:t>IPO 6/2016 75M</a:t>
                      </a:r>
                    </a:p>
                  </a:txBody>
                  <a:tcPr marL="121920" marR="121920" marT="60960" marB="60960"/>
                </a:tc>
                <a:tc>
                  <a:txBody>
                    <a:bodyPr/>
                    <a:lstStyle/>
                    <a:p>
                      <a:r>
                        <a:rPr lang="en-US" sz="1600" b="0" dirty="0">
                          <a:solidFill>
                            <a:schemeClr val="tx1"/>
                          </a:solidFill>
                        </a:rPr>
                        <a:t>AAV9 muscle dis.</a:t>
                      </a:r>
                    </a:p>
                  </a:txBody>
                  <a:tcPr marL="121920" marR="121920" marT="60960" marB="60960"/>
                </a:tc>
                <a:tc>
                  <a:txBody>
                    <a:bodyPr/>
                    <a:lstStyle/>
                    <a:p>
                      <a:r>
                        <a:rPr lang="en-US" sz="1600" b="0" dirty="0">
                          <a:solidFill>
                            <a:schemeClr val="tx1"/>
                          </a:solidFill>
                        </a:rPr>
                        <a:t>12/2019</a:t>
                      </a:r>
                    </a:p>
                  </a:txBody>
                  <a:tcPr marL="121920" marR="121920" marT="60960" marB="60960"/>
                </a:tc>
                <a:tc>
                  <a:txBody>
                    <a:bodyPr/>
                    <a:lstStyle/>
                    <a:p>
                      <a:r>
                        <a:rPr lang="en-US" sz="1600" b="0" dirty="0">
                          <a:solidFill>
                            <a:schemeClr val="tx1"/>
                          </a:solidFill>
                        </a:rPr>
                        <a:t>3-B</a:t>
                      </a:r>
                    </a:p>
                  </a:txBody>
                  <a:tcPr marL="121920" marR="121920" marT="60960" marB="60960"/>
                </a:tc>
                <a:tc>
                  <a:txBody>
                    <a:bodyPr/>
                    <a:lstStyle/>
                    <a:p>
                      <a:r>
                        <a:rPr lang="en-US" sz="1600" b="0" dirty="0">
                          <a:solidFill>
                            <a:schemeClr val="tx1"/>
                          </a:solidFill>
                        </a:rPr>
                        <a:t>Astellas</a:t>
                      </a:r>
                    </a:p>
                  </a:txBody>
                  <a:tcPr marL="121920" marR="121920" marT="60960" marB="60960"/>
                </a:tc>
                <a:extLst>
                  <a:ext uri="{0D108BD9-81ED-4DB2-BD59-A6C34878D82A}">
                    <a16:rowId xmlns:a16="http://schemas.microsoft.com/office/drawing/2014/main" val="10003"/>
                  </a:ext>
                </a:extLst>
              </a:tr>
              <a:tr h="1199976">
                <a:tc>
                  <a:txBody>
                    <a:bodyPr/>
                    <a:lstStyle/>
                    <a:p>
                      <a:r>
                        <a:rPr lang="en-US" sz="1600" b="0" dirty="0">
                          <a:solidFill>
                            <a:schemeClr val="tx1"/>
                          </a:solidFill>
                        </a:rPr>
                        <a:t>Qiagen</a:t>
                      </a:r>
                    </a:p>
                  </a:txBody>
                  <a:tcPr marL="121920" marR="121920" marT="60960" marB="60960"/>
                </a:tc>
                <a:tc>
                  <a:txBody>
                    <a:bodyPr/>
                    <a:lstStyle/>
                    <a:p>
                      <a:r>
                        <a:rPr lang="en-US" sz="1200" b="0" dirty="0">
                          <a:solidFill>
                            <a:schemeClr val="tx1"/>
                          </a:solidFill>
                        </a:rPr>
                        <a:t>1986 in EU.</a:t>
                      </a:r>
                    </a:p>
                    <a:p>
                      <a:r>
                        <a:rPr lang="en-US" sz="1200" b="0" dirty="0">
                          <a:solidFill>
                            <a:schemeClr val="tx1"/>
                          </a:solidFill>
                        </a:rPr>
                        <a:t>HQ in Hilde Germany</a:t>
                      </a:r>
                    </a:p>
                    <a:p>
                      <a:r>
                        <a:rPr lang="en-US" sz="1200" b="0" dirty="0">
                          <a:solidFill>
                            <a:schemeClr val="tx1"/>
                          </a:solidFill>
                        </a:rPr>
                        <a:t>And Venlo, The Netherlands</a:t>
                      </a:r>
                    </a:p>
                  </a:txBody>
                  <a:tcPr marL="121920" marR="121920" marT="60960" marB="60960"/>
                </a:tc>
                <a:tc>
                  <a:txBody>
                    <a:bodyPr/>
                    <a:lstStyle/>
                    <a:p>
                      <a:pPr marL="171450" indent="-171450">
                        <a:buFont typeface="Arial" panose="020B0604020202020204" pitchFamily="34" charset="0"/>
                        <a:buChar char="•"/>
                      </a:pPr>
                      <a:r>
                        <a:rPr lang="en-US" sz="1600" b="0" dirty="0">
                          <a:solidFill>
                            <a:schemeClr val="tx1"/>
                          </a:solidFill>
                        </a:rPr>
                        <a:t>1996 IPO NYSE</a:t>
                      </a:r>
                    </a:p>
                    <a:p>
                      <a:pPr marL="171450" indent="-171450">
                        <a:buFont typeface="Arial" panose="020B0604020202020204" pitchFamily="34" charset="0"/>
                        <a:buChar char="•"/>
                      </a:pPr>
                      <a:r>
                        <a:rPr lang="en-US" sz="1600" b="0" dirty="0">
                          <a:solidFill>
                            <a:schemeClr val="tx1"/>
                          </a:solidFill>
                        </a:rPr>
                        <a:t>Several funding rounds</a:t>
                      </a:r>
                    </a:p>
                    <a:p>
                      <a:pPr marL="171450" indent="-171450">
                        <a:buFont typeface="Arial" panose="020B0604020202020204" pitchFamily="34" charset="0"/>
                        <a:buChar char="•"/>
                      </a:pPr>
                      <a:r>
                        <a:rPr lang="en-US" sz="1600" b="0" dirty="0">
                          <a:solidFill>
                            <a:schemeClr val="tx1"/>
                          </a:solidFill>
                        </a:rPr>
                        <a:t>26 acquisitions</a:t>
                      </a:r>
                    </a:p>
                    <a:p>
                      <a:pPr marL="171450" indent="-171450">
                        <a:buFont typeface="Arial" panose="020B0604020202020204" pitchFamily="34" charset="0"/>
                        <a:buChar char="•"/>
                      </a:pPr>
                      <a:endParaRPr lang="en-US" sz="1600" b="0" dirty="0">
                        <a:solidFill>
                          <a:schemeClr val="tx1"/>
                        </a:solidFill>
                      </a:endParaRPr>
                    </a:p>
                  </a:txBody>
                  <a:tcPr marL="121920" marR="121920" marT="60960" marB="60960"/>
                </a:tc>
                <a:tc>
                  <a:txBody>
                    <a:bodyPr/>
                    <a:lstStyle/>
                    <a:p>
                      <a:r>
                        <a:rPr lang="en-US" sz="1600" b="0" dirty="0">
                          <a:solidFill>
                            <a:schemeClr val="tx1"/>
                          </a:solidFill>
                        </a:rPr>
                        <a:t>Testing kit corona virus; mol. diagnostics</a:t>
                      </a:r>
                    </a:p>
                  </a:txBody>
                  <a:tcPr marL="121920" marR="121920" marT="60960" marB="60960"/>
                </a:tc>
                <a:tc>
                  <a:txBody>
                    <a:bodyPr/>
                    <a:lstStyle/>
                    <a:p>
                      <a:r>
                        <a:rPr lang="en-US" sz="1600" b="0" dirty="0">
                          <a:solidFill>
                            <a:schemeClr val="tx1"/>
                          </a:solidFill>
                        </a:rPr>
                        <a:t>03/03/2020 announced but failed 08/2020</a:t>
                      </a:r>
                    </a:p>
                  </a:txBody>
                  <a:tcPr marL="121920" marR="121920" marT="60960" marB="60960"/>
                </a:tc>
                <a:tc>
                  <a:txBody>
                    <a:bodyPr/>
                    <a:lstStyle/>
                    <a:p>
                      <a:r>
                        <a:rPr lang="en-US" sz="1600" b="0" dirty="0">
                          <a:solidFill>
                            <a:schemeClr val="tx1"/>
                          </a:solidFill>
                        </a:rPr>
                        <a:t>11.5 B</a:t>
                      </a:r>
                    </a:p>
                  </a:txBody>
                  <a:tcPr marL="121920" marR="121920" marT="60960" marB="60960"/>
                </a:tc>
                <a:tc>
                  <a:txBody>
                    <a:bodyPr/>
                    <a:lstStyle/>
                    <a:p>
                      <a:r>
                        <a:rPr lang="en-US" sz="1600" b="0" dirty="0">
                          <a:solidFill>
                            <a:schemeClr val="tx1"/>
                          </a:solidFill>
                        </a:rPr>
                        <a:t>ThermoFisher</a:t>
                      </a:r>
                    </a:p>
                  </a:txBody>
                  <a:tcPr marL="121920" marR="121920" marT="60960" marB="60960"/>
                </a:tc>
                <a:extLst>
                  <a:ext uri="{0D108BD9-81ED-4DB2-BD59-A6C34878D82A}">
                    <a16:rowId xmlns:a16="http://schemas.microsoft.com/office/drawing/2014/main" val="10004"/>
                  </a:ext>
                </a:extLst>
              </a:tr>
              <a:tr h="853440">
                <a:tc>
                  <a:txBody>
                    <a:bodyPr/>
                    <a:lstStyle/>
                    <a:p>
                      <a:r>
                        <a:rPr lang="en-US" sz="1600" b="0" dirty="0">
                          <a:solidFill>
                            <a:schemeClr val="tx1"/>
                          </a:solidFill>
                        </a:rPr>
                        <a:t>Prevail</a:t>
                      </a:r>
                    </a:p>
                  </a:txBody>
                  <a:tcPr marL="121920" marR="121920" marT="60960" marB="60960"/>
                </a:tc>
                <a:tc>
                  <a:txBody>
                    <a:bodyPr/>
                    <a:lstStyle/>
                    <a:p>
                      <a:r>
                        <a:rPr lang="en-US" sz="1600" b="0" dirty="0">
                          <a:solidFill>
                            <a:schemeClr val="tx1"/>
                          </a:solidFill>
                        </a:rPr>
                        <a:t>2017</a:t>
                      </a:r>
                    </a:p>
                  </a:txBody>
                  <a:tcPr marL="121920" marR="121920" marT="60960" marB="60960"/>
                </a:tc>
                <a:tc>
                  <a:txBody>
                    <a:bodyPr/>
                    <a:lstStyle/>
                    <a:p>
                      <a:pPr marL="171450" indent="-171450">
                        <a:buFont typeface="Arial" panose="020B0604020202020204" pitchFamily="34" charset="0"/>
                        <a:buChar char="•"/>
                      </a:pPr>
                      <a:r>
                        <a:rPr lang="en-US" sz="1600" b="0" dirty="0">
                          <a:solidFill>
                            <a:schemeClr val="tx1"/>
                          </a:solidFill>
                        </a:rPr>
                        <a:t>3 rounds raised 129</a:t>
                      </a:r>
                    </a:p>
                    <a:p>
                      <a:pPr marL="171450" indent="-171450">
                        <a:buFont typeface="Arial" panose="020B0604020202020204" pitchFamily="34" charset="0"/>
                        <a:buChar char="•"/>
                      </a:pPr>
                      <a:r>
                        <a:rPr lang="en-US" sz="1600" b="0" dirty="0">
                          <a:solidFill>
                            <a:schemeClr val="tx1"/>
                          </a:solidFill>
                        </a:rPr>
                        <a:t>IPO 6/2019 raised 125M</a:t>
                      </a:r>
                    </a:p>
                  </a:txBody>
                  <a:tcPr marL="121920" marR="121920" marT="60960" marB="60960"/>
                </a:tc>
                <a:tc>
                  <a:txBody>
                    <a:bodyPr/>
                    <a:lstStyle/>
                    <a:p>
                      <a:r>
                        <a:rPr lang="en-US" sz="1600" b="0" dirty="0">
                          <a:solidFill>
                            <a:schemeClr val="tx1"/>
                          </a:solidFill>
                        </a:rPr>
                        <a:t>AAV9 based gene therapies</a:t>
                      </a:r>
                    </a:p>
                  </a:txBody>
                  <a:tcPr marL="121920" marR="121920" marT="60960" marB="60960"/>
                </a:tc>
                <a:tc>
                  <a:txBody>
                    <a:bodyPr/>
                    <a:lstStyle/>
                    <a:p>
                      <a:r>
                        <a:rPr lang="en-US" sz="1600" b="0" dirty="0">
                          <a:solidFill>
                            <a:schemeClr val="tx1"/>
                          </a:solidFill>
                        </a:rPr>
                        <a:t>1/22/2021</a:t>
                      </a:r>
                    </a:p>
                  </a:txBody>
                  <a:tcPr marL="121920" marR="121920" marT="60960" marB="60960"/>
                </a:tc>
                <a:tc>
                  <a:txBody>
                    <a:bodyPr/>
                    <a:lstStyle/>
                    <a:p>
                      <a:r>
                        <a:rPr lang="en-US" sz="1600" b="0" dirty="0">
                          <a:solidFill>
                            <a:schemeClr val="tx1"/>
                          </a:solidFill>
                        </a:rPr>
                        <a:t>880M</a:t>
                      </a:r>
                    </a:p>
                  </a:txBody>
                  <a:tcPr marL="121920" marR="121920" marT="60960" marB="60960"/>
                </a:tc>
                <a:tc>
                  <a:txBody>
                    <a:bodyPr/>
                    <a:lstStyle/>
                    <a:p>
                      <a:r>
                        <a:rPr lang="en-US" sz="1600" b="0" dirty="0">
                          <a:solidFill>
                            <a:schemeClr val="tx1"/>
                          </a:solidFill>
                        </a:rPr>
                        <a:t>Lilly</a:t>
                      </a:r>
                    </a:p>
                  </a:txBody>
                  <a:tcPr marL="121920" marR="121920" marT="60960" marB="6096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22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562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35203"/>
            <a:ext cx="10972800" cy="1193800"/>
          </a:xfrm>
        </p:spPr>
        <p:txBody>
          <a:bodyPr>
            <a:normAutofit/>
          </a:bodyPr>
          <a:lstStyle/>
          <a:p>
            <a:r>
              <a:rPr lang="en-US" sz="4000" dirty="0"/>
              <a:t>Successful Exits (3)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9893326"/>
              </p:ext>
            </p:extLst>
          </p:nvPr>
        </p:nvGraphicFramePr>
        <p:xfrm>
          <a:off x="609599" y="631706"/>
          <a:ext cx="10972799" cy="6181264"/>
        </p:xfrm>
        <a:graphic>
          <a:graphicData uri="http://schemas.openxmlformats.org/drawingml/2006/table">
            <a:tbl>
              <a:tblPr firstRow="1" lastRow="1" bandRow="1">
                <a:tableStyleId>{5C22544A-7EE6-4342-B048-85BDC9FD1C3A}</a:tableStyleId>
              </a:tblPr>
              <a:tblGrid>
                <a:gridCol w="15240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gridCol w="1523999">
                  <a:extLst>
                    <a:ext uri="{9D8B030D-6E8A-4147-A177-3AD203B41FA5}">
                      <a16:colId xmlns:a16="http://schemas.microsoft.com/office/drawing/2014/main" val="20006"/>
                    </a:ext>
                  </a:extLst>
                </a:gridCol>
              </a:tblGrid>
              <a:tr h="590204">
                <a:tc>
                  <a:txBody>
                    <a:bodyPr/>
                    <a:lstStyle/>
                    <a:p>
                      <a:pPr algn="ctr"/>
                      <a:r>
                        <a:rPr lang="en-US" sz="2000" dirty="0"/>
                        <a:t>Company</a:t>
                      </a:r>
                    </a:p>
                  </a:txBody>
                  <a:tcPr marL="121920" marR="121920" marT="60960" marB="60960"/>
                </a:tc>
                <a:tc>
                  <a:txBody>
                    <a:bodyPr/>
                    <a:lstStyle/>
                    <a:p>
                      <a:pPr algn="ctr"/>
                      <a:r>
                        <a:rPr lang="en-US" sz="2000" dirty="0"/>
                        <a:t>Founded</a:t>
                      </a:r>
                    </a:p>
                  </a:txBody>
                  <a:tcPr marL="121920" marR="121920" marT="60960" marB="60960"/>
                </a:tc>
                <a:tc>
                  <a:txBody>
                    <a:bodyPr/>
                    <a:lstStyle/>
                    <a:p>
                      <a:pPr algn="ctr"/>
                      <a:r>
                        <a:rPr lang="en-US" sz="2000" dirty="0"/>
                        <a:t>Funding</a:t>
                      </a:r>
                    </a:p>
                    <a:p>
                      <a:pPr algn="ctr"/>
                      <a:endParaRPr lang="en-US" sz="2000" dirty="0"/>
                    </a:p>
                  </a:txBody>
                  <a:tcPr marL="121920" marR="121920" marT="60960" marB="60960"/>
                </a:tc>
                <a:tc>
                  <a:txBody>
                    <a:bodyPr/>
                    <a:lstStyle/>
                    <a:p>
                      <a:pPr algn="ctr"/>
                      <a:r>
                        <a:rPr lang="en-US" sz="2000" dirty="0"/>
                        <a:t>Asset</a:t>
                      </a:r>
                    </a:p>
                  </a:txBody>
                  <a:tcPr marL="121920" marR="121920" marT="60960" marB="60960"/>
                </a:tc>
                <a:tc>
                  <a:txBody>
                    <a:bodyPr/>
                    <a:lstStyle/>
                    <a:p>
                      <a:pPr algn="ctr"/>
                      <a:r>
                        <a:rPr lang="en-US" sz="2000" dirty="0"/>
                        <a:t>Exit</a:t>
                      </a:r>
                    </a:p>
                  </a:txBody>
                  <a:tcPr marL="121920" marR="121920" marT="60960" marB="60960"/>
                </a:tc>
                <a:tc>
                  <a:txBody>
                    <a:bodyPr/>
                    <a:lstStyle/>
                    <a:p>
                      <a:pPr algn="ctr"/>
                      <a:r>
                        <a:rPr lang="en-US" sz="2000" dirty="0"/>
                        <a:t>Price</a:t>
                      </a:r>
                    </a:p>
                  </a:txBody>
                  <a:tcPr marL="121920" marR="121920" marT="60960" marB="60960"/>
                </a:tc>
                <a:tc>
                  <a:txBody>
                    <a:bodyPr/>
                    <a:lstStyle/>
                    <a:p>
                      <a:pPr algn="ctr"/>
                      <a:r>
                        <a:rPr lang="en-US" sz="2000" dirty="0"/>
                        <a:t>Acquirer</a:t>
                      </a:r>
                    </a:p>
                  </a:txBody>
                  <a:tcPr marL="121920" marR="121920" marT="60960" marB="60960"/>
                </a:tc>
                <a:extLst>
                  <a:ext uri="{0D108BD9-81ED-4DB2-BD59-A6C34878D82A}">
                    <a16:rowId xmlns:a16="http://schemas.microsoft.com/office/drawing/2014/main" val="10000"/>
                  </a:ext>
                </a:extLst>
              </a:tr>
              <a:tr h="670560">
                <a:tc>
                  <a:txBody>
                    <a:bodyPr/>
                    <a:lstStyle/>
                    <a:p>
                      <a:r>
                        <a:rPr lang="en-US" sz="1600" dirty="0"/>
                        <a:t>Myokardia</a:t>
                      </a:r>
                    </a:p>
                  </a:txBody>
                  <a:tcPr marL="121920" marR="121920" marT="60960" marB="60960"/>
                </a:tc>
                <a:tc>
                  <a:txBody>
                    <a:bodyPr/>
                    <a:lstStyle/>
                    <a:p>
                      <a:r>
                        <a:rPr lang="en-US" sz="1600" dirty="0"/>
                        <a:t>2012</a:t>
                      </a:r>
                    </a:p>
                  </a:txBody>
                  <a:tcPr marL="121920" marR="121920" marT="60960" marB="60960"/>
                </a:tc>
                <a:tc>
                  <a:txBody>
                    <a:bodyPr/>
                    <a:lstStyle/>
                    <a:p>
                      <a:pPr marL="171450" indent="-171450">
                        <a:buFont typeface="Arial" panose="020B0604020202020204" pitchFamily="34" charset="0"/>
                        <a:buChar char="•"/>
                      </a:pPr>
                      <a:r>
                        <a:rPr lang="en-US" sz="1200" dirty="0">
                          <a:solidFill>
                            <a:schemeClr val="tx1"/>
                          </a:solidFill>
                        </a:rPr>
                        <a:t>2012 Third Rock Ser A 38 M</a:t>
                      </a:r>
                    </a:p>
                    <a:p>
                      <a:pPr marL="171450" indent="-171450">
                        <a:buFont typeface="Arial" panose="020B0604020202020204" pitchFamily="34" charset="0"/>
                        <a:buChar char="•"/>
                      </a:pPr>
                      <a:r>
                        <a:rPr lang="en-US" sz="1200" dirty="0">
                          <a:solidFill>
                            <a:schemeClr val="tx1"/>
                          </a:solidFill>
                        </a:rPr>
                        <a:t>2015 IPO 54M</a:t>
                      </a:r>
                    </a:p>
                    <a:p>
                      <a:pPr marL="171450" indent="-171450">
                        <a:buFont typeface="Arial" panose="020B0604020202020204" pitchFamily="34" charset="0"/>
                        <a:buChar char="•"/>
                      </a:pPr>
                      <a:r>
                        <a:rPr lang="en-US" sz="1200" dirty="0">
                          <a:solidFill>
                            <a:schemeClr val="tx1"/>
                          </a:solidFill>
                        </a:rPr>
                        <a:t>4 rounds raised funding 98M</a:t>
                      </a:r>
                    </a:p>
                  </a:txBody>
                  <a:tcPr marL="121920" marR="121920" marT="60960" marB="60960"/>
                </a:tc>
                <a:tc>
                  <a:txBody>
                    <a:bodyPr/>
                    <a:lstStyle/>
                    <a:p>
                      <a:r>
                        <a:rPr lang="en-US" sz="1200" dirty="0"/>
                        <a:t>Hypertrophic cardiomyopathy</a:t>
                      </a:r>
                    </a:p>
                  </a:txBody>
                  <a:tcPr marL="121920" marR="121920" marT="60960" marB="60960"/>
                </a:tc>
                <a:tc>
                  <a:txBody>
                    <a:bodyPr/>
                    <a:lstStyle/>
                    <a:p>
                      <a:r>
                        <a:rPr lang="en-US" sz="1600" dirty="0"/>
                        <a:t>11/2020</a:t>
                      </a:r>
                    </a:p>
                  </a:txBody>
                  <a:tcPr marL="121920" marR="121920" marT="60960" marB="60960"/>
                </a:tc>
                <a:tc>
                  <a:txBody>
                    <a:bodyPr/>
                    <a:lstStyle/>
                    <a:p>
                      <a:r>
                        <a:rPr lang="en-US" sz="1600" dirty="0"/>
                        <a:t>13.1 B USD all cash</a:t>
                      </a:r>
                    </a:p>
                  </a:txBody>
                  <a:tcPr marL="121920" marR="121920" marT="60960" marB="60960"/>
                </a:tc>
                <a:tc>
                  <a:txBody>
                    <a:bodyPr/>
                    <a:lstStyle/>
                    <a:p>
                      <a:r>
                        <a:rPr lang="en-US" sz="1600" dirty="0"/>
                        <a:t>BMS</a:t>
                      </a:r>
                    </a:p>
                  </a:txBody>
                  <a:tcPr marL="121920" marR="121920" marT="60960" marB="60960"/>
                </a:tc>
                <a:extLst>
                  <a:ext uri="{0D108BD9-81ED-4DB2-BD59-A6C34878D82A}">
                    <a16:rowId xmlns:a16="http://schemas.microsoft.com/office/drawing/2014/main" val="10001"/>
                  </a:ext>
                </a:extLst>
              </a:tr>
              <a:tr h="613584">
                <a:tc>
                  <a:txBody>
                    <a:bodyPr/>
                    <a:lstStyle/>
                    <a:p>
                      <a:r>
                        <a:rPr lang="en-US" sz="1600" dirty="0"/>
                        <a:t>Arctos Medical in Brisbane CA</a:t>
                      </a:r>
                    </a:p>
                  </a:txBody>
                  <a:tcPr marL="121920" marR="121920" marT="60960" marB="60960"/>
                </a:tc>
                <a:tc>
                  <a:txBody>
                    <a:bodyPr/>
                    <a:lstStyle/>
                    <a:p>
                      <a:r>
                        <a:rPr lang="en-US" sz="1600" dirty="0"/>
                        <a:t>2012</a:t>
                      </a:r>
                    </a:p>
                  </a:txBody>
                  <a:tcPr marL="121920" marR="121920" marT="60960" marB="60960"/>
                </a:tc>
                <a:tc>
                  <a:txBody>
                    <a:bodyPr/>
                    <a:lstStyle/>
                    <a:p>
                      <a:pPr marL="171450" indent="-171450">
                        <a:buFont typeface="Arial" panose="020B0604020202020204" pitchFamily="34" charset="0"/>
                        <a:buChar char="•"/>
                      </a:pPr>
                      <a:r>
                        <a:rPr lang="en-US" sz="1600" dirty="0">
                          <a:solidFill>
                            <a:schemeClr val="tx1"/>
                          </a:solidFill>
                        </a:rPr>
                        <a:t>CHF 8M</a:t>
                      </a:r>
                    </a:p>
                  </a:txBody>
                  <a:tcPr marL="121920" marR="121920" marT="60960" marB="60960"/>
                </a:tc>
                <a:tc>
                  <a:txBody>
                    <a:bodyPr/>
                    <a:lstStyle/>
                    <a:p>
                      <a:r>
                        <a:rPr lang="en-US" sz="1600" dirty="0"/>
                        <a:t>AMD/eye diseases</a:t>
                      </a:r>
                    </a:p>
                  </a:txBody>
                  <a:tcPr marL="121920" marR="121920" marT="60960" marB="60960"/>
                </a:tc>
                <a:tc>
                  <a:txBody>
                    <a:bodyPr/>
                    <a:lstStyle/>
                    <a:p>
                      <a:r>
                        <a:rPr lang="en-US" sz="1600" dirty="0"/>
                        <a:t> </a:t>
                      </a:r>
                    </a:p>
                  </a:txBody>
                  <a:tcPr marL="121920" marR="121920" marT="60960" marB="60960"/>
                </a:tc>
                <a:tc>
                  <a:txBody>
                    <a:bodyPr/>
                    <a:lstStyle/>
                    <a:p>
                      <a:r>
                        <a:rPr lang="en-US" sz="1600" dirty="0"/>
                        <a:t>Not disclosed</a:t>
                      </a:r>
                    </a:p>
                  </a:txBody>
                  <a:tcPr marL="121920" marR="121920" marT="60960" marB="60960"/>
                </a:tc>
                <a:tc>
                  <a:txBody>
                    <a:bodyPr/>
                    <a:lstStyle/>
                    <a:p>
                      <a:r>
                        <a:rPr lang="en-US" sz="1600" dirty="0"/>
                        <a:t>Novartis</a:t>
                      </a:r>
                    </a:p>
                  </a:txBody>
                  <a:tcPr marL="121920" marR="121920" marT="60960" marB="60960"/>
                </a:tc>
                <a:extLst>
                  <a:ext uri="{0D108BD9-81ED-4DB2-BD59-A6C34878D82A}">
                    <a16:rowId xmlns:a16="http://schemas.microsoft.com/office/drawing/2014/main" val="10002"/>
                  </a:ext>
                </a:extLst>
              </a:tr>
              <a:tr h="1097280">
                <a:tc>
                  <a:txBody>
                    <a:bodyPr/>
                    <a:lstStyle/>
                    <a:p>
                      <a:r>
                        <a:rPr lang="en-US" sz="1600" b="0" dirty="0">
                          <a:solidFill>
                            <a:schemeClr val="tx1"/>
                          </a:solidFill>
                        </a:rPr>
                        <a:t>Ascleipos Bio</a:t>
                      </a:r>
                    </a:p>
                    <a:p>
                      <a:r>
                        <a:rPr lang="en-US" sz="1600" b="0" dirty="0">
                          <a:solidFill>
                            <a:schemeClr val="tx1"/>
                          </a:solidFill>
                        </a:rPr>
                        <a:t>Pharma in RTP (AskBio)</a:t>
                      </a:r>
                    </a:p>
                    <a:p>
                      <a:endParaRPr lang="en-US" sz="1600" b="0" dirty="0">
                        <a:solidFill>
                          <a:schemeClr val="tx1"/>
                        </a:solidFill>
                      </a:endParaRPr>
                    </a:p>
                  </a:txBody>
                  <a:tcPr marL="121920" marR="121920" marT="60960" marB="60960"/>
                </a:tc>
                <a:tc>
                  <a:txBody>
                    <a:bodyPr/>
                    <a:lstStyle/>
                    <a:p>
                      <a:r>
                        <a:rPr lang="en-US" sz="1600" b="0" dirty="0">
                          <a:solidFill>
                            <a:schemeClr val="tx1"/>
                          </a:solidFill>
                        </a:rPr>
                        <a:t>2001</a:t>
                      </a:r>
                    </a:p>
                  </a:txBody>
                  <a:tcPr marL="121920" marR="121920" marT="60960" marB="60960"/>
                </a:tc>
                <a:tc>
                  <a:txBody>
                    <a:bodyPr/>
                    <a:lstStyle/>
                    <a:p>
                      <a:pPr marL="171450" indent="-171450">
                        <a:buFont typeface="Arial" panose="020B0604020202020204" pitchFamily="34" charset="0"/>
                        <a:buChar char="•"/>
                      </a:pPr>
                      <a:r>
                        <a:rPr lang="en-US" sz="1600" b="0" dirty="0">
                          <a:solidFill>
                            <a:schemeClr val="tx1"/>
                          </a:solidFill>
                        </a:rPr>
                        <a:t>4 rounds raised 241.8M</a:t>
                      </a:r>
                    </a:p>
                  </a:txBody>
                  <a:tcPr marL="121920" marR="121920" marT="60960" marB="60960"/>
                </a:tc>
                <a:tc>
                  <a:txBody>
                    <a:bodyPr/>
                    <a:lstStyle/>
                    <a:p>
                      <a:r>
                        <a:rPr lang="en-US" sz="1200" b="0" dirty="0">
                          <a:solidFill>
                            <a:schemeClr val="tx1"/>
                          </a:solidFill>
                        </a:rPr>
                        <a:t>AAV in rare  neurol/muscul/ metabol diseases</a:t>
                      </a:r>
                    </a:p>
                  </a:txBody>
                  <a:tcPr marL="121920" marR="121920" marT="60960" marB="60960"/>
                </a:tc>
                <a:tc>
                  <a:txBody>
                    <a:bodyPr/>
                    <a:lstStyle/>
                    <a:p>
                      <a:r>
                        <a:rPr lang="en-US" sz="1600" b="0" dirty="0">
                          <a:solidFill>
                            <a:schemeClr val="tx1"/>
                          </a:solidFill>
                        </a:rPr>
                        <a:t>10/2020</a:t>
                      </a:r>
                    </a:p>
                  </a:txBody>
                  <a:tcPr marL="121920" marR="121920" marT="60960" marB="60960"/>
                </a:tc>
                <a:tc>
                  <a:txBody>
                    <a:bodyPr/>
                    <a:lstStyle/>
                    <a:p>
                      <a:r>
                        <a:rPr lang="en-US" sz="1600" b="0" dirty="0">
                          <a:solidFill>
                            <a:schemeClr val="tx1"/>
                          </a:solidFill>
                        </a:rPr>
                        <a:t>2B USD</a:t>
                      </a:r>
                    </a:p>
                  </a:txBody>
                  <a:tcPr marL="121920" marR="121920" marT="60960" marB="60960"/>
                </a:tc>
                <a:tc>
                  <a:txBody>
                    <a:bodyPr/>
                    <a:lstStyle/>
                    <a:p>
                      <a:r>
                        <a:rPr lang="en-US" sz="1600" b="0" dirty="0">
                          <a:solidFill>
                            <a:schemeClr val="tx1"/>
                          </a:solidFill>
                        </a:rPr>
                        <a:t>Bayer</a:t>
                      </a:r>
                    </a:p>
                  </a:txBody>
                  <a:tcPr marL="121920" marR="121920" marT="60960" marB="60960"/>
                </a:tc>
                <a:extLst>
                  <a:ext uri="{0D108BD9-81ED-4DB2-BD59-A6C34878D82A}">
                    <a16:rowId xmlns:a16="http://schemas.microsoft.com/office/drawing/2014/main" val="10003"/>
                  </a:ext>
                </a:extLst>
              </a:tr>
              <a:tr h="955040">
                <a:tc>
                  <a:txBody>
                    <a:bodyPr/>
                    <a:lstStyle/>
                    <a:p>
                      <a:r>
                        <a:rPr lang="sv-SE" sz="1600" b="0" dirty="0" err="1">
                          <a:solidFill>
                            <a:schemeClr val="tx1"/>
                          </a:solidFill>
                        </a:rPr>
                        <a:t>Gain</a:t>
                      </a:r>
                      <a:r>
                        <a:rPr lang="sv-SE" sz="1600" b="0" dirty="0">
                          <a:solidFill>
                            <a:schemeClr val="tx1"/>
                          </a:solidFill>
                        </a:rPr>
                        <a:t> </a:t>
                      </a:r>
                      <a:r>
                        <a:rPr lang="sv-SE" sz="1600" b="0" dirty="0" err="1">
                          <a:solidFill>
                            <a:schemeClr val="tx1"/>
                          </a:solidFill>
                        </a:rPr>
                        <a:t>Sight</a:t>
                      </a:r>
                      <a:r>
                        <a:rPr lang="sv-SE" sz="1600" b="0" dirty="0">
                          <a:solidFill>
                            <a:schemeClr val="tx1"/>
                          </a:solidFill>
                        </a:rPr>
                        <a:t> </a:t>
                      </a:r>
                    </a:p>
                    <a:p>
                      <a:r>
                        <a:rPr lang="sv-SE" sz="1600" b="0" dirty="0">
                          <a:solidFill>
                            <a:schemeClr val="tx1"/>
                          </a:solidFill>
                        </a:rPr>
                        <a:t>Paris</a:t>
                      </a:r>
                    </a:p>
                  </a:txBody>
                  <a:tcPr marL="121920" marR="121920" marT="60960" marB="60960"/>
                </a:tc>
                <a:tc>
                  <a:txBody>
                    <a:bodyPr/>
                    <a:lstStyle/>
                    <a:p>
                      <a:r>
                        <a:rPr lang="sv-SE" sz="1200" b="0" dirty="0">
                          <a:solidFill>
                            <a:schemeClr val="tx1"/>
                          </a:solidFill>
                        </a:rPr>
                        <a:t>2011</a:t>
                      </a:r>
                      <a:endParaRPr lang="en-US" sz="1200" b="0" dirty="0">
                        <a:solidFill>
                          <a:schemeClr val="tx1"/>
                        </a:solidFill>
                      </a:endParaRPr>
                    </a:p>
                  </a:txBody>
                  <a:tcPr marL="121920" marR="121920" marT="60960" marB="60960"/>
                </a:tc>
                <a:tc>
                  <a:txBody>
                    <a:bodyPr/>
                    <a:lstStyle/>
                    <a:p>
                      <a:pPr marL="171450" indent="-171450">
                        <a:buFont typeface="Arial" panose="020B0604020202020204" pitchFamily="34" charset="0"/>
                        <a:buChar char="•"/>
                      </a:pPr>
                      <a:r>
                        <a:rPr lang="sv-SE" sz="1600" b="0" dirty="0">
                          <a:solidFill>
                            <a:schemeClr val="tx1"/>
                          </a:solidFill>
                        </a:rPr>
                        <a:t>Total </a:t>
                      </a:r>
                      <a:r>
                        <a:rPr lang="sv-SE" sz="1600" b="0" dirty="0" err="1">
                          <a:solidFill>
                            <a:schemeClr val="tx1"/>
                          </a:solidFill>
                        </a:rPr>
                        <a:t>raised</a:t>
                      </a:r>
                      <a:r>
                        <a:rPr lang="sv-SE" sz="1600" b="0" dirty="0">
                          <a:solidFill>
                            <a:schemeClr val="tx1"/>
                          </a:solidFill>
                        </a:rPr>
                        <a:t> 804M in 45 </a:t>
                      </a:r>
                      <a:r>
                        <a:rPr lang="sv-SE" sz="1600" b="0" dirty="0" err="1">
                          <a:solidFill>
                            <a:schemeClr val="tx1"/>
                          </a:solidFill>
                        </a:rPr>
                        <a:t>rounds</a:t>
                      </a:r>
                      <a:endParaRPr lang="en-US" sz="1600" b="0" dirty="0">
                        <a:solidFill>
                          <a:schemeClr val="tx1"/>
                        </a:solidFill>
                      </a:endParaRPr>
                    </a:p>
                  </a:txBody>
                  <a:tcPr marL="121920" marR="121920" marT="60960" marB="60960"/>
                </a:tc>
                <a:tc>
                  <a:txBody>
                    <a:bodyPr/>
                    <a:lstStyle/>
                    <a:p>
                      <a:r>
                        <a:rPr lang="sv-SE" sz="1100" b="0" dirty="0" err="1">
                          <a:solidFill>
                            <a:schemeClr val="tx1"/>
                          </a:solidFill>
                        </a:rPr>
                        <a:t>Leberäs</a:t>
                      </a:r>
                      <a:r>
                        <a:rPr lang="sv-SE" sz="1100" b="0" dirty="0">
                          <a:solidFill>
                            <a:schemeClr val="tx1"/>
                          </a:solidFill>
                        </a:rPr>
                        <a:t> </a:t>
                      </a:r>
                      <a:r>
                        <a:rPr lang="sv-SE" sz="1100" b="0" dirty="0" err="1">
                          <a:solidFill>
                            <a:schemeClr val="tx1"/>
                          </a:solidFill>
                        </a:rPr>
                        <a:t>disease</a:t>
                      </a:r>
                      <a:endParaRPr lang="en-US" sz="1100" b="0" dirty="0">
                        <a:solidFill>
                          <a:schemeClr val="tx1"/>
                        </a:solidFill>
                      </a:endParaRPr>
                    </a:p>
                  </a:txBody>
                  <a:tcPr marL="121920" marR="121920" marT="60960" marB="60960"/>
                </a:tc>
                <a:tc>
                  <a:txBody>
                    <a:bodyPr/>
                    <a:lstStyle/>
                    <a:p>
                      <a:r>
                        <a:rPr lang="sv-SE" sz="1600" b="0" dirty="0">
                          <a:solidFill>
                            <a:schemeClr val="tx1"/>
                          </a:solidFill>
                        </a:rPr>
                        <a:t>2020</a:t>
                      </a:r>
                      <a:endParaRPr lang="en-US" sz="1600" b="0" dirty="0">
                        <a:solidFill>
                          <a:schemeClr val="tx1"/>
                        </a:solidFill>
                      </a:endParaRPr>
                    </a:p>
                  </a:txBody>
                  <a:tcPr marL="121920" marR="121920" marT="60960" marB="60960"/>
                </a:tc>
                <a:tc>
                  <a:txBody>
                    <a:bodyPr/>
                    <a:lstStyle/>
                    <a:p>
                      <a:r>
                        <a:rPr lang="sv-SE" sz="1600" b="0" dirty="0">
                          <a:solidFill>
                            <a:schemeClr val="tx1"/>
                          </a:solidFill>
                        </a:rPr>
                        <a:t>1.1 </a:t>
                      </a:r>
                      <a:endParaRPr lang="en-US" sz="1600" b="0" dirty="0">
                        <a:solidFill>
                          <a:schemeClr val="tx1"/>
                        </a:solidFill>
                      </a:endParaRPr>
                    </a:p>
                  </a:txBody>
                  <a:tcPr marL="121920" marR="121920" marT="60960" marB="60960"/>
                </a:tc>
                <a:tc>
                  <a:txBody>
                    <a:bodyPr/>
                    <a:lstStyle/>
                    <a:p>
                      <a:r>
                        <a:rPr lang="sv-SE" sz="1600" b="0" dirty="0">
                          <a:solidFill>
                            <a:schemeClr val="tx1"/>
                          </a:solidFill>
                        </a:rPr>
                        <a:t>Vista </a:t>
                      </a:r>
                      <a:endParaRPr lang="en-US" sz="1600" b="0" dirty="0">
                        <a:solidFill>
                          <a:schemeClr val="tx1"/>
                        </a:solidFill>
                      </a:endParaRPr>
                    </a:p>
                  </a:txBody>
                  <a:tcPr marL="121920" marR="121920" marT="60960" marB="60960"/>
                </a:tc>
                <a:extLst>
                  <a:ext uri="{0D108BD9-81ED-4DB2-BD59-A6C34878D82A}">
                    <a16:rowId xmlns:a16="http://schemas.microsoft.com/office/drawing/2014/main" val="3683619008"/>
                  </a:ext>
                </a:extLst>
              </a:tr>
              <a:tr h="955040">
                <a:tc>
                  <a:txBody>
                    <a:bodyPr/>
                    <a:lstStyle/>
                    <a:p>
                      <a:r>
                        <a:rPr lang="en-US" sz="1600" b="0" dirty="0">
                          <a:solidFill>
                            <a:schemeClr val="tx1"/>
                          </a:solidFill>
                        </a:rPr>
                        <a:t>Life-Edit (NC based)</a:t>
                      </a:r>
                    </a:p>
                  </a:txBody>
                  <a:tcPr marL="121920" marR="121920" marT="60960" marB="60960"/>
                </a:tc>
                <a:tc>
                  <a:txBody>
                    <a:bodyPr/>
                    <a:lstStyle/>
                    <a:p>
                      <a:r>
                        <a:rPr lang="en-US" sz="1200" b="0" dirty="0">
                          <a:solidFill>
                            <a:schemeClr val="tx1"/>
                          </a:solidFill>
                        </a:rPr>
                        <a:t>2017</a:t>
                      </a:r>
                    </a:p>
                  </a:txBody>
                  <a:tcPr marL="121920" marR="121920" marT="60960" marB="60960"/>
                </a:tc>
                <a:tc>
                  <a:txBody>
                    <a:bodyPr/>
                    <a:lstStyle/>
                    <a:p>
                      <a:pPr marL="171450" indent="-171450">
                        <a:buFont typeface="Arial" panose="020B0604020202020204" pitchFamily="34" charset="0"/>
                        <a:buChar char="•"/>
                      </a:pPr>
                      <a:r>
                        <a:rPr lang="en-US" sz="1600" b="0" dirty="0">
                          <a:solidFill>
                            <a:schemeClr val="tx1"/>
                          </a:solidFill>
                        </a:rPr>
                        <a:t>Not disclosed</a:t>
                      </a:r>
                    </a:p>
                  </a:txBody>
                  <a:tcPr marL="121920" marR="121920" marT="60960" marB="60960"/>
                </a:tc>
                <a:tc>
                  <a:txBody>
                    <a:bodyPr/>
                    <a:lstStyle/>
                    <a:p>
                      <a:r>
                        <a:rPr lang="en-US" sz="1100" b="0" dirty="0">
                          <a:solidFill>
                            <a:schemeClr val="tx1"/>
                          </a:solidFill>
                        </a:rPr>
                        <a:t>One of the largest/mos t diverse collection of arrays of RNA guided nucleases </a:t>
                      </a:r>
                      <a:r>
                        <a:rPr lang="en-US" sz="1200" b="0" dirty="0">
                          <a:solidFill>
                            <a:schemeClr val="tx1"/>
                          </a:solidFill>
                        </a:rPr>
                        <a:t> etc..</a:t>
                      </a:r>
                      <a:endParaRPr lang="en-US" sz="1100" b="0" dirty="0">
                        <a:solidFill>
                          <a:schemeClr val="tx1"/>
                        </a:solidFill>
                      </a:endParaRPr>
                    </a:p>
                  </a:txBody>
                  <a:tcPr marL="121920" marR="121920" marT="60960" marB="60960"/>
                </a:tc>
                <a:tc>
                  <a:txBody>
                    <a:bodyPr/>
                    <a:lstStyle/>
                    <a:p>
                      <a:r>
                        <a:rPr lang="en-US" sz="1600" b="0" dirty="0">
                          <a:solidFill>
                            <a:schemeClr val="tx1"/>
                          </a:solidFill>
                        </a:rPr>
                        <a:t>10/27/2021</a:t>
                      </a:r>
                    </a:p>
                  </a:txBody>
                  <a:tcPr marL="121920" marR="121920" marT="60960" marB="60960"/>
                </a:tc>
                <a:tc>
                  <a:txBody>
                    <a:bodyPr/>
                    <a:lstStyle/>
                    <a:p>
                      <a:r>
                        <a:rPr lang="en-US" sz="1600" b="0" dirty="0">
                          <a:solidFill>
                            <a:schemeClr val="tx1"/>
                          </a:solidFill>
                        </a:rPr>
                        <a:t>Not disclosed</a:t>
                      </a:r>
                    </a:p>
                  </a:txBody>
                  <a:tcPr marL="121920" marR="121920" marT="60960" marB="60960"/>
                </a:tc>
                <a:tc>
                  <a:txBody>
                    <a:bodyPr/>
                    <a:lstStyle/>
                    <a:p>
                      <a:r>
                        <a:rPr lang="en-US" sz="1600" b="0" dirty="0">
                          <a:solidFill>
                            <a:schemeClr val="tx1"/>
                          </a:solidFill>
                        </a:rPr>
                        <a:t>Elevate Bio</a:t>
                      </a:r>
                    </a:p>
                  </a:txBody>
                  <a:tcPr marL="121920" marR="121920" marT="60960" marB="60960"/>
                </a:tc>
                <a:extLst>
                  <a:ext uri="{0D108BD9-81ED-4DB2-BD59-A6C34878D82A}">
                    <a16:rowId xmlns:a16="http://schemas.microsoft.com/office/drawing/2014/main" val="10004"/>
                  </a:ext>
                </a:extLst>
              </a:tr>
              <a:tr h="955040">
                <a:tc>
                  <a:txBody>
                    <a:bodyPr/>
                    <a:lstStyle/>
                    <a:p>
                      <a:r>
                        <a:rPr lang="en-US" sz="1600" b="0" dirty="0">
                          <a:solidFill>
                            <a:schemeClr val="tx1"/>
                          </a:solidFill>
                        </a:rPr>
                        <a:t>Fibrogen Science</a:t>
                      </a:r>
                    </a:p>
                  </a:txBody>
                  <a:tcPr marL="121920" marR="121920" marT="60960" marB="60960">
                    <a:solidFill>
                      <a:schemeClr val="accent5">
                        <a:lumMod val="20000"/>
                        <a:lumOff val="80000"/>
                      </a:schemeClr>
                    </a:solidFill>
                  </a:tcPr>
                </a:tc>
                <a:tc>
                  <a:txBody>
                    <a:bodyPr/>
                    <a:lstStyle/>
                    <a:p>
                      <a:r>
                        <a:rPr lang="en-US" sz="1200" b="0" dirty="0">
                          <a:solidFill>
                            <a:schemeClr val="tx1"/>
                          </a:solidFill>
                        </a:rPr>
                        <a:t>1993</a:t>
                      </a:r>
                    </a:p>
                  </a:txBody>
                  <a:tcPr marL="121920" marR="121920" marT="60960" marB="60960">
                    <a:solidFill>
                      <a:schemeClr val="accent5">
                        <a:lumMod val="20000"/>
                        <a:lumOff val="80000"/>
                      </a:schemeClr>
                    </a:solidFill>
                  </a:tcPr>
                </a:tc>
                <a:tc>
                  <a:txBody>
                    <a:bodyPr/>
                    <a:lstStyle/>
                    <a:p>
                      <a:pPr marL="171450" indent="-171450">
                        <a:buFont typeface="Arial" panose="020B0604020202020204" pitchFamily="34" charset="0"/>
                        <a:buChar char="•"/>
                      </a:pPr>
                      <a:r>
                        <a:rPr lang="en-US" sz="1600" b="0" dirty="0">
                          <a:solidFill>
                            <a:schemeClr val="tx1"/>
                          </a:solidFill>
                        </a:rPr>
                        <a:t>43 M</a:t>
                      </a:r>
                    </a:p>
                  </a:txBody>
                  <a:tcPr marL="121920" marR="121920" marT="60960" marB="60960">
                    <a:solidFill>
                      <a:schemeClr val="accent5">
                        <a:lumMod val="20000"/>
                        <a:lumOff val="80000"/>
                      </a:schemeClr>
                    </a:solidFill>
                  </a:tcPr>
                </a:tc>
                <a:tc>
                  <a:txBody>
                    <a:bodyPr/>
                    <a:lstStyle/>
                    <a:p>
                      <a:r>
                        <a:rPr lang="en-US" sz="1100" b="0" dirty="0">
                          <a:solidFill>
                            <a:schemeClr val="tx1"/>
                          </a:solidFill>
                        </a:rPr>
                        <a:t>Gene therapy for Epidermal Bullosa etc.</a:t>
                      </a:r>
                    </a:p>
                  </a:txBody>
                  <a:tcPr marL="121920" marR="121920" marT="60960" marB="60960">
                    <a:solidFill>
                      <a:schemeClr val="accent5">
                        <a:lumMod val="20000"/>
                        <a:lumOff val="80000"/>
                      </a:schemeClr>
                    </a:solidFill>
                  </a:tcPr>
                </a:tc>
                <a:tc>
                  <a:txBody>
                    <a:bodyPr/>
                    <a:lstStyle/>
                    <a:p>
                      <a:r>
                        <a:rPr lang="en-US" sz="1600" b="0" dirty="0">
                          <a:solidFill>
                            <a:schemeClr val="tx1"/>
                          </a:solidFill>
                        </a:rPr>
                        <a:t>2019</a:t>
                      </a:r>
                    </a:p>
                  </a:txBody>
                  <a:tcPr marL="121920" marR="121920" marT="60960" marB="60960">
                    <a:solidFill>
                      <a:schemeClr val="accent5">
                        <a:lumMod val="20000"/>
                        <a:lumOff val="80000"/>
                      </a:schemeClr>
                    </a:solidFill>
                  </a:tcPr>
                </a:tc>
                <a:tc>
                  <a:txBody>
                    <a:bodyPr/>
                    <a:lstStyle/>
                    <a:p>
                      <a:r>
                        <a:rPr lang="en-US" sz="1600" b="0" dirty="0">
                          <a:solidFill>
                            <a:schemeClr val="tx1"/>
                          </a:solidFill>
                        </a:rPr>
                        <a:t>$63M</a:t>
                      </a:r>
                    </a:p>
                  </a:txBody>
                  <a:tcPr marL="121920" marR="121920" marT="60960" marB="60960">
                    <a:solidFill>
                      <a:schemeClr val="accent5">
                        <a:lumMod val="20000"/>
                        <a:lumOff val="80000"/>
                      </a:schemeClr>
                    </a:solidFill>
                  </a:tcPr>
                </a:tc>
                <a:tc>
                  <a:txBody>
                    <a:bodyPr/>
                    <a:lstStyle/>
                    <a:p>
                      <a:r>
                        <a:rPr lang="en-US" sz="1600" b="0" dirty="0">
                          <a:solidFill>
                            <a:schemeClr val="tx1"/>
                          </a:solidFill>
                        </a:rPr>
                        <a:t>Castle Creek Pharma</a:t>
                      </a:r>
                    </a:p>
                  </a:txBody>
                  <a:tcPr marL="121920" marR="121920" marT="60960" marB="60960">
                    <a:solidFill>
                      <a:schemeClr val="accent5">
                        <a:lumMod val="20000"/>
                        <a:lumOff val="80000"/>
                      </a:schemeClr>
                    </a:solidFill>
                  </a:tcPr>
                </a:tc>
                <a:extLst>
                  <a:ext uri="{0D108BD9-81ED-4DB2-BD59-A6C34878D82A}">
                    <a16:rowId xmlns:a16="http://schemas.microsoft.com/office/drawing/2014/main" val="1549307351"/>
                  </a:ext>
                </a:extLst>
              </a:tr>
            </a:tbl>
          </a:graphicData>
        </a:graphic>
      </p:graphicFrame>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817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Vaccine  COMPANIES</a:t>
            </a:r>
          </a:p>
        </p:txBody>
      </p:sp>
      <p:sp>
        <p:nvSpPr>
          <p:cNvPr id="3" name="Text Placeholder 2"/>
          <p:cNvSpPr>
            <a:spLocks noGrp="1"/>
          </p:cNvSpPr>
          <p:nvPr>
            <p:ph type="body" idx="1"/>
          </p:nvPr>
        </p:nvSpPr>
        <p:spPr/>
        <p:txBody>
          <a:bodyPr/>
          <a:lstStyle/>
          <a:p>
            <a:r>
              <a:rPr lang="en-US" dirty="0"/>
              <a:t>Encoding immune response against the virus</a:t>
            </a:r>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24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77926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FDA APPROVED* COVID-19 VACCINES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386789"/>
              </p:ext>
            </p:extLst>
          </p:nvPr>
        </p:nvGraphicFramePr>
        <p:xfrm>
          <a:off x="1320800" y="1175657"/>
          <a:ext cx="9194800" cy="3821084"/>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0000"/>
                    </a:ext>
                  </a:extLst>
                </a:gridCol>
                <a:gridCol w="216408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421789">
                <a:tc>
                  <a:txBody>
                    <a:bodyPr/>
                    <a:lstStyle/>
                    <a:p>
                      <a:pPr algn="ctr"/>
                      <a:r>
                        <a:rPr lang="en-US" sz="2000" dirty="0"/>
                        <a:t>Technology</a:t>
                      </a:r>
                    </a:p>
                  </a:txBody>
                  <a:tcPr marL="121920" marR="121920" marT="60960" marB="60960"/>
                </a:tc>
                <a:tc>
                  <a:txBody>
                    <a:bodyPr/>
                    <a:lstStyle/>
                    <a:p>
                      <a:pPr algn="ctr"/>
                      <a:r>
                        <a:rPr lang="en-US" sz="2000" dirty="0"/>
                        <a:t>Company</a:t>
                      </a:r>
                    </a:p>
                  </a:txBody>
                  <a:tcPr marL="121920" marR="121920" marT="60960" marB="60960"/>
                </a:tc>
                <a:tc>
                  <a:txBody>
                    <a:bodyPr/>
                    <a:lstStyle/>
                    <a:p>
                      <a:pPr algn="ctr"/>
                      <a:r>
                        <a:rPr lang="en-US" sz="2000" dirty="0"/>
                        <a:t>Approval</a:t>
                      </a:r>
                    </a:p>
                  </a:txBody>
                  <a:tcPr marL="121920" marR="121920" marT="60960" marB="60960"/>
                </a:tc>
                <a:tc>
                  <a:txBody>
                    <a:bodyPr/>
                    <a:lstStyle/>
                    <a:p>
                      <a:pPr algn="ctr"/>
                      <a:r>
                        <a:rPr lang="en-US" sz="2000" dirty="0"/>
                        <a:t>Comments</a:t>
                      </a:r>
                    </a:p>
                  </a:txBody>
                  <a:tcPr marL="121920" marR="121920" marT="60960" marB="60960"/>
                </a:tc>
                <a:extLst>
                  <a:ext uri="{0D108BD9-81ED-4DB2-BD59-A6C34878D82A}">
                    <a16:rowId xmlns:a16="http://schemas.microsoft.com/office/drawing/2014/main" val="10000"/>
                  </a:ext>
                </a:extLst>
              </a:tr>
              <a:tr h="548640">
                <a:tc>
                  <a:txBody>
                    <a:bodyPr/>
                    <a:lstStyle/>
                    <a:p>
                      <a:r>
                        <a:rPr lang="en-US" sz="1600" dirty="0"/>
                        <a:t>mRNA / PEG</a:t>
                      </a:r>
                    </a:p>
                  </a:txBody>
                  <a:tcPr marL="121920" marR="121920" marT="60960" marB="60960"/>
                </a:tc>
                <a:tc>
                  <a:txBody>
                    <a:bodyPr/>
                    <a:lstStyle/>
                    <a:p>
                      <a:r>
                        <a:rPr lang="en-US" sz="1600" dirty="0"/>
                        <a:t>Pfizer/ Biontech</a:t>
                      </a:r>
                    </a:p>
                  </a:txBody>
                  <a:tcPr marL="121920" marR="121920" marT="60960" marB="60960"/>
                </a:tc>
                <a:tc>
                  <a:txBody>
                    <a:bodyPr/>
                    <a:lstStyle/>
                    <a:p>
                      <a:r>
                        <a:rPr lang="en-US" sz="1600" dirty="0"/>
                        <a:t>12/2020</a:t>
                      </a:r>
                    </a:p>
                  </a:txBody>
                  <a:tcPr marL="121920" marR="121920" marT="60960" marB="60960"/>
                </a:tc>
                <a:tc>
                  <a:txBody>
                    <a:bodyPr/>
                    <a:lstStyle/>
                    <a:p>
                      <a:r>
                        <a:rPr lang="en-US" sz="1600" dirty="0"/>
                        <a:t>Store -70 C</a:t>
                      </a:r>
                    </a:p>
                    <a:p>
                      <a:r>
                        <a:rPr lang="en-US" sz="1600" dirty="0"/>
                        <a:t>Doses</a:t>
                      </a:r>
                      <a:r>
                        <a:rPr lang="en-US" sz="1600" baseline="0" dirty="0"/>
                        <a:t> 1-2 28 d</a:t>
                      </a:r>
                      <a:endParaRPr lang="en-US" sz="1600" dirty="0"/>
                    </a:p>
                  </a:txBody>
                  <a:tcPr marL="121920" marR="121920" marT="60960" marB="60960"/>
                </a:tc>
                <a:extLst>
                  <a:ext uri="{0D108BD9-81ED-4DB2-BD59-A6C34878D82A}">
                    <a16:rowId xmlns:a16="http://schemas.microsoft.com/office/drawing/2014/main" val="10001"/>
                  </a:ext>
                </a:extLst>
              </a:tr>
              <a:tr h="645622">
                <a:tc>
                  <a:txBody>
                    <a:bodyPr/>
                    <a:lstStyle/>
                    <a:p>
                      <a:r>
                        <a:rPr lang="en-US" sz="1600" dirty="0"/>
                        <a:t>mRNA / LNP (Lipid Nano Particles)</a:t>
                      </a:r>
                    </a:p>
                  </a:txBody>
                  <a:tcPr marL="121920" marR="121920" marT="60960" marB="60960"/>
                </a:tc>
                <a:tc>
                  <a:txBody>
                    <a:bodyPr/>
                    <a:lstStyle/>
                    <a:p>
                      <a:r>
                        <a:rPr lang="en-US" sz="1600" dirty="0"/>
                        <a:t>Moderna</a:t>
                      </a:r>
                    </a:p>
                  </a:txBody>
                  <a:tcPr marL="121920" marR="121920" marT="60960" marB="60960"/>
                </a:tc>
                <a:tc>
                  <a:txBody>
                    <a:bodyPr/>
                    <a:lstStyle/>
                    <a:p>
                      <a:r>
                        <a:rPr lang="en-US" sz="1600" dirty="0"/>
                        <a:t>US 12/020</a:t>
                      </a:r>
                    </a:p>
                  </a:txBody>
                  <a:tcPr marL="121920" marR="121920" marT="60960" marB="60960"/>
                </a:tc>
                <a:tc>
                  <a:txBody>
                    <a:bodyPr/>
                    <a:lstStyle/>
                    <a:p>
                      <a:r>
                        <a:rPr lang="en-US" sz="1600" dirty="0"/>
                        <a:t>Store -20 C</a:t>
                      </a:r>
                    </a:p>
                    <a:p>
                      <a:r>
                        <a:rPr lang="en-US" sz="1600" dirty="0"/>
                        <a:t>Doses 1-2 21 d</a:t>
                      </a:r>
                    </a:p>
                  </a:txBody>
                  <a:tcPr marL="121920" marR="121920" marT="60960" marB="60960"/>
                </a:tc>
                <a:extLst>
                  <a:ext uri="{0D108BD9-81ED-4DB2-BD59-A6C34878D82A}">
                    <a16:rowId xmlns:a16="http://schemas.microsoft.com/office/drawing/2014/main" val="10002"/>
                  </a:ext>
                </a:extLst>
              </a:tr>
              <a:tr h="881149">
                <a:tc>
                  <a:txBody>
                    <a:bodyPr/>
                    <a:lstStyle/>
                    <a:p>
                      <a:r>
                        <a:rPr lang="en-US" sz="1600" dirty="0"/>
                        <a:t>Recombin. S protein  in nano-particle    </a:t>
                      </a:r>
                    </a:p>
                    <a:p>
                      <a:r>
                        <a:rPr lang="en-US" sz="1600" dirty="0"/>
                        <a:t>adjuvant</a:t>
                      </a:r>
                    </a:p>
                  </a:txBody>
                  <a:tcPr marL="121920" marR="121920" marT="60960" marB="60960"/>
                </a:tc>
                <a:tc>
                  <a:txBody>
                    <a:bodyPr/>
                    <a:lstStyle/>
                    <a:p>
                      <a:r>
                        <a:rPr lang="en-US" sz="1600" dirty="0"/>
                        <a:t>NovaVax</a:t>
                      </a:r>
                    </a:p>
                  </a:txBody>
                  <a:tcPr marL="121920" marR="121920" marT="60960" marB="60960"/>
                </a:tc>
                <a:tc>
                  <a:txBody>
                    <a:bodyPr/>
                    <a:lstStyle/>
                    <a:p>
                      <a:r>
                        <a:rPr lang="en-US" sz="1600" dirty="0"/>
                        <a:t>US 07//2022</a:t>
                      </a:r>
                    </a:p>
                  </a:txBody>
                  <a:tcPr marL="121920" marR="121920" marT="60960" marB="60960"/>
                </a:tc>
                <a:tc>
                  <a:txBody>
                    <a:bodyPr/>
                    <a:lstStyle/>
                    <a:p>
                      <a:r>
                        <a:rPr lang="en-US" sz="1600" dirty="0"/>
                        <a:t>EUA in US</a:t>
                      </a:r>
                    </a:p>
                  </a:txBody>
                  <a:tcPr marL="121920" marR="121920" marT="60960" marB="60960"/>
                </a:tc>
                <a:extLst>
                  <a:ext uri="{0D108BD9-81ED-4DB2-BD59-A6C34878D82A}">
                    <a16:rowId xmlns:a16="http://schemas.microsoft.com/office/drawing/2014/main" val="3263134485"/>
                  </a:ext>
                </a:extLst>
              </a:tr>
              <a:tr h="648393">
                <a:tc>
                  <a:txBody>
                    <a:bodyPr/>
                    <a:lstStyle/>
                    <a:p>
                      <a:r>
                        <a:rPr lang="en-US" sz="1600" dirty="0"/>
                        <a:t>Adenovirus</a:t>
                      </a:r>
                      <a:r>
                        <a:rPr lang="en-US" sz="1600" baseline="0" dirty="0"/>
                        <a:t> modif. from Chimpanzee (ChAdOx1</a:t>
                      </a:r>
                      <a:endParaRPr lang="en-US" sz="1600" dirty="0"/>
                    </a:p>
                  </a:txBody>
                  <a:tcPr marL="121920" marR="121920" marT="60960" marB="60960"/>
                </a:tc>
                <a:tc>
                  <a:txBody>
                    <a:bodyPr/>
                    <a:lstStyle/>
                    <a:p>
                      <a:r>
                        <a:rPr lang="en-US" sz="1600" dirty="0"/>
                        <a:t>AstraZenecaca /Oxford U</a:t>
                      </a:r>
                    </a:p>
                  </a:txBody>
                  <a:tcPr marL="121920" marR="121920" marT="60960" marB="60960"/>
                </a:tc>
                <a:tc>
                  <a:txBody>
                    <a:bodyPr/>
                    <a:lstStyle/>
                    <a:p>
                      <a:r>
                        <a:rPr lang="en-US" sz="1600" dirty="0"/>
                        <a:t>UK 12/29/2020</a:t>
                      </a:r>
                    </a:p>
                    <a:p>
                      <a:endParaRPr lang="en-US" sz="1600" dirty="0"/>
                    </a:p>
                  </a:txBody>
                  <a:tcPr marL="121920" marR="121920" marT="60960" marB="60960"/>
                </a:tc>
                <a:tc>
                  <a:txBody>
                    <a:bodyPr/>
                    <a:lstStyle/>
                    <a:p>
                      <a:r>
                        <a:rPr lang="en-US" sz="1600" dirty="0"/>
                        <a:t>Not approved in US yet</a:t>
                      </a:r>
                    </a:p>
                  </a:txBody>
                  <a:tcPr marL="121920" marR="121920" marT="60960" marB="60960"/>
                </a:tc>
                <a:extLst>
                  <a:ext uri="{0D108BD9-81ED-4DB2-BD59-A6C34878D82A}">
                    <a16:rowId xmlns:a16="http://schemas.microsoft.com/office/drawing/2014/main" val="10003"/>
                  </a:ext>
                </a:extLst>
              </a:tr>
              <a:tr h="374072">
                <a:tc>
                  <a:txBody>
                    <a:bodyPr/>
                    <a:lstStyle/>
                    <a:p>
                      <a:endParaRPr lang="en-US" sz="1500" dirty="0"/>
                    </a:p>
                  </a:txBody>
                  <a:tcPr marL="121920" marR="121920" marT="60960" marB="60960"/>
                </a:tc>
                <a:tc>
                  <a:txBody>
                    <a:bodyPr/>
                    <a:lstStyle/>
                    <a:p>
                      <a:endParaRPr lang="en-US" sz="3200" dirty="0"/>
                    </a:p>
                  </a:txBody>
                  <a:tcPr marL="121920" marR="121920" marT="60960" marB="60960"/>
                </a:tc>
                <a:tc>
                  <a:txBody>
                    <a:bodyPr/>
                    <a:lstStyle/>
                    <a:p>
                      <a:r>
                        <a:rPr lang="en-US" sz="1600" dirty="0"/>
                        <a:t>US 2/27/2021</a:t>
                      </a:r>
                    </a:p>
                  </a:txBody>
                  <a:tcPr marL="121920" marR="121920" marT="60960" marB="60960"/>
                </a:tc>
                <a:tc>
                  <a:txBody>
                    <a:bodyPr/>
                    <a:lstStyle/>
                    <a:p>
                      <a:endParaRPr lang="en-US" sz="1600" dirty="0"/>
                    </a:p>
                  </a:txBody>
                  <a:tcPr marL="121920" marR="121920" marT="60960" marB="6096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25</a:t>
            </a:fld>
            <a:endParaRPr lang="en-US" dirty="0">
              <a:solidFill>
                <a:prstClr val="black">
                  <a:tint val="75000"/>
                </a:prstClr>
              </a:solidFill>
              <a:latin typeface="Calibri"/>
            </a:endParaRPr>
          </a:p>
        </p:txBody>
      </p:sp>
      <p:sp>
        <p:nvSpPr>
          <p:cNvPr id="3" name="TextBox 2"/>
          <p:cNvSpPr txBox="1"/>
          <p:nvPr/>
        </p:nvSpPr>
        <p:spPr>
          <a:xfrm flipH="1">
            <a:off x="12233563" y="5867401"/>
            <a:ext cx="161636" cy="461665"/>
          </a:xfrm>
          <a:prstGeom prst="rect">
            <a:avLst/>
          </a:prstGeom>
          <a:noFill/>
        </p:spPr>
        <p:txBody>
          <a:bodyPr wrap="square" rtlCol="0">
            <a:spAutoFit/>
          </a:bodyPr>
          <a:lstStyle/>
          <a:p>
            <a:pPr defTabSz="1219170"/>
            <a:r>
              <a:rPr lang="en-US" sz="2400" dirty="0">
                <a:solidFill>
                  <a:prstClr val="black"/>
                </a:solidFill>
                <a:latin typeface="Calibri"/>
              </a:rPr>
              <a:t>-</a:t>
            </a:r>
          </a:p>
        </p:txBody>
      </p:sp>
      <p:sp>
        <p:nvSpPr>
          <p:cNvPr id="6" name="TextBox 5">
            <a:extLst>
              <a:ext uri="{FF2B5EF4-FFF2-40B4-BE49-F238E27FC236}">
                <a16:creationId xmlns:a16="http://schemas.microsoft.com/office/drawing/2014/main" id="{30C30C70-3303-409F-9B6F-F1160D053C37}"/>
              </a:ext>
            </a:extLst>
          </p:cNvPr>
          <p:cNvSpPr txBox="1"/>
          <p:nvPr/>
        </p:nvSpPr>
        <p:spPr>
          <a:xfrm>
            <a:off x="731521" y="5415263"/>
            <a:ext cx="11358879" cy="1323632"/>
          </a:xfrm>
          <a:prstGeom prst="rect">
            <a:avLst/>
          </a:prstGeom>
          <a:noFill/>
        </p:spPr>
        <p:txBody>
          <a:bodyPr wrap="square" rtlCol="0">
            <a:spAutoFit/>
          </a:bodyPr>
          <a:lstStyle/>
          <a:p>
            <a:pPr defTabSz="1219170"/>
            <a:r>
              <a:rPr lang="en-US" sz="2400" dirty="0">
                <a:solidFill>
                  <a:prstClr val="black"/>
                </a:solidFill>
                <a:latin typeface="Calibri"/>
              </a:rPr>
              <a:t>*</a:t>
            </a:r>
            <a:r>
              <a:rPr lang="en-US" sz="1400" dirty="0">
                <a:solidFill>
                  <a:prstClr val="black"/>
                </a:solidFill>
                <a:latin typeface="Calibri"/>
              </a:rPr>
              <a:t>Emergency Use. Authorization (EUA) -   Later Full approval for Pfizer/Moderna. Updated monovalent versions of these vaccines based km Omicron XBB 1.5 in development forp0tential use  use fall of 2023 Note Janssen withdrew the EUA for their vaccine in US.</a:t>
            </a:r>
            <a:r>
              <a:rPr lang="en-US" sz="1867" dirty="0">
                <a:solidFill>
                  <a:prstClr val="black"/>
                </a:solidFill>
                <a:latin typeface="Calibri"/>
              </a:rPr>
              <a:t>	                                            For  list of  global approvals see WHO: </a:t>
            </a:r>
          </a:p>
          <a:p>
            <a:pPr defTabSz="1219170"/>
            <a:r>
              <a:rPr lang="en-US" sz="1867" dirty="0">
                <a:solidFill>
                  <a:prstClr val="black"/>
                </a:solidFill>
                <a:latin typeface="Calibri"/>
              </a:rPr>
              <a:t>      https://www.who.int/publications/m/item/draft-landscape-of-covid-19-candidate-vaccines                                                                            </a:t>
            </a:r>
          </a:p>
        </p:txBody>
      </p:sp>
    </p:spTree>
    <p:extLst>
      <p:ext uri="{BB962C8B-B14F-4D97-AF65-F5344CB8AC3E}">
        <p14:creationId xmlns:p14="http://schemas.microsoft.com/office/powerpoint/2010/main" val="334017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1048" y="141014"/>
            <a:ext cx="10337800" cy="262360"/>
          </a:xfrm>
        </p:spPr>
        <p:txBody>
          <a:bodyPr>
            <a:normAutofit fontScale="90000"/>
          </a:bodyPr>
          <a:lstStyle/>
          <a:p>
            <a:r>
              <a:rPr lang="en-US" dirty="0"/>
              <a:t>                   </a:t>
            </a:r>
            <a:r>
              <a:rPr lang="en-US" sz="4400" dirty="0"/>
              <a:t>BioNTech </a:t>
            </a:r>
          </a:p>
        </p:txBody>
      </p:sp>
      <p:graphicFrame>
        <p:nvGraphicFramePr>
          <p:cNvPr id="5" name="Table 4"/>
          <p:cNvGraphicFramePr>
            <a:graphicFrameLocks noGrp="1"/>
          </p:cNvGraphicFramePr>
          <p:nvPr>
            <p:extLst>
              <p:ext uri="{D42A27DB-BD31-4B8C-83A1-F6EECF244321}">
                <p14:modId xmlns:p14="http://schemas.microsoft.com/office/powerpoint/2010/main" val="3322143021"/>
              </p:ext>
            </p:extLst>
          </p:nvPr>
        </p:nvGraphicFramePr>
        <p:xfrm>
          <a:off x="223345" y="603064"/>
          <a:ext cx="11745310" cy="6254936"/>
        </p:xfrm>
        <a:graphic>
          <a:graphicData uri="http://schemas.openxmlformats.org/drawingml/2006/table">
            <a:tbl>
              <a:tblPr firstRow="1" bandRow="1">
                <a:tableStyleId>{5C22544A-7EE6-4342-B048-85BDC9FD1C3A}</a:tableStyleId>
              </a:tblPr>
              <a:tblGrid>
                <a:gridCol w="1551916">
                  <a:extLst>
                    <a:ext uri="{9D8B030D-6E8A-4147-A177-3AD203B41FA5}">
                      <a16:colId xmlns:a16="http://schemas.microsoft.com/office/drawing/2014/main" val="20000"/>
                    </a:ext>
                  </a:extLst>
                </a:gridCol>
                <a:gridCol w="2234504">
                  <a:extLst>
                    <a:ext uri="{9D8B030D-6E8A-4147-A177-3AD203B41FA5}">
                      <a16:colId xmlns:a16="http://schemas.microsoft.com/office/drawing/2014/main" val="20001"/>
                    </a:ext>
                  </a:extLst>
                </a:gridCol>
                <a:gridCol w="4989133">
                  <a:extLst>
                    <a:ext uri="{9D8B030D-6E8A-4147-A177-3AD203B41FA5}">
                      <a16:colId xmlns:a16="http://schemas.microsoft.com/office/drawing/2014/main" val="20002"/>
                    </a:ext>
                  </a:extLst>
                </a:gridCol>
                <a:gridCol w="2969757">
                  <a:extLst>
                    <a:ext uri="{9D8B030D-6E8A-4147-A177-3AD203B41FA5}">
                      <a16:colId xmlns:a16="http://schemas.microsoft.com/office/drawing/2014/main" val="20003"/>
                    </a:ext>
                  </a:extLst>
                </a:gridCol>
              </a:tblGrid>
              <a:tr h="387225">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9434">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2008</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BioNTech was founded in 2008 based on research by Uğur Şahin, Özlem Türeci,[9] and Christoph Huber with a seed investment of €150 million.  The company's activities focus on the development and production of technologies and drugs for individualized cancer immunotherapy.[1] Andreas and Thomas Strüngmann, Michael Motschmann, and Helmut Jeggle were cofounders.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2009, the acquisition of EUFETS and JPT Peptide Technologies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2014 and 2018, many research results on mRNA mechanisms were published by BioNTech</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06/2020, received €250 million from Temasek Holdings (Singapore) through a private placemen.A bonds.</a:t>
                      </a:r>
                      <a:r>
                        <a:rPr lang="en-US" sz="1200" u="none" baseline="0" dirty="0">
                          <a:solidFill>
                            <a:schemeClr val="tx1"/>
                          </a:solidFill>
                        </a:rPr>
                        <a:t> </a:t>
                      </a:r>
                      <a:r>
                        <a:rPr lang="en-US" sz="1200" u="none" dirty="0">
                          <a:solidFill>
                            <a:schemeClr val="tx1"/>
                          </a:solidFill>
                        </a:rPr>
                        <a:t>I also</a:t>
                      </a:r>
                      <a:r>
                        <a:rPr lang="en-US" sz="1200" u="none" baseline="0" dirty="0">
                          <a:solidFill>
                            <a:schemeClr val="tx1"/>
                          </a:solidFill>
                        </a:rPr>
                        <a:t> </a:t>
                      </a:r>
                      <a:r>
                        <a:rPr lang="en-US" sz="1200" u="none" dirty="0">
                          <a:solidFill>
                            <a:schemeClr val="tx1"/>
                          </a:solidFill>
                        </a:rPr>
                        <a:t> EUR100 million from the European Investment Bank in debt financing</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09/2019,  equity investment of US$55 million from the Bill &amp; Melinda Gates Foundation, with the option of doubling  later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December 2019, BioNTech received €50 million in financing from the Euroopean Investment Bank as part of the European Commission Investment Plan for Europe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01/2020 just days after the SARS-Cov-2 genetic sequence was first made public. Began to develop the tozinameran m RNA vaccine with Pfizer and Fosun</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12/10/2020 COVID-19 vaccine approved in US (Pfizer)</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01/10/23 acquired InstaDeep in London (instant SI solutions) for GB 562M</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Prof. Ugur Sahin, M.D., Co-Founder and CEO of BioNTech, </a:t>
                      </a:r>
                    </a:p>
                    <a:p>
                      <a:pPr marL="171450" indent="-171450">
                        <a:buFont typeface="Arial" panose="020B0604020202020204" pitchFamily="34" charset="0"/>
                        <a:buChar char="•"/>
                      </a:pPr>
                      <a:r>
                        <a:rPr lang="en-US" sz="1200" b="0" i="0" u="none" dirty="0">
                          <a:solidFill>
                            <a:schemeClr val="tx1"/>
                          </a:solidFill>
                        </a:rPr>
                        <a:t>development of mRNA vaccines and other types of immunotherapies. Sahin initiated and oversees “Project Lightspeed,” </a:t>
                      </a:r>
                    </a:p>
                    <a:p>
                      <a:pPr marL="171450" indent="-171450">
                        <a:buFont typeface="Arial" panose="020B0604020202020204" pitchFamily="34" charset="0"/>
                        <a:buChar char="•"/>
                      </a:pPr>
                      <a:r>
                        <a:rPr lang="en-US" sz="1200" b="0" i="0" u="none" dirty="0">
                          <a:solidFill>
                            <a:schemeClr val="tx1"/>
                          </a:solidFill>
                        </a:rPr>
                        <a:t>Co-inventor of more than 500 filed patents applications and patents. </a:t>
                      </a:r>
                    </a:p>
                    <a:p>
                      <a:pPr marL="171450" indent="-171450">
                        <a:buFont typeface="Arial" panose="020B0604020202020204" pitchFamily="34" charset="0"/>
                        <a:buChar char="•"/>
                      </a:pPr>
                      <a:r>
                        <a:rPr lang="en-US" sz="1200" b="0" i="0" u="none" dirty="0">
                          <a:solidFill>
                            <a:schemeClr val="tx1"/>
                          </a:solidFill>
                        </a:rPr>
                        <a:t>professor (W3) in Translational Oncology &amp; Immunology at Johannes Gutenberg University in Mainz, Germany, where he was the supervisor for more than 50 PhD students. </a:t>
                      </a:r>
                    </a:p>
                    <a:p>
                      <a:pPr marL="171450" indent="-171450">
                        <a:buFont typeface="Arial" panose="020B0604020202020204" pitchFamily="34" charset="0"/>
                        <a:buChar char="•"/>
                      </a:pPr>
                      <a:endParaRPr lang="en-US" sz="1200" b="0" i="0" u="none" dirty="0">
                        <a:solidFill>
                          <a:schemeClr val="tx1"/>
                        </a:solidFill>
                      </a:endParaRPr>
                    </a:p>
                    <a:p>
                      <a:pPr marL="0" indent="0">
                        <a:buFont typeface="Arial" panose="020B0604020202020204" pitchFamily="34" charset="0"/>
                        <a:buNone/>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Sean Marett , Chief Business and Commercial Officer. joined BioNTech in 2012. </a:t>
                      </a:r>
                    </a:p>
                    <a:p>
                      <a:pPr marL="171450" indent="-171450">
                        <a:buFont typeface="Arial" panose="020B0604020202020204" pitchFamily="34" charset="0"/>
                        <a:buChar char="•"/>
                      </a:pPr>
                      <a:r>
                        <a:rPr lang="en-US" sz="1200" b="0" i="0" u="none" dirty="0">
                          <a:solidFill>
                            <a:schemeClr val="tx1"/>
                          </a:solidFill>
                        </a:rPr>
                        <a:t>Prep. GlaxoSmithKline in the United States and Pfizer in Europe before taking business development executive roles at Evotec and Loran is, until 2016. H</a:t>
                      </a:r>
                    </a:p>
                    <a:p>
                      <a:pPr marL="171450" indent="-171450">
                        <a:buFont typeface="Arial" panose="020B0604020202020204" pitchFamily="34" charset="0"/>
                        <a:buChar char="•"/>
                      </a:pPr>
                      <a:r>
                        <a:rPr lang="en-US" sz="1200" b="0" i="0" u="none" dirty="0">
                          <a:solidFill>
                            <a:schemeClr val="tx1"/>
                          </a:solidFill>
                        </a:rPr>
                        <a:t> BSc (Hons) in Biochemistry from Kings College London and an MBA from Manchester Business School.</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973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Mainz, Germany</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US office in 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75568">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50" b="1" u="none" dirty="0">
                          <a:solidFill>
                            <a:schemeClr val="tx1"/>
                          </a:solidFill>
                        </a:rPr>
                        <a:t>NASDAQ:  BNTX</a:t>
                      </a:r>
                    </a:p>
                    <a:p>
                      <a:pPr marL="0" marR="0" indent="0" algn="l" defTabSz="914400" rtl="0" eaLnBrk="1" fontAlgn="auto" latinLnBrk="0" hangingPunct="1">
                        <a:lnSpc>
                          <a:spcPct val="100000"/>
                        </a:lnSpc>
                        <a:spcBef>
                          <a:spcPts val="0"/>
                        </a:spcBef>
                        <a:spcAft>
                          <a:spcPts val="600"/>
                        </a:spcAft>
                        <a:buClrTx/>
                        <a:buSzTx/>
                        <a:buFontTx/>
                        <a:buNone/>
                        <a:tabLst/>
                        <a:defRPr/>
                      </a:pPr>
                      <a:r>
                        <a:rPr lang="en-US" sz="1050" b="1" u="none" dirty="0">
                          <a:solidFill>
                            <a:schemeClr val="tx1"/>
                          </a:solidFill>
                        </a:rPr>
                        <a:t>IPO 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8213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5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33472">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050" dirty="0">
                          <a:solidFill>
                            <a:schemeClr val="tx1"/>
                          </a:solidFill>
                        </a:rPr>
                        <a:t>41.7B Market cap 4/7/22</a:t>
                      </a:r>
                    </a:p>
                    <a:p>
                      <a:r>
                        <a:rPr lang="en-US" sz="1050" dirty="0">
                          <a:solidFill>
                            <a:schemeClr val="tx1"/>
                          </a:solidFill>
                        </a:rPr>
                        <a:t>25.9 B 8/11/23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09144">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050" dirty="0"/>
                        <a:t>Total raised: $1,7B in 9 Rounds</a:t>
                      </a:r>
                    </a:p>
                    <a:p>
                      <a:r>
                        <a:rPr lang="en-US" sz="1050" dirty="0"/>
                        <a:t>Q223 netloss of 190Mln EUR vs Profit of 1,67 B Euro previous year.</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6943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50" u="none" baseline="0" dirty="0"/>
                        <a:t>COVID-19 vaccine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61755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50" u="none" baseline="0" dirty="0"/>
                        <a:t>mRNA  Vaccine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6943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50" u="none" baseline="0" dirty="0"/>
                        <a:t>Commercial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47348">
                <a:tc rowSpan="4">
                  <a:txBody>
                    <a:bodyPr/>
                    <a:lstStyle/>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50" u="none" baseline="0" dirty="0"/>
                        <a:t>Biontech.com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8213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6620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4612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6943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440314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2220" y="125248"/>
            <a:ext cx="10337800" cy="262360"/>
          </a:xfrm>
        </p:spPr>
        <p:txBody>
          <a:bodyPr>
            <a:normAutofit fontScale="90000"/>
          </a:bodyPr>
          <a:lstStyle/>
          <a:p>
            <a:r>
              <a:rPr lang="en-US" dirty="0"/>
              <a:t>                   </a:t>
            </a:r>
            <a:r>
              <a:rPr lang="en-US" sz="4400" dirty="0"/>
              <a:t>Pfizer (Vaccines)  (1)</a:t>
            </a:r>
          </a:p>
        </p:txBody>
      </p:sp>
      <p:graphicFrame>
        <p:nvGraphicFramePr>
          <p:cNvPr id="5" name="Table 4"/>
          <p:cNvGraphicFramePr>
            <a:graphicFrameLocks noGrp="1"/>
          </p:cNvGraphicFramePr>
          <p:nvPr>
            <p:extLst>
              <p:ext uri="{D42A27DB-BD31-4B8C-83A1-F6EECF244321}">
                <p14:modId xmlns:p14="http://schemas.microsoft.com/office/powerpoint/2010/main" val="2707220596"/>
              </p:ext>
            </p:extLst>
          </p:nvPr>
        </p:nvGraphicFramePr>
        <p:xfrm>
          <a:off x="331076" y="614855"/>
          <a:ext cx="11571890" cy="6264025"/>
        </p:xfrm>
        <a:graphic>
          <a:graphicData uri="http://schemas.openxmlformats.org/drawingml/2006/table">
            <a:tbl>
              <a:tblPr firstRow="1" bandRow="1">
                <a:tableStyleId>{5C22544A-7EE6-4342-B048-85BDC9FD1C3A}</a:tableStyleId>
              </a:tblPr>
              <a:tblGrid>
                <a:gridCol w="1529002">
                  <a:extLst>
                    <a:ext uri="{9D8B030D-6E8A-4147-A177-3AD203B41FA5}">
                      <a16:colId xmlns:a16="http://schemas.microsoft.com/office/drawing/2014/main" val="20000"/>
                    </a:ext>
                  </a:extLst>
                </a:gridCol>
                <a:gridCol w="2183002">
                  <a:extLst>
                    <a:ext uri="{9D8B030D-6E8A-4147-A177-3AD203B41FA5}">
                      <a16:colId xmlns:a16="http://schemas.microsoft.com/office/drawing/2014/main" val="20001"/>
                    </a:ext>
                  </a:extLst>
                </a:gridCol>
                <a:gridCol w="4933979">
                  <a:extLst>
                    <a:ext uri="{9D8B030D-6E8A-4147-A177-3AD203B41FA5}">
                      <a16:colId xmlns:a16="http://schemas.microsoft.com/office/drawing/2014/main" val="20002"/>
                    </a:ext>
                  </a:extLst>
                </a:gridCol>
                <a:gridCol w="2925907">
                  <a:extLst>
                    <a:ext uri="{9D8B030D-6E8A-4147-A177-3AD203B41FA5}">
                      <a16:colId xmlns:a16="http://schemas.microsoft.com/office/drawing/2014/main" val="20003"/>
                    </a:ext>
                  </a:extLst>
                </a:gridCol>
              </a:tblGrid>
              <a:tr h="393470">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0091">
                <a:tc>
                  <a:txBody>
                    <a:bodyPr/>
                    <a:lstStyle/>
                    <a:p>
                      <a:pPr algn="l">
                        <a:spcAft>
                          <a:spcPts val="600"/>
                        </a:spcAft>
                      </a:pPr>
                      <a:r>
                        <a:rPr lang="en-US" sz="1200" b="1" u="none" dirty="0"/>
                        <a:t>Founded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1849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Charles Pfizer and his cousin Charles F. Erhart, both of German descent, founded Pfizer in New York City in 1849. They launched the chemicals business, Charles Pfizer and Company, an antiparasitic called santonin. World War I caused a shortage of calcium citrate, Pfizer chemists learned of a fungus that ferments sugar to citric acid, and they were able to commercialize production of citric acid from this source in 1919. Expertise in fermentation technology,</a:t>
                      </a:r>
                      <a:r>
                        <a:rPr lang="en-US" sz="1200" u="none" baseline="0" dirty="0">
                          <a:solidFill>
                            <a:schemeClr val="tx1"/>
                          </a:solidFill>
                        </a:rPr>
                        <a:t> </a:t>
                      </a:r>
                      <a:r>
                        <a:rPr lang="en-US" sz="1200" u="none" dirty="0">
                          <a:solidFill>
                            <a:schemeClr val="tx1"/>
                          </a:solidFill>
                        </a:rPr>
                        <a:t>helped make penicillin available to Allied soldiers by the end of the WWII</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Penicillin became very inexpensive in the 1940s, and Pfizer searched for new antibiotics with greater profit potential. They discovered Terramycin (oxytetracycline) in 1950,  became research-based pharmaceutical company. Pfizer developed a drug discovery program focused on in vitro synthesis,</a:t>
                      </a:r>
                      <a:r>
                        <a:rPr lang="en-US" sz="1200" u="none" baseline="0" dirty="0">
                          <a:solidFill>
                            <a:schemeClr val="tx1"/>
                          </a:solidFill>
                        </a:rPr>
                        <a:t> </a:t>
                      </a:r>
                      <a:r>
                        <a:rPr lang="en-US" sz="1200" u="none" dirty="0">
                          <a:solidFill>
                            <a:schemeClr val="tx1"/>
                          </a:solidFill>
                        </a:rPr>
                        <a:t>also established an animal health division in 1959 with a 700-acre (2.8 km2) farm and research facility in Terre Haute, Indiana.</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By the 1950s, Pfizer had established offices in Belgium, Brazil, Canada, Cuba, Mexico, Panama, Puerto Rico, and the United Kingdom. In 1960, moved its medical research laboratory  to a new facility in Groton, Connecticut.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1980, they launched Feldene (piroxicam), a prescription anti-inflammatory medication that became Pfizer's first product to reach one billion dollars in total sales. During the 1980s and 1990s, Pfizer Corporation growth was sustained by the discovery and marketing of Zoloft, Lipitor, Norvasc, Zithromax, Aricept, Diflucan, and Viagra</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0" indent="0">
                        <a:buFont typeface="Arial" panose="020B0604020202020204" pitchFamily="34" charset="0"/>
                        <a:buNone/>
                      </a:pPr>
                      <a:r>
                        <a:rPr lang="en-US" sz="1200" b="0" i="0" u="none" dirty="0">
                          <a:solidFill>
                            <a:schemeClr val="tx1"/>
                          </a:solidFill>
                        </a:rPr>
                        <a:t>Albert Bourla DVM. CEO, Born 1962 to Thessalonian Jewish parents who survived the Holocaust, he earned his doctorate in the biotechnology of reproduction at Aristotle University of Thessaloniki's Veterinary School.</a:t>
                      </a:r>
                    </a:p>
                    <a:p>
                      <a:pPr marL="171450" indent="-171450">
                        <a:buFont typeface="Arial" panose="020B0604020202020204" pitchFamily="34" charset="0"/>
                        <a:buChar char="•"/>
                      </a:pPr>
                      <a:r>
                        <a:rPr lang="en-US" sz="1200" b="0" i="0" u="none" dirty="0">
                          <a:solidFill>
                            <a:schemeClr val="tx1"/>
                          </a:solidFill>
                        </a:rPr>
                        <a:t>Pfizer in 1993, first serving as a doctor of veterinary medicine and technical director for the company's animal health division in Greece. \Area President ident for Animal Health's </a:t>
                      </a:r>
                    </a:p>
                    <a:p>
                      <a:pPr marL="171450" indent="-171450">
                        <a:buFont typeface="Arial" panose="020B0604020202020204" pitchFamily="34" charset="0"/>
                        <a:buChar char="•"/>
                      </a:pPr>
                      <a:r>
                        <a:rPr lang="en-US" sz="1200" b="0" i="0" u="none" dirty="0">
                          <a:solidFill>
                            <a:schemeClr val="tx1"/>
                          </a:solidFill>
                        </a:rPr>
                        <a:t>president of Pfizer's Vaccines, Oncology and Consumer Healthcare business,[</a:t>
                      </a:r>
                    </a:p>
                    <a:p>
                      <a:pPr marL="171450" indent="-171450">
                        <a:buFont typeface="Arial" panose="020B0604020202020204" pitchFamily="34" charset="0"/>
                        <a:buChar char="•"/>
                      </a:pPr>
                      <a:r>
                        <a:rPr lang="en-US" sz="1200" b="0" i="0" u="none" dirty="0">
                          <a:solidFill>
                            <a:schemeClr val="tx1"/>
                          </a:solidFill>
                        </a:rPr>
                        <a:t>in 2016. Bourla became Pfizer's chief operating officer (COO) on January 1, 2018 the chief executive officer role in October 2018, effective January 1, 2019</a:t>
                      </a:r>
                    </a:p>
                    <a:p>
                      <a:pPr marL="171450" indent="-171450">
                        <a:buFont typeface="Arial" panose="020B0604020202020204" pitchFamily="34" charset="0"/>
                        <a:buChar char="•"/>
                      </a:pPr>
                      <a:endParaRPr lang="en-US" sz="1200" b="0" i="0" u="none" dirty="0">
                        <a:solidFill>
                          <a:schemeClr val="tx1"/>
                        </a:solidFill>
                      </a:endParaRPr>
                    </a:p>
                    <a:p>
                      <a:pPr marL="0" indent="0">
                        <a:buFont typeface="Arial" panose="020B0604020202020204" pitchFamily="34" charset="0"/>
                        <a:buNone/>
                      </a:pPr>
                      <a:r>
                        <a:rPr lang="en-US" sz="1200" b="0" i="0" u="none" dirty="0">
                          <a:solidFill>
                            <a:schemeClr val="tx1"/>
                          </a:solidFill>
                        </a:rPr>
                        <a:t>Mikael Dolsten, President global R&amp;D</a:t>
                      </a:r>
                    </a:p>
                    <a:p>
                      <a:pPr marL="171450" indent="-171450">
                        <a:buFont typeface="Arial" panose="020B0604020202020204" pitchFamily="34" charset="0"/>
                        <a:buChar char="•"/>
                      </a:pPr>
                      <a:r>
                        <a:rPr lang="en-US" sz="1200" b="0" i="0" u="none" dirty="0">
                          <a:solidFill>
                            <a:schemeClr val="tx1"/>
                          </a:solidFill>
                        </a:rPr>
                        <a:t>MD, PhD, tom Lund University, Sweden, Prep .worked, Pharmacia, Boehringer  Ingelheim, Wyeth and joined Pfizer in 2009</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091">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NYC, NY and Gritin 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53056">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rgbClr val="FF0000"/>
                          </a:solidFill>
                        </a:rPr>
                        <a:t>Public</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53315">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32850">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311.5B 4/7/22</a:t>
                      </a:r>
                    </a:p>
                    <a:p>
                      <a:r>
                        <a:rPr lang="en-US" sz="1200" dirty="0">
                          <a:solidFill>
                            <a:schemeClr val="tx1"/>
                          </a:solidFill>
                        </a:rPr>
                        <a:t>203.46 B on 8/11/23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0091">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t>Sales in 2022 were 1 Trillion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137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73259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Multiple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137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Commercial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1376">
                <a:tc rowSpan="4">
                  <a:txBody>
                    <a:bodyPr/>
                    <a:lstStyle/>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Pfizer.com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5331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55305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5331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7377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8096078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5280" y="172545"/>
            <a:ext cx="10337800" cy="262360"/>
          </a:xfrm>
        </p:spPr>
        <p:txBody>
          <a:bodyPr>
            <a:normAutofit fontScale="90000"/>
          </a:bodyPr>
          <a:lstStyle/>
          <a:p>
            <a:r>
              <a:rPr lang="en-US" dirty="0"/>
              <a:t>                   </a:t>
            </a:r>
            <a:r>
              <a:rPr lang="en-US" sz="4400" dirty="0"/>
              <a:t>Pfizer (Vaccines) (2)</a:t>
            </a:r>
          </a:p>
        </p:txBody>
      </p:sp>
      <p:graphicFrame>
        <p:nvGraphicFramePr>
          <p:cNvPr id="5" name="Table 4"/>
          <p:cNvGraphicFramePr>
            <a:graphicFrameLocks noGrp="1"/>
          </p:cNvGraphicFramePr>
          <p:nvPr>
            <p:extLst>
              <p:ext uri="{D42A27DB-BD31-4B8C-83A1-F6EECF244321}">
                <p14:modId xmlns:p14="http://schemas.microsoft.com/office/powerpoint/2010/main" val="958433480"/>
              </p:ext>
            </p:extLst>
          </p:nvPr>
        </p:nvGraphicFramePr>
        <p:xfrm>
          <a:off x="73572" y="624281"/>
          <a:ext cx="12044855" cy="6233719"/>
        </p:xfrm>
        <a:graphic>
          <a:graphicData uri="http://schemas.openxmlformats.org/drawingml/2006/table">
            <a:tbl>
              <a:tblPr firstRow="1" bandRow="1">
                <a:tableStyleId>{5C22544A-7EE6-4342-B048-85BDC9FD1C3A}</a:tableStyleId>
              </a:tblPr>
              <a:tblGrid>
                <a:gridCol w="1860331">
                  <a:extLst>
                    <a:ext uri="{9D8B030D-6E8A-4147-A177-3AD203B41FA5}">
                      <a16:colId xmlns:a16="http://schemas.microsoft.com/office/drawing/2014/main" val="20000"/>
                    </a:ext>
                  </a:extLst>
                </a:gridCol>
                <a:gridCol w="2022656">
                  <a:extLst>
                    <a:ext uri="{9D8B030D-6E8A-4147-A177-3AD203B41FA5}">
                      <a16:colId xmlns:a16="http://schemas.microsoft.com/office/drawing/2014/main" val="20001"/>
                    </a:ext>
                  </a:extLst>
                </a:gridCol>
                <a:gridCol w="5765510">
                  <a:extLst>
                    <a:ext uri="{9D8B030D-6E8A-4147-A177-3AD203B41FA5}">
                      <a16:colId xmlns:a16="http://schemas.microsoft.com/office/drawing/2014/main" val="20002"/>
                    </a:ext>
                  </a:extLst>
                </a:gridCol>
                <a:gridCol w="2396358">
                  <a:extLst>
                    <a:ext uri="{9D8B030D-6E8A-4147-A177-3AD203B41FA5}">
                      <a16:colId xmlns:a16="http://schemas.microsoft.com/office/drawing/2014/main" val="20003"/>
                    </a:ext>
                  </a:extLst>
                </a:gridCol>
              </a:tblGrid>
              <a:tr h="353608">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53608">
                <a:tc>
                  <a:txBody>
                    <a:bodyPr/>
                    <a:lstStyle/>
                    <a:p>
                      <a:pPr algn="ctr">
                        <a:spcAft>
                          <a:spcPts val="600"/>
                        </a:spcAft>
                      </a:pPr>
                      <a:r>
                        <a:rPr lang="en-US" sz="2000" b="1" u="none" dirty="0"/>
                        <a:t>Founded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tab pos="404813" algn="l"/>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342900" indent="-342900" algn="l">
                        <a:spcAft>
                          <a:spcPts val="600"/>
                        </a:spcAft>
                        <a:buClr>
                          <a:schemeClr val="accent6"/>
                        </a:buClr>
                        <a:buFont typeface="Arial" panose="020B0604020202020204" pitchFamily="34" charset="0"/>
                        <a:buChar char="•"/>
                      </a:pPr>
                      <a:r>
                        <a:rPr lang="en-US" sz="1200" u="none" dirty="0">
                          <a:solidFill>
                            <a:schemeClr val="tx1"/>
                          </a:solidFill>
                        </a:rPr>
                        <a:t>IPfizer grew by mergers, including those with Warner–Lambert for 111B (2000),[16] Pharmacia for 60B (2003),[17] and Wyeth for 68B (2009), Hospira , largest producer of generic injectable pharmaceuticals in the world, for 15B (2015). In May 2016, Anacor Pharmaceuticals for $5.2 billion, expanding the company's portfolio in both inflammation and immunology drugs areas.[offerings. August 2016  cancer drug-maker – Medivation – for $14 billion In n 2018, Pfizer signed an agreement with the German biotechnology company BioNTech, to conduct joint research and development activities, to further the advance of mRNA-based flu vaccines. Under </a:t>
                      </a:r>
                      <a:r>
                        <a:rPr lang="en-US" sz="1200" u="none" dirty="0" err="1">
                          <a:solidFill>
                            <a:schemeClr val="tx1"/>
                          </a:solidFill>
                        </a:rPr>
                        <a:t>theagreement</a:t>
                      </a:r>
                      <a:r>
                        <a:rPr lang="en-US" sz="1200" u="none" dirty="0">
                          <a:solidFill>
                            <a:schemeClr val="tx1"/>
                          </a:solidFill>
                        </a:rPr>
                        <a:t>, following BioNTech’s completion of a first in-human clinical study, Pfizer would assume sole responsibility for further clinical development and commercialization of mRNA-based flu vaccines.</a:t>
                      </a:r>
                    </a:p>
                    <a:p>
                      <a:pPr marL="342900" indent="-342900" algn="l">
                        <a:spcAft>
                          <a:spcPts val="600"/>
                        </a:spcAft>
                        <a:buClr>
                          <a:schemeClr val="accent6"/>
                        </a:buClr>
                        <a:buFont typeface="Arial" panose="020B0604020202020204" pitchFamily="34" charset="0"/>
                        <a:buChar char="•"/>
                      </a:pPr>
                      <a:r>
                        <a:rPr lang="en-US" sz="1200" u="none" dirty="0">
                          <a:solidFill>
                            <a:schemeClr val="tx1"/>
                          </a:solidFill>
                        </a:rPr>
                        <a:t>In 2020, Pfizer partnered again with BioNTech, to study and develop COVID-19 mRNA vaccine candidates. On July 27, 2020, the companies announced the start of a global (except China) Phase 2/3 safety and efficacy clinical study to evaluate the mRNA vaccine candidate BNT162b2.[112] The companies plan to use Pfizer facilities to manufacture the vaccine if they receive FDA approval. In November 2020, Pfizer announced that BioNTech's COVID-19 vaccine, tested on 43,500 people, was found 95% effective, which was described as a "milestone.</a:t>
                      </a:r>
                    </a:p>
                    <a:p>
                      <a:pPr marL="342900" indent="-342900" algn="l">
                        <a:spcAft>
                          <a:spcPts val="600"/>
                        </a:spcAft>
                        <a:buClr>
                          <a:schemeClr val="accent6"/>
                        </a:buClr>
                        <a:buFont typeface="Arial" panose="020B0604020202020204" pitchFamily="34" charset="0"/>
                        <a:buChar char="•"/>
                      </a:pPr>
                      <a:r>
                        <a:rPr lang="en-US" sz="1200" u="none" dirty="0">
                          <a:solidFill>
                            <a:schemeClr val="tx1"/>
                          </a:solidFill>
                        </a:rPr>
                        <a:t>12/11/2020  Covide-19 vaccine approved by FDA for emergency use Later full approval</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ctr">
                        <a:buFont typeface="Arial" panose="020B0604020202020204" pitchFamily="34" charset="0"/>
                        <a:buChar char="•"/>
                      </a:pPr>
                      <a:endParaRPr lang="en-US" sz="20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608">
                <a:tc>
                  <a:txBody>
                    <a:bodyPr/>
                    <a:lstStyle/>
                    <a:p>
                      <a:pPr algn="ctr">
                        <a:spcAft>
                          <a:spcPts val="600"/>
                        </a:spcAft>
                      </a:pPr>
                      <a:r>
                        <a:rPr lang="en-US" sz="20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53608">
                <a:tc>
                  <a:txBody>
                    <a:bodyPr/>
                    <a:lstStyle/>
                    <a:p>
                      <a:pPr algn="ctr">
                        <a:spcAft>
                          <a:spcPts val="600"/>
                        </a:spcAft>
                      </a:pPr>
                      <a:r>
                        <a:rPr lang="en-US" sz="20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b="1" u="none"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22519">
                <a:tc>
                  <a:txBody>
                    <a:bodyPr/>
                    <a:lstStyle/>
                    <a:p>
                      <a:pPr algn="ctr">
                        <a:spcAft>
                          <a:spcPts val="600"/>
                        </a:spcAft>
                      </a:pPr>
                      <a:r>
                        <a:rPr lang="en-US" sz="2000" b="1" u="none" dirty="0"/>
                        <a:t>Business</a:t>
                      </a:r>
                      <a:r>
                        <a:rPr lang="en-US" sz="2000" b="1" u="none" baseline="0" dirty="0"/>
                        <a:t> Model</a:t>
                      </a:r>
                      <a:endParaRPr lang="en-US" sz="20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53608">
                <a:tc>
                  <a:txBody>
                    <a:bodyPr/>
                    <a:lstStyle/>
                    <a:p>
                      <a:pPr algn="ctr"/>
                      <a:r>
                        <a:rPr lang="en-US" sz="20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53608">
                <a:tc>
                  <a:txBody>
                    <a:bodyPr/>
                    <a:lstStyle/>
                    <a:p>
                      <a:pPr algn="ctr"/>
                      <a:r>
                        <a:rPr lang="en-US" sz="20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81241">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0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81241">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0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53608">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0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53608">
                <a:tc rowSpan="4">
                  <a:txBody>
                    <a:bodyPr/>
                    <a:lstStyle/>
                    <a:p>
                      <a:pPr algn="ctr"/>
                      <a:r>
                        <a:rPr lang="en-US" sz="20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5360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ct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5360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5360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53608">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1041129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436" y="114488"/>
            <a:ext cx="10831287" cy="185057"/>
          </a:xfrm>
        </p:spPr>
        <p:txBody>
          <a:bodyPr>
            <a:normAutofit fontScale="90000"/>
          </a:bodyPr>
          <a:lstStyle/>
          <a:p>
            <a:r>
              <a:rPr lang="en-US" dirty="0"/>
              <a:t>                   </a:t>
            </a:r>
            <a:r>
              <a:rPr lang="en-US" sz="4400" dirty="0"/>
              <a:t>Pfizer / Flagship  Collaboration</a:t>
            </a:r>
          </a:p>
        </p:txBody>
      </p:sp>
      <p:graphicFrame>
        <p:nvGraphicFramePr>
          <p:cNvPr id="5" name="Table 4"/>
          <p:cNvGraphicFramePr>
            <a:graphicFrameLocks noGrp="1"/>
          </p:cNvGraphicFramePr>
          <p:nvPr>
            <p:extLst>
              <p:ext uri="{D42A27DB-BD31-4B8C-83A1-F6EECF244321}">
                <p14:modId xmlns:p14="http://schemas.microsoft.com/office/powerpoint/2010/main" val="3387353415"/>
              </p:ext>
            </p:extLst>
          </p:nvPr>
        </p:nvGraphicFramePr>
        <p:xfrm>
          <a:off x="198930" y="643969"/>
          <a:ext cx="11794140" cy="6099543"/>
        </p:xfrm>
        <a:graphic>
          <a:graphicData uri="http://schemas.openxmlformats.org/drawingml/2006/table">
            <a:tbl>
              <a:tblPr firstRow="1" bandRow="1">
                <a:tableStyleId>{5C22544A-7EE6-4342-B048-85BDC9FD1C3A}</a:tableStyleId>
              </a:tblPr>
              <a:tblGrid>
                <a:gridCol w="1558367">
                  <a:extLst>
                    <a:ext uri="{9D8B030D-6E8A-4147-A177-3AD203B41FA5}">
                      <a16:colId xmlns:a16="http://schemas.microsoft.com/office/drawing/2014/main" val="20000"/>
                    </a:ext>
                  </a:extLst>
                </a:gridCol>
                <a:gridCol w="2243795">
                  <a:extLst>
                    <a:ext uri="{9D8B030D-6E8A-4147-A177-3AD203B41FA5}">
                      <a16:colId xmlns:a16="http://schemas.microsoft.com/office/drawing/2014/main" val="20001"/>
                    </a:ext>
                  </a:extLst>
                </a:gridCol>
                <a:gridCol w="5009875">
                  <a:extLst>
                    <a:ext uri="{9D8B030D-6E8A-4147-A177-3AD203B41FA5}">
                      <a16:colId xmlns:a16="http://schemas.microsoft.com/office/drawing/2014/main" val="20002"/>
                    </a:ext>
                  </a:extLst>
                </a:gridCol>
                <a:gridCol w="2982103">
                  <a:extLst>
                    <a:ext uri="{9D8B030D-6E8A-4147-A177-3AD203B41FA5}">
                      <a16:colId xmlns:a16="http://schemas.microsoft.com/office/drawing/2014/main" val="20003"/>
                    </a:ext>
                  </a:extLst>
                </a:gridCol>
              </a:tblGrid>
              <a:tr h="345950">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45950">
                <a:tc>
                  <a:txBody>
                    <a:bodyPr/>
                    <a:lstStyle/>
                    <a:p>
                      <a:pPr algn="ctr">
                        <a:spcAft>
                          <a:spcPts val="600"/>
                        </a:spcAft>
                      </a:pPr>
                      <a:r>
                        <a:rPr lang="en-US" sz="1200" b="1" u="none" dirty="0"/>
                        <a:t>Founded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tab pos="404813" algn="l"/>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07/18/23After reporting </a:t>
                      </a:r>
                      <a:r>
                        <a:rPr lang="en-US" sz="1200" u="sng" dirty="0">
                          <a:solidFill>
                            <a:schemeClr val="tx1"/>
                          </a:solidFill>
                        </a:rPr>
                        <a:t>record sales of 100 B USD for 2022</a:t>
                      </a:r>
                      <a:r>
                        <a:rPr lang="en-US" sz="1200" u="none" dirty="0">
                          <a:solidFill>
                            <a:schemeClr val="tx1"/>
                          </a:solidFill>
                        </a:rPr>
                        <a:t>, Pfizer turned  to Flagship Pioneering </a:t>
                      </a:r>
                      <a:r>
                        <a:rPr lang="en-US" sz="1200" u="none" dirty="0" err="1">
                          <a:solidFill>
                            <a:schemeClr val="tx1"/>
                          </a:solidFill>
                        </a:rPr>
                        <a:t>Ventues</a:t>
                      </a:r>
                      <a:r>
                        <a:rPr lang="en-US" sz="1200" u="none" dirty="0">
                          <a:solidFill>
                            <a:schemeClr val="tx1"/>
                          </a:solidFill>
                        </a:rPr>
                        <a:t>. They announced a joint </a:t>
                      </a:r>
                      <a:r>
                        <a:rPr lang="en-US" sz="1200" u="sng" dirty="0">
                          <a:solidFill>
                            <a:schemeClr val="tx1"/>
                          </a:solidFill>
                        </a:rPr>
                        <a:t>investment of 100 M into ten of the early stage portfolio </a:t>
                      </a:r>
                      <a:r>
                        <a:rPr lang="en-US" sz="1200" u="none" dirty="0">
                          <a:solidFill>
                            <a:schemeClr val="tx1"/>
                          </a:solidFill>
                        </a:rPr>
                        <a:t>companies of the VC with the </a:t>
                      </a:r>
                      <a:r>
                        <a:rPr lang="en-US" sz="1200" u="none" dirty="0" err="1">
                          <a:solidFill>
                            <a:schemeClr val="tx1"/>
                          </a:solidFill>
                        </a:rPr>
                        <a:t>orisoect</a:t>
                      </a:r>
                      <a:r>
                        <a:rPr lang="en-US" sz="1200" u="none" dirty="0">
                          <a:solidFill>
                            <a:schemeClr val="tx1"/>
                          </a:solidFill>
                        </a:rPr>
                        <a:t> of </a:t>
                      </a:r>
                      <a:r>
                        <a:rPr lang="en-US" sz="1200" u="sng" dirty="0">
                          <a:solidFill>
                            <a:schemeClr val="tx1"/>
                          </a:solidFill>
                        </a:rPr>
                        <a:t>investing up to 750 M per program </a:t>
                      </a:r>
                      <a:r>
                        <a:rPr lang="en-US" sz="1200" u="none" dirty="0">
                          <a:solidFill>
                            <a:schemeClr val="tx1"/>
                          </a:solidFill>
                        </a:rPr>
                        <a:t>from Pfizer to </a:t>
                      </a:r>
                      <a:r>
                        <a:rPr lang="en-US" sz="1200" u="none" dirty="0" err="1">
                          <a:solidFill>
                            <a:schemeClr val="tx1"/>
                          </a:solidFill>
                        </a:rPr>
                        <a:t>accelesrate</a:t>
                      </a:r>
                      <a:r>
                        <a:rPr lang="en-US" sz="1200" u="none" dirty="0">
                          <a:solidFill>
                            <a:schemeClr val="tx1"/>
                          </a:solidFill>
                        </a:rPr>
                        <a:t> development of new technologies.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285750" indent="-285750" algn="ctr">
                        <a:buFont typeface="Arial" panose="020B0604020202020204" pitchFamily="34" charset="0"/>
                        <a:buChar char="•"/>
                      </a:pPr>
                      <a:r>
                        <a:rPr lang="en-US" sz="1200" b="0" i="0" u="none" dirty="0">
                          <a:solidFill>
                            <a:schemeClr val="tx1"/>
                          </a:solidFill>
                        </a:rPr>
                        <a:t>Alfred </a:t>
                      </a:r>
                      <a:r>
                        <a:rPr lang="en-US" sz="1200" b="0" i="0" u="none" dirty="0" err="1">
                          <a:solidFill>
                            <a:schemeClr val="tx1"/>
                          </a:solidFill>
                        </a:rPr>
                        <a:t>Bourla</a:t>
                      </a:r>
                      <a:r>
                        <a:rPr lang="en-US" sz="1200" b="0" i="0" u="none" dirty="0">
                          <a:solidFill>
                            <a:schemeClr val="tx1"/>
                          </a:solidFill>
                        </a:rPr>
                        <a:t>, Mikael </a:t>
                      </a:r>
                      <a:r>
                        <a:rPr lang="en-US" sz="1200" b="0" i="0" u="none" dirty="0" err="1">
                          <a:solidFill>
                            <a:schemeClr val="tx1"/>
                          </a:solidFill>
                        </a:rPr>
                        <a:t>Dolsten</a:t>
                      </a:r>
                      <a:r>
                        <a:rPr lang="en-US" sz="1200" b="0" i="0" u="none" dirty="0">
                          <a:solidFill>
                            <a:schemeClr val="tx1"/>
                          </a:solidFill>
                        </a:rPr>
                        <a:t> from Pfizer </a:t>
                      </a:r>
                    </a:p>
                    <a:p>
                      <a:pPr marL="171450" indent="-171450" algn="ctr">
                        <a:buFont typeface="Arial" panose="020B0604020202020204" pitchFamily="34" charset="0"/>
                        <a:buChar char="•"/>
                      </a:pPr>
                      <a:r>
                        <a:rPr lang="en-US" sz="1200" b="0" i="0" u="none" dirty="0">
                          <a:solidFill>
                            <a:schemeClr val="tx1"/>
                          </a:solidFill>
                        </a:rPr>
                        <a:t>  Paul Bondi </a:t>
                      </a:r>
                      <a:r>
                        <a:rPr lang="en-US" sz="1200" b="0" i="0" u="none" dirty="0" err="1">
                          <a:solidFill>
                            <a:schemeClr val="tx1"/>
                          </a:solidFill>
                        </a:rPr>
                        <a:t>fro</a:t>
                      </a:r>
                      <a:r>
                        <a:rPr lang="en-US" sz="1200" b="0" i="0" u="none" dirty="0">
                          <a:solidFill>
                            <a:schemeClr val="tx1"/>
                          </a:solidFill>
                        </a:rPr>
                        <a:t> </a:t>
                      </a:r>
                      <a:r>
                        <a:rPr lang="en-US" sz="1200" b="0" i="0" u="none" dirty="0" err="1">
                          <a:solidFill>
                            <a:schemeClr val="tx1"/>
                          </a:solidFill>
                        </a:rPr>
                        <a:t>Flaship</a:t>
                      </a:r>
                      <a:r>
                        <a:rPr lang="en-US" sz="1200" b="0" i="0" u="none" dirty="0">
                          <a:solidFill>
                            <a:schemeClr val="tx1"/>
                          </a:solidFill>
                        </a:rPr>
                        <a:t> Pioneering</a:t>
                      </a:r>
                      <a:r>
                        <a:rPr lang="en-US" sz="1400" b="0" i="0" u="none" dirty="0">
                          <a:solidFill>
                            <a:schemeClr val="tx1"/>
                          </a:solidFill>
                        </a:rPr>
                        <a:t>.</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5950">
                <a:tc>
                  <a:txBody>
                    <a:bodyPr/>
                    <a:lstStyle/>
                    <a:p>
                      <a:pPr algn="ctr">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64438">
                <a:tc>
                  <a:txBody>
                    <a:bodyPr/>
                    <a:lstStyle/>
                    <a:p>
                      <a:pPr algn="ctr">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b="1" u="none"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56452">
                <a:tc>
                  <a:txBody>
                    <a:bodyPr/>
                    <a:lstStyle/>
                    <a:p>
                      <a:pPr algn="ctr">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17017">
                <a:tc>
                  <a:txBody>
                    <a:bodyPr/>
                    <a:lstStyle/>
                    <a:p>
                      <a:pPr algn="ctr"/>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5950">
                <a:tc>
                  <a:txBody>
                    <a:bodyPr/>
                    <a:lstStyle/>
                    <a:p>
                      <a:pPr algn="ctr"/>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56452">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82742">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5927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u="none" baseline="0" dirty="0"/>
                        <a:t>Commercial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45950">
                <a:tc rowSpan="4">
                  <a:txBody>
                    <a:bodyPr/>
                    <a:lstStyle/>
                    <a:p>
                      <a:pPr algn="ctr"/>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4595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ct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6443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4595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45950">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749578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idx="1"/>
          </p:nvPr>
        </p:nvSpPr>
        <p:spPr/>
        <p:txBody>
          <a:bodyPr/>
          <a:lstStyle/>
          <a:p>
            <a:r>
              <a:rPr lang="en-US" dirty="0"/>
              <a:t>The gene therapy boom</a:t>
            </a:r>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03162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407" y="102474"/>
            <a:ext cx="10337800" cy="262360"/>
          </a:xfrm>
        </p:spPr>
        <p:txBody>
          <a:bodyPr>
            <a:normAutofit fontScale="90000"/>
          </a:bodyPr>
          <a:lstStyle/>
          <a:p>
            <a:r>
              <a:rPr lang="en-US" dirty="0"/>
              <a:t>                   </a:t>
            </a:r>
            <a:r>
              <a:rPr lang="en-US" sz="4400" dirty="0"/>
              <a:t>Moderna Therapeutics (1)</a:t>
            </a:r>
          </a:p>
        </p:txBody>
      </p:sp>
      <p:graphicFrame>
        <p:nvGraphicFramePr>
          <p:cNvPr id="5" name="Table 4"/>
          <p:cNvGraphicFramePr>
            <a:graphicFrameLocks noGrp="1"/>
          </p:cNvGraphicFramePr>
          <p:nvPr>
            <p:extLst>
              <p:ext uri="{D42A27DB-BD31-4B8C-83A1-F6EECF244321}">
                <p14:modId xmlns:p14="http://schemas.microsoft.com/office/powerpoint/2010/main" val="2073627839"/>
              </p:ext>
            </p:extLst>
          </p:nvPr>
        </p:nvGraphicFramePr>
        <p:xfrm>
          <a:off x="72368" y="567556"/>
          <a:ext cx="12047263" cy="6362520"/>
        </p:xfrm>
        <a:graphic>
          <a:graphicData uri="http://schemas.openxmlformats.org/drawingml/2006/table">
            <a:tbl>
              <a:tblPr firstRow="1" bandRow="1">
                <a:tableStyleId>{5C22544A-7EE6-4342-B048-85BDC9FD1C3A}</a:tableStyleId>
              </a:tblPr>
              <a:tblGrid>
                <a:gridCol w="1591813">
                  <a:extLst>
                    <a:ext uri="{9D8B030D-6E8A-4147-A177-3AD203B41FA5}">
                      <a16:colId xmlns:a16="http://schemas.microsoft.com/office/drawing/2014/main" val="20000"/>
                    </a:ext>
                  </a:extLst>
                </a:gridCol>
                <a:gridCol w="2291950">
                  <a:extLst>
                    <a:ext uri="{9D8B030D-6E8A-4147-A177-3AD203B41FA5}">
                      <a16:colId xmlns:a16="http://schemas.microsoft.com/office/drawing/2014/main" val="20001"/>
                    </a:ext>
                  </a:extLst>
                </a:gridCol>
                <a:gridCol w="5250931">
                  <a:extLst>
                    <a:ext uri="{9D8B030D-6E8A-4147-A177-3AD203B41FA5}">
                      <a16:colId xmlns:a16="http://schemas.microsoft.com/office/drawing/2014/main" val="20002"/>
                    </a:ext>
                  </a:extLst>
                </a:gridCol>
                <a:gridCol w="2912569">
                  <a:extLst>
                    <a:ext uri="{9D8B030D-6E8A-4147-A177-3AD203B41FA5}">
                      <a16:colId xmlns:a16="http://schemas.microsoft.com/office/drawing/2014/main" val="20003"/>
                    </a:ext>
                  </a:extLst>
                </a:gridCol>
              </a:tblGrid>
              <a:tr h="37242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59136">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2010</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0" indent="0" algn="l">
                        <a:spcAft>
                          <a:spcPts val="600"/>
                        </a:spcAft>
                        <a:buClr>
                          <a:schemeClr val="accent6"/>
                        </a:buClr>
                        <a:buFont typeface="Arial" panose="020B0604020202020204" pitchFamily="34" charset="0"/>
                        <a:buNone/>
                      </a:pPr>
                      <a:r>
                        <a:rPr lang="en-US" sz="1200" b="1" i="1" u="none" dirty="0">
                          <a:solidFill>
                            <a:schemeClr val="tx1"/>
                          </a:solidFill>
                        </a:rPr>
                        <a:t>Mission: Deliver on the promise of mRNA science to create a new generation of transformative medicines for patients. </a:t>
                      </a:r>
                      <a:r>
                        <a:rPr lang="en-US" sz="1200" u="none" dirty="0">
                          <a:solidFill>
                            <a:schemeClr val="tx1"/>
                          </a:solidFill>
                        </a:rPr>
                        <a:t>Moderna was founded in 2010 and the name was originally written "ModeRNA".</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At Moderna, they are pioneering the development of a new class of drugs made of messenger RNA (mRNA). This novel drug platform builds on the discovery that modified mRNA can direct the body’s cellular machinery to produce nearly any protein of interest, from native proteins to antibodies and other entirely novel protein constructs that can have therapeutic activity,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2012,  they had raised $</a:t>
                      </a:r>
                      <a:r>
                        <a:rPr lang="en-US" sz="1200" u="sng" dirty="0">
                          <a:solidFill>
                            <a:schemeClr val="tx1"/>
                          </a:solidFill>
                        </a:rPr>
                        <a:t>40 million from Flagship Ventures' VentureLabs </a:t>
                      </a:r>
                      <a:r>
                        <a:rPr lang="en-US" sz="1200" u="none" dirty="0">
                          <a:solidFill>
                            <a:schemeClr val="tx1"/>
                          </a:solidFill>
                        </a:rPr>
                        <a:t>unit and other private investors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2013, </a:t>
                      </a:r>
                      <a:r>
                        <a:rPr lang="en-US" sz="1200" u="sng" dirty="0">
                          <a:solidFill>
                            <a:schemeClr val="tx1"/>
                          </a:solidFill>
                        </a:rPr>
                        <a:t>DARPA a</a:t>
                      </a:r>
                      <a:r>
                        <a:rPr lang="en-US" sz="1200" u="none" dirty="0">
                          <a:solidFill>
                            <a:schemeClr val="tx1"/>
                          </a:solidFill>
                        </a:rPr>
                        <a:t>ward up to $24.6 M to fight </a:t>
                      </a:r>
                      <a:r>
                        <a:rPr lang="en-US" sz="1200" u="sng" dirty="0">
                          <a:solidFill>
                            <a:schemeClr val="tx1"/>
                          </a:solidFill>
                        </a:rPr>
                        <a:t>infectious diseases and biological weapons. </a:t>
                      </a:r>
                      <a:r>
                        <a:rPr lang="en-US" sz="1200" u="none" dirty="0">
                          <a:solidFill>
                            <a:schemeClr val="tx1"/>
                          </a:solidFill>
                        </a:rPr>
                        <a:t>2014, deal</a:t>
                      </a:r>
                      <a:r>
                        <a:rPr lang="en-US" sz="1200" u="none" baseline="0" dirty="0">
                          <a:solidFill>
                            <a:schemeClr val="tx1"/>
                          </a:solidFill>
                        </a:rPr>
                        <a:t> </a:t>
                      </a:r>
                      <a:r>
                        <a:rPr lang="en-US" sz="1200" u="none" dirty="0">
                          <a:solidFill>
                            <a:schemeClr val="tx1"/>
                          </a:solidFill>
                        </a:rPr>
                        <a:t>w  Alexion Pharmaceuticals entered a $125 million deal for </a:t>
                      </a:r>
                      <a:r>
                        <a:rPr lang="en-US" sz="1200" u="sng" dirty="0">
                          <a:solidFill>
                            <a:schemeClr val="tx1"/>
                          </a:solidFill>
                        </a:rPr>
                        <a:t>orphan diseases. Alexion </a:t>
                      </a:r>
                      <a:r>
                        <a:rPr lang="en-US" sz="1200" u="none" dirty="0">
                          <a:solidFill>
                            <a:schemeClr val="tx1"/>
                          </a:solidFill>
                        </a:rPr>
                        <a:t>paid Moderna $100 million exchange for 10 product options to develop </a:t>
                      </a:r>
                      <a:r>
                        <a:rPr lang="en-US" sz="1200" u="sng" dirty="0">
                          <a:solidFill>
                            <a:schemeClr val="tx1"/>
                          </a:solidFill>
                        </a:rPr>
                        <a:t>rare-disease drugs.</a:t>
                      </a:r>
                      <a:r>
                        <a:rPr lang="en-US" sz="1200" u="sng" baseline="0" dirty="0">
                          <a:solidFill>
                            <a:schemeClr val="tx1"/>
                          </a:solidFill>
                        </a:rPr>
                        <a:t> [A year later Moderna launched its own venture, Epidera, for </a:t>
                      </a:r>
                      <a:r>
                        <a:rPr lang="en-US" sz="1200" u="sng" dirty="0">
                          <a:solidFill>
                            <a:schemeClr val="tx1"/>
                          </a:solidFill>
                        </a:rPr>
                        <a:t>RARE DISEASES - SEE</a:t>
                      </a:r>
                      <a:r>
                        <a:rPr lang="en-US" sz="1200" u="sng" baseline="0" dirty="0">
                          <a:solidFill>
                            <a:schemeClr val="tx1"/>
                          </a:solidFill>
                        </a:rPr>
                        <a:t> NEXT PAGE</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01/23/2020: Announces award from Coalition  for Epidemic Preparedness Initiative (CEPI)  do develop mRNA vaccine against novel corona virus</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08/11/2020: Announces contract with US federal government (483M grant from BARDA)  to produce 100 million doses of anti COVID19 vaccine </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12/17/2020 COVID-19 Vaccine approved US for Emergency Uses and later full approval.</a:t>
                      </a: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Patrick Rossi, Tim Springer from Harvard, Bob Langer from MIT, Noubar Afevan from Flagship Ventures</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Stepanie Barcel CEO of BIOMerieux</a:t>
                      </a:r>
                      <a:r>
                        <a:rPr lang="en-US" sz="1200" b="0" i="0" u="none" baseline="0" dirty="0">
                          <a:solidFill>
                            <a:schemeClr val="tx1"/>
                          </a:solidFill>
                        </a:rPr>
                        <a:t> (DIAGNOSTICS)</a:t>
                      </a:r>
                      <a:r>
                        <a:rPr lang="en-US" sz="1200" b="0" i="0" u="none" dirty="0">
                          <a:solidFill>
                            <a:schemeClr val="tx1"/>
                          </a:solidFill>
                        </a:rPr>
                        <a:t> recruited to become CEO in 2011. Pfrev.  a sales director at Eli Lilly and Company, eventually become ihead of operations for Belgium. In 2007, he became CEO of French diagnostics company BioMérieux. His 9% stake in Meoderna was worth more than 1 B at peak.</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9874">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Cambridge, MA </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735 employees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59136">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NASAQ  MRNA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59136">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938866">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aseline="0" dirty="0">
                        <a:solidFill>
                          <a:schemeClr val="tx1"/>
                        </a:solidFill>
                      </a:endParaRPr>
                    </a:p>
                    <a:p>
                      <a:r>
                        <a:rPr lang="en-US" sz="1200" baseline="0" dirty="0">
                          <a:solidFill>
                            <a:schemeClr val="tx1"/>
                          </a:solidFill>
                        </a:rPr>
                        <a:t>At IPO 12/2018 $7.6 B</a:t>
                      </a:r>
                    </a:p>
                    <a:p>
                      <a:endParaRPr lang="en-US" sz="1200" b="0" baseline="0" dirty="0">
                        <a:solidFill>
                          <a:schemeClr val="tx1"/>
                        </a:solidFill>
                      </a:endParaRPr>
                    </a:p>
                    <a:p>
                      <a:r>
                        <a:rPr lang="en-US" sz="1200" b="0" baseline="0" dirty="0">
                          <a:solidFill>
                            <a:schemeClr val="tx1"/>
                          </a:solidFill>
                        </a:rPr>
                        <a:t>Market cap  $64.09 B  4/7/22; 08/11/23: 38.6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99001">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cash raised in 13 rounds: $3B</a:t>
                      </a:r>
                    </a:p>
                    <a:p>
                      <a:r>
                        <a:rPr lang="en-US" sz="1200" dirty="0">
                          <a:solidFill>
                            <a:schemeClr val="tx1"/>
                          </a:solidFill>
                        </a:rPr>
                        <a:t>Netloss of 1.4 B in Q2 2034 vs profit of 19.3 B for 2022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591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21 products, 11 in clinical Phase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74061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infectious Diseases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Immuno-Oncology</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Rare Diseases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591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59136">
                <a:tc rowSpan="4">
                  <a:txBody>
                    <a:bodyPr/>
                    <a:lstStyle/>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www.modernatx.com/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25913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5913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2906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591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9876636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0234" y="0"/>
            <a:ext cx="10337800" cy="262360"/>
          </a:xfrm>
        </p:spPr>
        <p:txBody>
          <a:bodyPr>
            <a:normAutofit fontScale="90000"/>
          </a:bodyPr>
          <a:lstStyle/>
          <a:p>
            <a:r>
              <a:rPr lang="en-US" dirty="0"/>
              <a:t>                   </a:t>
            </a:r>
            <a:r>
              <a:rPr lang="en-US" sz="4400" dirty="0"/>
              <a:t>Moderna Therapeutics (2)</a:t>
            </a:r>
          </a:p>
        </p:txBody>
      </p:sp>
      <p:graphicFrame>
        <p:nvGraphicFramePr>
          <p:cNvPr id="5" name="Table 4"/>
          <p:cNvGraphicFramePr>
            <a:graphicFrameLocks noGrp="1"/>
          </p:cNvGraphicFramePr>
          <p:nvPr>
            <p:extLst>
              <p:ext uri="{D42A27DB-BD31-4B8C-83A1-F6EECF244321}">
                <p14:modId xmlns:p14="http://schemas.microsoft.com/office/powerpoint/2010/main" val="490486349"/>
              </p:ext>
            </p:extLst>
          </p:nvPr>
        </p:nvGraphicFramePr>
        <p:xfrm>
          <a:off x="-1" y="573212"/>
          <a:ext cx="12192001" cy="6329305"/>
        </p:xfrm>
        <a:graphic>
          <a:graphicData uri="http://schemas.openxmlformats.org/drawingml/2006/table">
            <a:tbl>
              <a:tblPr firstRow="1" bandRow="1">
                <a:tableStyleId>{5C22544A-7EE6-4342-B048-85BDC9FD1C3A}</a:tableStyleId>
              </a:tblPr>
              <a:tblGrid>
                <a:gridCol w="1610937">
                  <a:extLst>
                    <a:ext uri="{9D8B030D-6E8A-4147-A177-3AD203B41FA5}">
                      <a16:colId xmlns:a16="http://schemas.microsoft.com/office/drawing/2014/main" val="20000"/>
                    </a:ext>
                  </a:extLst>
                </a:gridCol>
                <a:gridCol w="2319487">
                  <a:extLst>
                    <a:ext uri="{9D8B030D-6E8A-4147-A177-3AD203B41FA5}">
                      <a16:colId xmlns:a16="http://schemas.microsoft.com/office/drawing/2014/main" val="20001"/>
                    </a:ext>
                  </a:extLst>
                </a:gridCol>
                <a:gridCol w="5178877">
                  <a:extLst>
                    <a:ext uri="{9D8B030D-6E8A-4147-A177-3AD203B41FA5}">
                      <a16:colId xmlns:a16="http://schemas.microsoft.com/office/drawing/2014/main" val="20002"/>
                    </a:ext>
                  </a:extLst>
                </a:gridCol>
                <a:gridCol w="3082700">
                  <a:extLst>
                    <a:ext uri="{9D8B030D-6E8A-4147-A177-3AD203B41FA5}">
                      <a16:colId xmlns:a16="http://schemas.microsoft.com/office/drawing/2014/main" val="20003"/>
                    </a:ext>
                  </a:extLst>
                </a:gridCol>
              </a:tblGrid>
              <a:tr h="369965">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9965">
                <a:tc>
                  <a:txBody>
                    <a:bodyPr/>
                    <a:lstStyle/>
                    <a:p>
                      <a:pPr algn="ctr">
                        <a:spcAft>
                          <a:spcPts val="600"/>
                        </a:spcAft>
                      </a:pPr>
                      <a:endParaRPr lang="en-US" sz="20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tab pos="404813" algn="l"/>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2014, research and clinical partnership with Karolinska Institutet and Karolinska University Hospital, and established Moderna Therapeutics Sweden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Deals with AstraZeneca (immuno oncology), Merck (vaccines), Vertex (Cystic Fibrosis) -  September 2016, Moderna announced that it was going to start building a 200,000 sq ft GMP mRNA manufacturing facility in Norwood, MA.</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2017 Science published an article describing Moderna's platform, which was the result of several months of discussions with Moderna employees. Moderna had made the strategic decision to disclose some of its approach in an effort to break the hype cycle into which it was getting locked.</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01/17/23: MODERNA ANNOUNCES MRNA-1345, AN INVESTIGATIONAL RESPIRATORY SYNCYTIAL VIRUS (RSV) VACCINE, HAS MET PRIMARY EFFICACY ENDPOINTS IN PHASE 3 TRIAL IN OLDER ADULTS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07/26/23; MERCK AND MODERNA INITIATE PHASE 3 STUDY EVALUATING V940 (MRNA-4157) IN COMBINATION WITH KEYTRUDA® (PEMBROLIZUMAB) FOR ADJUVANT TREATMENT OF PATIENTS WITH RESECTED HIGH-RISK (STAGE IIB-IV) MELANOMA</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08/09/23: NNOUNCED INVESTMENT OF 1 B USD to set up a new  Subsidiary in China’s  Minhang District and operating out of Shanghai until the new headquarters are ready.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ctr">
                        <a:buFont typeface="Arial" panose="020B0604020202020204" pitchFamily="34" charset="0"/>
                        <a:buChar char="•"/>
                      </a:pPr>
                      <a:endParaRPr lang="en-US" sz="20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9965">
                <a:tc>
                  <a:txBody>
                    <a:bodyPr/>
                    <a:lstStyle/>
                    <a:p>
                      <a:pPr algn="ctr">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86119">
                <a:tc>
                  <a:txBody>
                    <a:bodyPr/>
                    <a:lstStyle/>
                    <a:p>
                      <a:pPr algn="ctr">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b="1" u="none"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83608">
                <a:tc>
                  <a:txBody>
                    <a:bodyPr/>
                    <a:lstStyle/>
                    <a:p>
                      <a:pPr algn="ctr">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41827">
                <a:tc>
                  <a:txBody>
                    <a:bodyPr/>
                    <a:lstStyle/>
                    <a:p>
                      <a:pPr algn="ctr"/>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69965">
                <a:tc>
                  <a:txBody>
                    <a:bodyPr/>
                    <a:lstStyle/>
                    <a:p>
                      <a:pPr algn="ctr"/>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83608">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511462">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6996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69965">
                <a:tc rowSpan="4">
                  <a:txBody>
                    <a:bodyPr/>
                    <a:lstStyle/>
                    <a:p>
                      <a:pPr algn="ctr"/>
                      <a:r>
                        <a:rPr lang="en-US" sz="20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6996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ct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8611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6996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ctr"/>
                      <a:endParaRPr lang="en-US" sz="20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6996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3078742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EDITING COMPANIES</a:t>
            </a:r>
          </a:p>
        </p:txBody>
      </p:sp>
      <p:sp>
        <p:nvSpPr>
          <p:cNvPr id="3" name="Text Placeholder 2"/>
          <p:cNvSpPr>
            <a:spLocks noGrp="1"/>
          </p:cNvSpPr>
          <p:nvPr>
            <p:ph type="body" idx="1"/>
          </p:nvPr>
        </p:nvSpPr>
        <p:spPr/>
        <p:txBody>
          <a:bodyPr>
            <a:normAutofit fontScale="62500" lnSpcReduction="20000"/>
          </a:bodyPr>
          <a:lstStyle/>
          <a:p>
            <a:endParaRPr lang="en-US" dirty="0"/>
          </a:p>
          <a:p>
            <a:r>
              <a:rPr lang="en-US" dirty="0"/>
              <a:t>                                                                                                                                                                                                                                                                                                                         </a:t>
            </a:r>
          </a:p>
          <a:p>
            <a:endParaRPr lang="en-US" dirty="0"/>
          </a:p>
          <a:p>
            <a:endParaRPr lang="en-US" sz="3067" dirty="0"/>
          </a:p>
          <a:p>
            <a:r>
              <a:rPr lang="en-US" sz="3067" dirty="0"/>
              <a:t>The Gene Therapy Boom</a:t>
            </a:r>
          </a:p>
          <a:p>
            <a:endParaRPr lang="en-US" dirty="0"/>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32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7672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515733"/>
            <a:ext cx="10337800" cy="262360"/>
          </a:xfrm>
        </p:spPr>
        <p:txBody>
          <a:bodyPr>
            <a:noAutofit/>
          </a:bodyPr>
          <a:lstStyle/>
          <a:p>
            <a:r>
              <a:rPr lang="en-US" sz="4000" dirty="0"/>
              <a:t>Vertex Therapeutics</a:t>
            </a:r>
          </a:p>
        </p:txBody>
      </p:sp>
      <p:graphicFrame>
        <p:nvGraphicFramePr>
          <p:cNvPr id="5" name="Table 4"/>
          <p:cNvGraphicFramePr>
            <a:graphicFrameLocks noGrp="1"/>
          </p:cNvGraphicFramePr>
          <p:nvPr>
            <p:extLst>
              <p:ext uri="{D42A27DB-BD31-4B8C-83A1-F6EECF244321}">
                <p14:modId xmlns:p14="http://schemas.microsoft.com/office/powerpoint/2010/main" val="192218220"/>
              </p:ext>
            </p:extLst>
          </p:nvPr>
        </p:nvGraphicFramePr>
        <p:xfrm>
          <a:off x="0" y="1458925"/>
          <a:ext cx="12192000" cy="5277480"/>
        </p:xfrm>
        <a:graphic>
          <a:graphicData uri="http://schemas.openxmlformats.org/drawingml/2006/table">
            <a:tbl>
              <a:tblPr firstRow="1" bandRow="1">
                <a:tableStyleId>{5C22544A-7EE6-4342-B048-85BDC9FD1C3A}</a:tableStyleId>
              </a:tblPr>
              <a:tblGrid>
                <a:gridCol w="1395734">
                  <a:extLst>
                    <a:ext uri="{9D8B030D-6E8A-4147-A177-3AD203B41FA5}">
                      <a16:colId xmlns:a16="http://schemas.microsoft.com/office/drawing/2014/main" val="20000"/>
                    </a:ext>
                  </a:extLst>
                </a:gridCol>
                <a:gridCol w="2357812">
                  <a:extLst>
                    <a:ext uri="{9D8B030D-6E8A-4147-A177-3AD203B41FA5}">
                      <a16:colId xmlns:a16="http://schemas.microsoft.com/office/drawing/2014/main" val="20001"/>
                    </a:ext>
                  </a:extLst>
                </a:gridCol>
                <a:gridCol w="5831888">
                  <a:extLst>
                    <a:ext uri="{9D8B030D-6E8A-4147-A177-3AD203B41FA5}">
                      <a16:colId xmlns:a16="http://schemas.microsoft.com/office/drawing/2014/main" val="20002"/>
                    </a:ext>
                  </a:extLst>
                </a:gridCol>
                <a:gridCol w="2606566">
                  <a:extLst>
                    <a:ext uri="{9D8B030D-6E8A-4147-A177-3AD203B41FA5}">
                      <a16:colId xmlns:a16="http://schemas.microsoft.com/office/drawing/2014/main" val="20003"/>
                    </a:ext>
                  </a:extLst>
                </a:gridCol>
              </a:tblGrid>
              <a:tr h="376952">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2287">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solidFill>
                            <a:schemeClr val="tx1"/>
                          </a:solidFill>
                        </a:rPr>
                        <a:t>1919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Vertex was founded in 1989 by Joshua Boger[3] and Kevin J. Kinsella.[4]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By 2004, its product pipeline focused on viral infections, inflammatory and autoimmune disorders, and cancer.</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2009, the company had about 1,800 employees, including 1,200 in the Boston area.[3] By 2019 there were about 2,500 employees.[7]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January 2014, Vertex completed its move from Cambridge, Massachusetts to Boston, Massachusetts, and took residence in a new, $800 million complex. Located on the South Boston waterfront, it marked the first time in the company's history that all of the roughly 1,200 Vertex employees in the Greater Boston area worked together.</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9 projects, incl. 1 entering Phase 1 in hemoglobinopathies (Beta Thalassemia and Sickle Cell), partnered with CRISPR Therapeutics since 2015. Collaboration expanded in 6/2019 agreement when Vertex agreed to pay 175M upfront for exclusive worldwide tights to all IP of CRSIP Ther. And 1B for meeting R&amp;D, regulatory and commeercial milestines for Duchenne and GM1 tjherapies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6/2019 Acquired Exonics  for 245 M I  equity upfront and up to 750 M in potential</a:t>
                      </a:r>
                      <a:r>
                        <a:rPr lang="en-US" sz="1200" u="none" baseline="0" dirty="0">
                          <a:solidFill>
                            <a:schemeClr val="tx1"/>
                          </a:solidFill>
                        </a:rPr>
                        <a:t> </a:t>
                      </a:r>
                      <a:r>
                        <a:rPr lang="en-US" sz="1200" u="none" dirty="0">
                          <a:solidFill>
                            <a:schemeClr val="tx1"/>
                          </a:solidFill>
                        </a:rPr>
                        <a:t>ram</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September 2019 the company announced it would acquire Semma Therapeutics for $950 million in cash.[13] Semma Therapeutics created a "small, implantable device that holds millions of replacement beta cells, letting glucose and insulin through but keeping immune cells out.</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0" i="0" u="none" dirty="0">
                          <a:solidFill>
                            <a:schemeClr val="tx1"/>
                          </a:solidFill>
                        </a:rPr>
                        <a:t>On 1 April 2020, former Chief Medical Officer, Reshma Kewalramani, became President and Chief Executive Officer of Vertex Pharmaceuticals.</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She graduated in 1998 from  Boston University.[ finished her internship and residency at the Massachusetts General Hospital and her fellowship in nephrology at the Massachusetts General Hospital and Brigham and Women's Hospital</a:t>
                      </a:r>
                    </a:p>
                    <a:p>
                      <a:pPr marL="171450" indent="-171450">
                        <a:buFont typeface="Arial" panose="020B0604020202020204" pitchFamily="34" charset="0"/>
                        <a:buChar char="•"/>
                      </a:pPr>
                      <a:r>
                        <a:rPr lang="en-US" sz="1200" b="0" i="0" u="none" dirty="0">
                          <a:solidFill>
                            <a:schemeClr val="tx1"/>
                          </a:solidFill>
                        </a:rPr>
                        <a:t> She graduated from the General Management Program at Harvard Business School in 2015.</a:t>
                      </a:r>
                    </a:p>
                    <a:p>
                      <a:pPr marL="171450" indent="-171450">
                        <a:buFont typeface="Arial" panose="020B0604020202020204" pitchFamily="34" charset="0"/>
                        <a:buChar char="•"/>
                      </a:pPr>
                      <a:r>
                        <a:rPr lang="en-US" sz="1200" b="0" i="0" u="none" dirty="0">
                          <a:solidFill>
                            <a:schemeClr val="tx1"/>
                          </a:solidFill>
                        </a:rPr>
                        <a:t>king for Amgen for over 12 years, where she held leadership positions in research and development.[1]</a:t>
                      </a:r>
                    </a:p>
                    <a:p>
                      <a:pPr marL="171450" indent="-171450">
                        <a:buFont typeface="Arial" panose="020B0604020202020204" pitchFamily="34" charset="0"/>
                        <a:buChar char="•"/>
                      </a:pPr>
                      <a:r>
                        <a:rPr lang="en-US" sz="1200" b="0" i="0" u="none" dirty="0">
                          <a:solidFill>
                            <a:schemeClr val="tx1"/>
                          </a:solidFill>
                        </a:rPr>
                        <a:t> In 2017 she joined Vertex d the role of president and CMO </a:t>
                      </a:r>
                    </a:p>
                    <a:p>
                      <a:pPr marL="171450" indent="-171450">
                        <a:buFont typeface="Arial" panose="020B0604020202020204" pitchFamily="34" charset="0"/>
                        <a:buChar char="•"/>
                      </a:pPr>
                      <a:r>
                        <a:rPr lang="en-US" sz="1200" b="0" i="0" u="none" dirty="0">
                          <a:solidFill>
                            <a:schemeClr val="tx1"/>
                          </a:solidFill>
                        </a:rPr>
                        <a:t> CEO on April 1, 2020 and is a member of the Vertex Board of Directors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2287">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62287">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VRTX</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0595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950281">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8/1991</a:t>
                      </a:r>
                    </a:p>
                    <a:p>
                      <a:endParaRPr lang="en-US" sz="1200" b="0" dirty="0">
                        <a:solidFill>
                          <a:schemeClr val="tx1"/>
                        </a:solidFill>
                      </a:endParaRPr>
                    </a:p>
                    <a:p>
                      <a:r>
                        <a:rPr lang="en-US" sz="1200" b="0" dirty="0">
                          <a:solidFill>
                            <a:schemeClr val="tx1"/>
                          </a:solidFill>
                        </a:rPr>
                        <a:t>Market cap 4/7/22  70.2B$</a:t>
                      </a:r>
                    </a:p>
                    <a:p>
                      <a:r>
                        <a:rPr lang="en-US" sz="1200" b="0" dirty="0">
                          <a:solidFill>
                            <a:schemeClr val="tx1"/>
                          </a:solidFill>
                        </a:rPr>
                        <a:t>08/11/23  90,3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122279">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3/2009 Venture Round $2.4 M</a:t>
                      </a:r>
                    </a:p>
                    <a:p>
                      <a:r>
                        <a:rPr lang="en-US" sz="1200" dirty="0">
                          <a:solidFill>
                            <a:schemeClr val="tx1"/>
                          </a:solidFill>
                        </a:rPr>
                        <a:t>9/2009 Post-IPO $120 M</a:t>
                      </a:r>
                    </a:p>
                    <a:p>
                      <a:r>
                        <a:rPr lang="en-US" sz="1200" dirty="0">
                          <a:solidFill>
                            <a:schemeClr val="tx1"/>
                          </a:solidFill>
                        </a:rPr>
                        <a:t>9/2009 Post-IPO $35 M Janssen Pharmaceuticals</a:t>
                      </a:r>
                    </a:p>
                    <a:p>
                      <a:r>
                        <a:rPr lang="en-US" sz="1200" dirty="0">
                          <a:solidFill>
                            <a:schemeClr val="tx1"/>
                          </a:solidFill>
                        </a:rPr>
                        <a:t>12/2009 Post-IPO $443 </a:t>
                      </a:r>
                    </a:p>
                    <a:p>
                      <a:r>
                        <a:rPr lang="en-US" sz="1200" dirty="0">
                          <a:solidFill>
                            <a:schemeClr val="tx1"/>
                          </a:solidFill>
                        </a:rPr>
                        <a:t> 14 rounds raised total 1.9B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342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Trikafta  approved for cystic fibrosis Oct 21, 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6228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6228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Website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Vrtx.com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6228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dirty="0"/>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3740073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4469" y="126128"/>
            <a:ext cx="10337800" cy="262360"/>
          </a:xfrm>
        </p:spPr>
        <p:txBody>
          <a:bodyPr>
            <a:normAutofit fontScale="90000"/>
          </a:bodyPr>
          <a:lstStyle/>
          <a:p>
            <a:pPr algn="l"/>
            <a:r>
              <a:rPr lang="en-US" dirty="0"/>
              <a:t>                            </a:t>
            </a:r>
            <a:r>
              <a:rPr lang="en-US" sz="4400" dirty="0"/>
              <a:t>Exonics Therapeut. (Vertex) </a:t>
            </a:r>
          </a:p>
        </p:txBody>
      </p:sp>
      <p:graphicFrame>
        <p:nvGraphicFramePr>
          <p:cNvPr id="5" name="Table 4"/>
          <p:cNvGraphicFramePr>
            <a:graphicFrameLocks noGrp="1"/>
          </p:cNvGraphicFramePr>
          <p:nvPr>
            <p:extLst>
              <p:ext uri="{D42A27DB-BD31-4B8C-83A1-F6EECF244321}">
                <p14:modId xmlns:p14="http://schemas.microsoft.com/office/powerpoint/2010/main" val="1687545304"/>
              </p:ext>
            </p:extLst>
          </p:nvPr>
        </p:nvGraphicFramePr>
        <p:xfrm>
          <a:off x="85177" y="832379"/>
          <a:ext cx="12021645" cy="6025621"/>
        </p:xfrm>
        <a:graphic>
          <a:graphicData uri="http://schemas.openxmlformats.org/drawingml/2006/table">
            <a:tbl>
              <a:tblPr firstRow="1" bandRow="1">
                <a:tableStyleId>{5C22544A-7EE6-4342-B048-85BDC9FD1C3A}</a:tableStyleId>
              </a:tblPr>
              <a:tblGrid>
                <a:gridCol w="1473073">
                  <a:extLst>
                    <a:ext uri="{9D8B030D-6E8A-4147-A177-3AD203B41FA5}">
                      <a16:colId xmlns:a16="http://schemas.microsoft.com/office/drawing/2014/main" val="20000"/>
                    </a:ext>
                  </a:extLst>
                </a:gridCol>
                <a:gridCol w="2312364">
                  <a:extLst>
                    <a:ext uri="{9D8B030D-6E8A-4147-A177-3AD203B41FA5}">
                      <a16:colId xmlns:a16="http://schemas.microsoft.com/office/drawing/2014/main" val="20001"/>
                    </a:ext>
                  </a:extLst>
                </a:gridCol>
                <a:gridCol w="5162974">
                  <a:extLst>
                    <a:ext uri="{9D8B030D-6E8A-4147-A177-3AD203B41FA5}">
                      <a16:colId xmlns:a16="http://schemas.microsoft.com/office/drawing/2014/main" val="20002"/>
                    </a:ext>
                  </a:extLst>
                </a:gridCol>
                <a:gridCol w="3073234">
                  <a:extLst>
                    <a:ext uri="{9D8B030D-6E8A-4147-A177-3AD203B41FA5}">
                      <a16:colId xmlns:a16="http://schemas.microsoft.com/office/drawing/2014/main" val="20003"/>
                    </a:ext>
                  </a:extLst>
                </a:gridCol>
              </a:tblGrid>
              <a:tr h="306519">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25985">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Founded Nov 2016</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Founded in</a:t>
                      </a:r>
                      <a:r>
                        <a:rPr lang="en-US" sz="1200" u="none" baseline="0" dirty="0">
                          <a:solidFill>
                            <a:schemeClr val="tx1"/>
                          </a:solidFill>
                        </a:rPr>
                        <a:t> collaboration between non profit group Cure Duchenne and Eric Olsson, PhD, of U Texas Soutwestern. </a:t>
                      </a:r>
                      <a:r>
                        <a:rPr lang="en-US" sz="1200" u="sng" baseline="0" dirty="0">
                          <a:solidFill>
                            <a:schemeClr val="tx1"/>
                          </a:solidFill>
                        </a:rPr>
                        <a:t>CRISPR technology licensed from U Texas SW.</a:t>
                      </a:r>
                      <a:endParaRPr lang="en-US" sz="1200" u="sng"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Exonics’ laboratory has demonstrated the ability to use adeno-associated virus (AAV) to deliver a payload based on CRISPR/Cas9 technology that can identify and correct exon mutations that prevent the production of dystrophin, a protein that helps stabilize and protect muscle fibers.</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Exonics, which comes </a:t>
                      </a:r>
                      <a:r>
                        <a:rPr lang="en-US" sz="1200" u="sng" dirty="0">
                          <a:solidFill>
                            <a:schemeClr val="tx1"/>
                          </a:solidFill>
                        </a:rPr>
                        <a:t>with $5 million seed funding from CureDuchenne Ventures</a:t>
                      </a:r>
                      <a:r>
                        <a:rPr lang="en-US" sz="1200" u="none" dirty="0">
                          <a:solidFill>
                            <a:schemeClr val="tx1"/>
                          </a:solidFill>
                        </a:rPr>
                        <a:t>, will focus on using </a:t>
                      </a:r>
                      <a:r>
                        <a:rPr lang="en-US" sz="1200" u="sng" dirty="0">
                          <a:solidFill>
                            <a:schemeClr val="tx1"/>
                          </a:solidFill>
                        </a:rPr>
                        <a:t>CRISPR in Duchenne muscular dystrophy (aka DMD</a:t>
                      </a:r>
                      <a:r>
                        <a:rPr lang="en-US" sz="1200" u="none" dirty="0">
                          <a:solidFill>
                            <a:schemeClr val="tx1"/>
                          </a:solidFill>
                        </a:rPr>
                        <a:t>), the most common severe form of childhood muscular dystrophy that hits young boys, with both their skeletal and heart muscles affected.</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If untreated, they can lose their ability to walk at around 10 to 12 years old, and will typically die of their disease in their mid-20s due to heart failure. It affects around 15,000 boys in the U.S. and around 300,000 globally.</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September, the FDA approved a new type of treatment for DMD called Exondys 51 (eteplirsen) from Sarepta., pacifically indicated for patients who have a mutation of the dystrophin gene (dystrophin is the key protein missing in boys with Duchenne) amenable to exon 51 skipping, which affects around 13% of the population with DMD.</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Eric Olsson, PhD, U Texas Southwestern. </a:t>
                      </a:r>
                    </a:p>
                    <a:p>
                      <a:pPr marL="171450" indent="-171450">
                        <a:buFont typeface="Arial" panose="020B0604020202020204" pitchFamily="34" charset="0"/>
                        <a:buChar char="•"/>
                      </a:pPr>
                      <a:r>
                        <a:rPr lang="en-US" sz="1200" b="0" i="0" u="none" dirty="0">
                          <a:solidFill>
                            <a:schemeClr val="tx1"/>
                          </a:solidFill>
                        </a:rPr>
                        <a:t>Annie and Willie Nelson Professorship in Stem Cell Research; Pogue Distinguished Chair in Research on Cardiac Birth Defects; The Robert A. Welch Distinguished Chair in Science</a:t>
                      </a:r>
                    </a:p>
                    <a:p>
                      <a:pPr marL="171450" indent="-171450">
                        <a:buFont typeface="Arial" panose="020B0604020202020204" pitchFamily="34" charset="0"/>
                        <a:buChar char="•"/>
                      </a:pPr>
                      <a:r>
                        <a:rPr lang="en-US" sz="1200" b="0" i="0" u="none" dirty="0">
                          <a:solidFill>
                            <a:schemeClr val="tx1"/>
                          </a:solidFill>
                        </a:rPr>
                        <a:t>Department Molecular Biology</a:t>
                      </a:r>
                    </a:p>
                    <a:p>
                      <a:pPr marL="171450" indent="-171450">
                        <a:buFont typeface="Arial" panose="020B0604020202020204" pitchFamily="34" charset="0"/>
                        <a:buChar char="•"/>
                      </a:pPr>
                      <a:r>
                        <a:rPr lang="en-US" sz="1200" b="0" i="0" u="none" dirty="0">
                          <a:solidFill>
                            <a:schemeClr val="tx1"/>
                          </a:solidFill>
                        </a:rPr>
                        <a:t>Eric Olson unveiled the molecular underpinnings of congenital and acquired diseases of the heart. Olson also discovered epigenetic mechanisms and microRNAs as regulators of muscle development and disease. </a:t>
                      </a:r>
                    </a:p>
                    <a:p>
                      <a:pPr marL="171450" indent="-171450">
                        <a:buFont typeface="Arial" panose="020B0604020202020204" pitchFamily="34" charset="0"/>
                        <a:buChar char="•"/>
                      </a:pPr>
                      <a:r>
                        <a:rPr lang="en-US" sz="1200" b="0" i="0" u="none" dirty="0">
                          <a:solidFill>
                            <a:schemeClr val="tx1"/>
                          </a:solidFill>
                        </a:rPr>
                        <a:t>Olson is among the most highly cited researchers, with his publications cited over 90,000 times translate basic discoveries into new therapeutics for muscle disease. He was co-founder of Myogen, Inc., miRagen Therapeutics, which is developing new therapeutics for cardiovascular disease, based on microRNAs.[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27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Watertown, Boston  area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912584">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6/2019 Acquired</a:t>
                      </a:r>
                      <a:r>
                        <a:rPr lang="en-US" sz="1200" b="0" u="none" baseline="0" dirty="0">
                          <a:solidFill>
                            <a:schemeClr val="tx1"/>
                          </a:solidFill>
                        </a:rPr>
                        <a:t> by Vertex for 245 M I  equity upfront and up to 750 M in potential future payments related to development milestones for DMD and DM1 program</a:t>
                      </a:r>
                      <a:endParaRPr lang="en-US" sz="1200" b="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3279">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93001">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93001">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t>Ser A 45M funded by Column Group SF (40M) and Cure Duchenne Ventures (5M)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2698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1327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1327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26987">
                <a:tc rowSpan="4">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5314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Exonics.com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3084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5314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1327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26192961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1766" y="118242"/>
            <a:ext cx="10337800" cy="262360"/>
          </a:xfrm>
        </p:spPr>
        <p:txBody>
          <a:bodyPr>
            <a:normAutofit fontScale="90000"/>
          </a:bodyPr>
          <a:lstStyle/>
          <a:p>
            <a:r>
              <a:rPr lang="en-US" dirty="0"/>
              <a:t>                        </a:t>
            </a:r>
            <a:r>
              <a:rPr lang="en-US" sz="4400" dirty="0"/>
              <a:t>Intellia Therapeutics (1)</a:t>
            </a:r>
          </a:p>
        </p:txBody>
      </p:sp>
      <p:graphicFrame>
        <p:nvGraphicFramePr>
          <p:cNvPr id="5" name="Table 4"/>
          <p:cNvGraphicFramePr>
            <a:graphicFrameLocks noGrp="1"/>
          </p:cNvGraphicFramePr>
          <p:nvPr>
            <p:extLst>
              <p:ext uri="{D42A27DB-BD31-4B8C-83A1-F6EECF244321}">
                <p14:modId xmlns:p14="http://schemas.microsoft.com/office/powerpoint/2010/main" val="3442225705"/>
              </p:ext>
            </p:extLst>
          </p:nvPr>
        </p:nvGraphicFramePr>
        <p:xfrm>
          <a:off x="0" y="640732"/>
          <a:ext cx="12192000" cy="6379440"/>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36033">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5906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9839">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2014</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There are two main components to the CRISPR/Cas9 genome editing system: The Cas9 protein, which initially recognizes the DNA and also acts like a pair of “molecular scissors” that precisely cleave the targeted DNA sequence and The guide RNA, which recognizes the specific target DNA sequence, allowing the Cas9 scissors to cut.5/2018:  Intellia announced that its first cell therapy target is WT1 for the treatment of </a:t>
                      </a:r>
                      <a:r>
                        <a:rPr lang="en-US" sz="1200" u="sng" dirty="0">
                          <a:solidFill>
                            <a:schemeClr val="tx1"/>
                          </a:solidFill>
                        </a:rPr>
                        <a:t>acute myeloid leukemia and other potential hematological malignancies, as well as for solid tu</a:t>
                      </a:r>
                      <a:r>
                        <a:rPr lang="en-US" sz="1200" u="none" dirty="0">
                          <a:solidFill>
                            <a:schemeClr val="tx1"/>
                          </a:solidFill>
                        </a:rPr>
                        <a:t>mors.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12/2018 collaboration agreement w Novartis, 10M upfront: Under the terms of the original agreement, Novartis received exclusive rights to develop all collaboration programs focused on engineered chimeric antigen receptor T cells (CARTs), while both companies committed to advancing their respective hematopoietic stem cell (HSC) programs. The work of these preclinical programs, including for sickle cell disease, is ongoing.</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There are two main components to the CRISPR/Cas9 genome editing system: The Cas9 protein, which initially recognizes the DNA and also acts like a pair of “molecular scissors” that precisely cleave the targeted DNA sequence and The guide RNA, which recognizes the specific target DNA sequence, allowing the Cas9 scissors to cut. 5/2018:  Intellia announced that its first cell therapy target is WT1 for the treatment of acute myeloid leukemia and other potential hematological malignancies, as well as for solid tumors</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0" i="0" u="none" dirty="0">
                          <a:solidFill>
                            <a:schemeClr val="tx1"/>
                          </a:solidFill>
                        </a:rPr>
                        <a:t>2017: John Leonard, M.D.</a:t>
                      </a:r>
                    </a:p>
                    <a:p>
                      <a:pPr marL="171450" indent="-171450">
                        <a:buFont typeface="Arial" panose="020B0604020202020204" pitchFamily="34" charset="0"/>
                        <a:buChar char="•"/>
                      </a:pPr>
                      <a:r>
                        <a:rPr lang="en-US" sz="1200" b="0" i="0" u="none" dirty="0">
                          <a:solidFill>
                            <a:schemeClr val="tx1"/>
                          </a:solidFill>
                        </a:rPr>
                        <a:t>President and Chief Executive Officer</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After a 30-year career in Pharmaceutical R&amp;D, John Leonard retired from his position as Chief Scientific Officer and Senior Vice President of Research and Development at AbbVie in 2013. Inspired by the opportunity to work with a new therapeutic modality and form a new company, he returned to his life’s passion and joined the Intellia team to direct the research and development effort to make CRISPR/Cas9 technology into a therapeutic reality.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983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49839">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NTLA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49839">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403707">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5/2016 $772.1 M</a:t>
                      </a:r>
                    </a:p>
                    <a:p>
                      <a:r>
                        <a:rPr lang="en-US" sz="1200" dirty="0">
                          <a:solidFill>
                            <a:schemeClr val="tx1"/>
                          </a:solidFill>
                        </a:rPr>
                        <a:t>Follow on 06/02/2020 to raise 100M+ ; 12/4 2020  closing of 201M follow-on public offering </a:t>
                      </a:r>
                    </a:p>
                    <a:p>
                      <a:endParaRPr lang="en-US" sz="1200" b="0" dirty="0">
                        <a:solidFill>
                          <a:schemeClr val="tx1"/>
                        </a:solidFill>
                      </a:endParaRPr>
                    </a:p>
                    <a:p>
                      <a:r>
                        <a:rPr lang="en-US" sz="1200" b="0" dirty="0">
                          <a:solidFill>
                            <a:schemeClr val="tx1"/>
                          </a:solidFill>
                        </a:rPr>
                        <a:t>Market Cap 4/7/22  4.9B</a:t>
                      </a:r>
                    </a:p>
                    <a:p>
                      <a:r>
                        <a:rPr lang="en-US" sz="1200" b="0" dirty="0">
                          <a:solidFill>
                            <a:schemeClr val="tx1"/>
                          </a:solidFill>
                        </a:rPr>
                        <a:t>08/11/23  3.5 B</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905184">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11/2014 Ser.  A $15 M Atlas Venture, Novartis</a:t>
                      </a:r>
                    </a:p>
                    <a:p>
                      <a:r>
                        <a:rPr lang="en-US" sz="1200" dirty="0">
                          <a:solidFill>
                            <a:schemeClr val="tx1"/>
                          </a:solidFill>
                        </a:rPr>
                        <a:t>9/2015 Ser. B $70 M OrbiMed</a:t>
                      </a:r>
                    </a:p>
                    <a:p>
                      <a:r>
                        <a:rPr lang="en-US" sz="1200" dirty="0">
                          <a:solidFill>
                            <a:schemeClr val="tx1"/>
                          </a:solidFill>
                        </a:rPr>
                        <a:t>IPO 5/2016 raised $108 M</a:t>
                      </a:r>
                    </a:p>
                    <a:p>
                      <a:r>
                        <a:rPr lang="en-US" sz="1200" dirty="0">
                          <a:solidFill>
                            <a:schemeClr val="tx1"/>
                          </a:solidFill>
                        </a:rPr>
                        <a:t>5 rounds raised total 1.2 B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4983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4983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3752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Intelliatx.com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49839">
                <a:tc>
                  <a:txBody>
                    <a:bodyPr/>
                    <a:lstStyle/>
                    <a:p>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r.intelliatx.com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9274245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0" y="685800"/>
            <a:ext cx="10337800" cy="262360"/>
          </a:xfrm>
        </p:spPr>
        <p:txBody>
          <a:bodyPr>
            <a:normAutofit fontScale="90000"/>
          </a:bodyPr>
          <a:lstStyle/>
          <a:p>
            <a:r>
              <a:rPr lang="en-US" dirty="0"/>
              <a:t>                        </a:t>
            </a:r>
            <a:r>
              <a:rPr lang="en-US" sz="4400" dirty="0"/>
              <a:t>Intellia Therapeutics (2)</a:t>
            </a:r>
          </a:p>
        </p:txBody>
      </p:sp>
      <p:graphicFrame>
        <p:nvGraphicFramePr>
          <p:cNvPr id="5" name="Table 4"/>
          <p:cNvGraphicFramePr>
            <a:graphicFrameLocks noGrp="1"/>
          </p:cNvGraphicFramePr>
          <p:nvPr>
            <p:extLst>
              <p:ext uri="{D42A27DB-BD31-4B8C-83A1-F6EECF244321}">
                <p14:modId xmlns:p14="http://schemas.microsoft.com/office/powerpoint/2010/main" val="333493138"/>
              </p:ext>
            </p:extLst>
          </p:nvPr>
        </p:nvGraphicFramePr>
        <p:xfrm>
          <a:off x="927100" y="1295400"/>
          <a:ext cx="10337800" cy="5405305"/>
        </p:xfrm>
        <a:graphic>
          <a:graphicData uri="http://schemas.openxmlformats.org/drawingml/2006/table">
            <a:tbl>
              <a:tblPr firstRow="1" bandRow="1">
                <a:tableStyleId>{5C22544A-7EE6-4342-B048-85BDC9FD1C3A}</a:tableStyleId>
              </a:tblPr>
              <a:tblGrid>
                <a:gridCol w="1266743">
                  <a:extLst>
                    <a:ext uri="{9D8B030D-6E8A-4147-A177-3AD203B41FA5}">
                      <a16:colId xmlns:a16="http://schemas.microsoft.com/office/drawing/2014/main" val="20000"/>
                    </a:ext>
                  </a:extLst>
                </a:gridCol>
                <a:gridCol w="2073357">
                  <a:extLst>
                    <a:ext uri="{9D8B030D-6E8A-4147-A177-3AD203B41FA5}">
                      <a16:colId xmlns:a16="http://schemas.microsoft.com/office/drawing/2014/main" val="20001"/>
                    </a:ext>
                  </a:extLst>
                </a:gridCol>
                <a:gridCol w="4402347">
                  <a:extLst>
                    <a:ext uri="{9D8B030D-6E8A-4147-A177-3AD203B41FA5}">
                      <a16:colId xmlns:a16="http://schemas.microsoft.com/office/drawing/2014/main" val="20002"/>
                    </a:ext>
                  </a:extLst>
                </a:gridCol>
                <a:gridCol w="2595353">
                  <a:extLst>
                    <a:ext uri="{9D8B030D-6E8A-4147-A177-3AD203B41FA5}">
                      <a16:colId xmlns:a16="http://schemas.microsoft.com/office/drawing/2014/main" val="20003"/>
                    </a:ext>
                  </a:extLst>
                </a:gridCol>
              </a:tblGrid>
              <a:tr h="313150">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17893">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12/2018 collaboration agreement w Novartis, 10M upfront: Under the terms of the original agreement, Novartis received exclusive rights to develop all collaboration programs focused on engineered chimeric antigen receptor T cells (CARTs), while both companies committed to advancing their respective hematopoietic stem cell (HSC) programs.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2/20 acquired  Rewrite Therapeutics , Berkeley/San Francisco, Shakked Helperin Co-founder CEO., PhD Bioengineering UC Berkeley  2018.  undisclosed amount</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Gene Knock out:</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NTLA 2001  Phase 2 Thransthehyretin Amyloidosis Partner: Regeneron)</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NTLA 2002: Phase 2 in Her. </a:t>
                      </a:r>
                      <a:r>
                        <a:rPr lang="en-US" sz="1200" u="none" dirty="0" err="1">
                          <a:solidFill>
                            <a:schemeClr val="tx1"/>
                          </a:solidFill>
                        </a:rPr>
                        <a:t>angiooedema</a:t>
                      </a:r>
                      <a:r>
                        <a:rPr lang="en-US" sz="1200" u="none" dirty="0">
                          <a:solidFill>
                            <a:schemeClr val="tx1"/>
                          </a:solidFill>
                        </a:rPr>
                        <a:t>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7893">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17893">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7893">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72852">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65688">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1789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1789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1865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17893">
                <a:tc rowSpan="4">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258523">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1540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6077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1789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85625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339"/>
            <a:ext cx="10972800" cy="718140"/>
          </a:xfrm>
        </p:spPr>
        <p:txBody>
          <a:bodyPr>
            <a:normAutofit/>
          </a:bodyPr>
          <a:lstStyle/>
          <a:p>
            <a:r>
              <a:rPr lang="en-US" sz="4000" dirty="0"/>
              <a:t>Intellia Pipeline</a:t>
            </a:r>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37</a:t>
            </a:fld>
            <a:endParaRPr lang="en-US" dirty="0">
              <a:solidFill>
                <a:prstClr val="black">
                  <a:tint val="75000"/>
                </a:prstClr>
              </a:solidFill>
              <a:latin typeface="Calibri"/>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2748" y="851489"/>
            <a:ext cx="6862456" cy="568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861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0080" y="149772"/>
            <a:ext cx="10337800" cy="262360"/>
          </a:xfrm>
        </p:spPr>
        <p:txBody>
          <a:bodyPr>
            <a:noAutofit/>
          </a:bodyPr>
          <a:lstStyle/>
          <a:p>
            <a:r>
              <a:rPr lang="en-US" sz="4000" dirty="0"/>
              <a:t>CRISPR Therapeutics</a:t>
            </a:r>
          </a:p>
        </p:txBody>
      </p:sp>
      <p:graphicFrame>
        <p:nvGraphicFramePr>
          <p:cNvPr id="5" name="Table 4"/>
          <p:cNvGraphicFramePr>
            <a:graphicFrameLocks noGrp="1"/>
          </p:cNvGraphicFramePr>
          <p:nvPr>
            <p:extLst>
              <p:ext uri="{D42A27DB-BD31-4B8C-83A1-F6EECF244321}">
                <p14:modId xmlns:p14="http://schemas.microsoft.com/office/powerpoint/2010/main" val="823442836"/>
              </p:ext>
            </p:extLst>
          </p:nvPr>
        </p:nvGraphicFramePr>
        <p:xfrm>
          <a:off x="974122" y="732559"/>
          <a:ext cx="10243758" cy="6125441"/>
        </p:xfrm>
        <a:graphic>
          <a:graphicData uri="http://schemas.openxmlformats.org/drawingml/2006/table">
            <a:tbl>
              <a:tblPr firstRow="1" bandRow="1">
                <a:tableStyleId>{5C22544A-7EE6-4342-B048-85BDC9FD1C3A}</a:tableStyleId>
              </a:tblPr>
              <a:tblGrid>
                <a:gridCol w="1172700">
                  <a:extLst>
                    <a:ext uri="{9D8B030D-6E8A-4147-A177-3AD203B41FA5}">
                      <a16:colId xmlns:a16="http://schemas.microsoft.com/office/drawing/2014/main" val="20000"/>
                    </a:ext>
                  </a:extLst>
                </a:gridCol>
                <a:gridCol w="2120379">
                  <a:extLst>
                    <a:ext uri="{9D8B030D-6E8A-4147-A177-3AD203B41FA5}">
                      <a16:colId xmlns:a16="http://schemas.microsoft.com/office/drawing/2014/main" val="20001"/>
                    </a:ext>
                  </a:extLst>
                </a:gridCol>
                <a:gridCol w="4524979">
                  <a:extLst>
                    <a:ext uri="{9D8B030D-6E8A-4147-A177-3AD203B41FA5}">
                      <a16:colId xmlns:a16="http://schemas.microsoft.com/office/drawing/2014/main" val="20002"/>
                    </a:ext>
                  </a:extLst>
                </a:gridCol>
                <a:gridCol w="2425700">
                  <a:extLst>
                    <a:ext uri="{9D8B030D-6E8A-4147-A177-3AD203B41FA5}">
                      <a16:colId xmlns:a16="http://schemas.microsoft.com/office/drawing/2014/main" val="20003"/>
                    </a:ext>
                  </a:extLst>
                </a:gridCol>
              </a:tblGrid>
              <a:tr h="319520">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5495">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solidFill>
                            <a:schemeClr val="tx1"/>
                          </a:solidFill>
                        </a:rPr>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8">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Founded by Prof Roger Novak , Vienna, prof Emmanuelle Charpentier and Shaun Foy CRISPR Therapeutics is focused on the development of transformative medicines using its proprietary CRISPR/Cas9 gene-editing platform. CRISPR/Cas9 is a revolutionary technology that allows for precise, directed changes to genomic DNA. They have licensed the foundational CRISPR/Cas9 patent estate for human therapeutic use from their </a:t>
                      </a:r>
                      <a:r>
                        <a:rPr lang="en-US" sz="1200" u="sng" dirty="0">
                          <a:solidFill>
                            <a:schemeClr val="tx1"/>
                          </a:solidFill>
                        </a:rPr>
                        <a:t>scientific founder, Dr. Emmanuelle Charpentier, Max Planck Institute in Germany</a:t>
                      </a:r>
                      <a:r>
                        <a:rPr lang="en-US" sz="1200" u="none" dirty="0">
                          <a:solidFill>
                            <a:schemeClr val="tx1"/>
                          </a:solidFill>
                        </a:rPr>
                        <a:t> [and previously Umea University,</a:t>
                      </a:r>
                      <a:r>
                        <a:rPr lang="en-US" sz="1200" u="none" baseline="0" dirty="0">
                          <a:solidFill>
                            <a:schemeClr val="tx1"/>
                          </a:solidFill>
                        </a:rPr>
                        <a:t> Sweden</a:t>
                      </a:r>
                      <a:r>
                        <a:rPr lang="en-US" sz="1200" u="none" dirty="0">
                          <a:solidFill>
                            <a:schemeClr val="tx1"/>
                          </a:solidFill>
                        </a:rPr>
                        <a:t> -filing patent with Jennifer Doudna, UC Berkeley, upheld</a:t>
                      </a:r>
                      <a:r>
                        <a:rPr lang="en-US" sz="1200" u="none" baseline="0" dirty="0">
                          <a:solidFill>
                            <a:schemeClr val="tx1"/>
                          </a:solidFill>
                        </a:rPr>
                        <a:t> in appeals court</a:t>
                      </a:r>
                      <a:r>
                        <a:rPr lang="en-US" sz="1200" u="none" dirty="0">
                          <a:solidFill>
                            <a:schemeClr val="tx1"/>
                          </a:solidFill>
                        </a:rPr>
                        <a:t> 2018], who co-invented the application of CRISPR/Cas9 for gene editing. Their multi-disciplinary team of world-class researchers and drug developers is working to translate CRISPR/Cas9 technology into breakthrough human therapeutics. </a:t>
                      </a:r>
                      <a:r>
                        <a:rPr lang="en-US" sz="1200" b="1" u="none" dirty="0">
                          <a:solidFill>
                            <a:schemeClr val="tx1"/>
                          </a:solidFill>
                        </a:rPr>
                        <a:t>For latest update on patent litigation: https://www.broadinstitute.org/CRISPR/journalists-statement-and-background-CRISPR-patent-process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 β-thalassemia and sickle cell disease will soon enter clinical testing.</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Allogeneic CAR-T cell therapies to treat cancers</a:t>
                      </a:r>
                      <a:r>
                        <a:rPr lang="en-US" sz="1200" u="none" dirty="0">
                          <a:solidFill>
                            <a:schemeClr val="tx1"/>
                          </a:solidFill>
                        </a:rPr>
                        <a:t>, offers potential therapeutic advantages over the current generation of therapies.</a:t>
                      </a:r>
                      <a:endParaRPr lang="en-US" sz="1200" u="none" baseline="0"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J-V with Bayer Casebia Therapeutics to bring breakthrough therapies to patients suffering from serious conditions such as blood disorders, blindness and congenital heart disease.</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3/31/20 Additional funding from NIH for CRISPR based COVID-19 test</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05/06/21 collaboration with Mkart in cancer</a:t>
                      </a: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8">
                  <a:txBody>
                    <a:bodyPr/>
                    <a:lstStyle/>
                    <a:p>
                      <a:pPr marL="171450" indent="-171450">
                        <a:buFont typeface="Arial" panose="020B0604020202020204" pitchFamily="34" charset="0"/>
                        <a:buChar char="•"/>
                      </a:pPr>
                      <a:r>
                        <a:rPr lang="en-US" sz="1200" b="0" i="0" u="none" dirty="0">
                          <a:solidFill>
                            <a:schemeClr val="tx1"/>
                          </a:solidFill>
                        </a:rPr>
                        <a:t>Dr. Samarth Kulkarni has served as  Chief Executive Officer since December 2017. </a:t>
                      </a:r>
                    </a:p>
                    <a:p>
                      <a:pPr marL="171450" indent="-171450">
                        <a:buFont typeface="Arial" panose="020B0604020202020204" pitchFamily="34" charset="0"/>
                        <a:buChar char="•"/>
                      </a:pPr>
                      <a:r>
                        <a:rPr lang="en-US" sz="1200" b="0" i="0" u="none" dirty="0">
                          <a:solidFill>
                            <a:schemeClr val="tx1"/>
                          </a:solidFill>
                        </a:rPr>
                        <a:t>Prev. CBO</a:t>
                      </a:r>
                    </a:p>
                    <a:p>
                      <a:pPr marL="171450" indent="-171450">
                        <a:buFont typeface="Arial" panose="020B0604020202020204" pitchFamily="34" charset="0"/>
                        <a:buChar char="•"/>
                      </a:pPr>
                      <a:r>
                        <a:rPr lang="en-US" sz="1200" b="0" i="0" u="none" dirty="0">
                          <a:solidFill>
                            <a:schemeClr val="tx1"/>
                          </a:solidFill>
                        </a:rPr>
                        <a:t>Prev. Partner at McKinsey &amp; Company, where he had a leading role in the Pharmaceutical  div.</a:t>
                      </a:r>
                    </a:p>
                    <a:p>
                      <a:pPr marL="171450" indent="-171450">
                        <a:buFont typeface="Arial" panose="020B0604020202020204" pitchFamily="34" charset="0"/>
                        <a:buChar char="•"/>
                      </a:pPr>
                      <a:r>
                        <a:rPr lang="en-US" sz="1200" b="0" i="0" u="none" dirty="0">
                          <a:solidFill>
                            <a:schemeClr val="tx1"/>
                          </a:solidFill>
                        </a:rPr>
                        <a:t>Ph.D. in Bioengineering and Nanotechnology from the University of Washington and a B. Tech. from the Indian Institute of Technology</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Cofounder Emmanuelle Charpentier shared Nobel Prize</a:t>
                      </a:r>
                      <a:r>
                        <a:rPr lang="en-US" sz="1200" b="0" i="0" u="none" baseline="0" dirty="0">
                          <a:solidFill>
                            <a:schemeClr val="tx1"/>
                          </a:solidFill>
                        </a:rPr>
                        <a:t> Chemistry</a:t>
                      </a:r>
                      <a:r>
                        <a:rPr lang="en-US" sz="1200" b="0" i="0" u="none" dirty="0">
                          <a:solidFill>
                            <a:schemeClr val="tx1"/>
                          </a:solidFill>
                        </a:rPr>
                        <a:t> 2020 wiith</a:t>
                      </a:r>
                      <a:r>
                        <a:rPr lang="en-US" sz="1200" b="0" i="0" u="none" baseline="0" dirty="0">
                          <a:solidFill>
                            <a:schemeClr val="tx1"/>
                          </a:solidFill>
                        </a:rPr>
                        <a:t> Jennifer Doudna, PhD, UC Berkeley</a:t>
                      </a: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495">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 /Base; Switzerl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8880">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CRSP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888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27520">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0" dirty="0">
                        <a:solidFill>
                          <a:schemeClr val="tx1"/>
                        </a:solidFill>
                      </a:endParaRPr>
                    </a:p>
                    <a:p>
                      <a:r>
                        <a:rPr lang="en-US" sz="1200" b="0" dirty="0">
                          <a:solidFill>
                            <a:schemeClr val="tx1"/>
                          </a:solidFill>
                        </a:rPr>
                        <a:t>At IPO 10/2016 $590.4 M</a:t>
                      </a:r>
                    </a:p>
                    <a:p>
                      <a:r>
                        <a:rPr lang="en-US" sz="1200" b="0" dirty="0">
                          <a:solidFill>
                            <a:schemeClr val="tx1"/>
                          </a:solidFill>
                        </a:rPr>
                        <a:t>Market Cap 4/7/22 4.9B</a:t>
                      </a:r>
                    </a:p>
                    <a:p>
                      <a:r>
                        <a:rPr lang="en-US" sz="1200" b="0" dirty="0">
                          <a:solidFill>
                            <a:schemeClr val="tx1"/>
                          </a:solidFill>
                        </a:rPr>
                        <a:t>08/11/23  3.9 B</a:t>
                      </a:r>
                    </a:p>
                    <a:p>
                      <a:r>
                        <a:rPr lang="en-US" sz="1200" b="0" dirty="0">
                          <a:solidFill>
                            <a:schemeClr val="tx1"/>
                          </a:solidFill>
                        </a:rPr>
                        <a:t>Total funds raised 127M in </a:t>
                      </a:r>
                      <a:r>
                        <a:rPr lang="en-US" sz="1200" b="1" dirty="0">
                          <a:solidFill>
                            <a:schemeClr val="tx1"/>
                          </a:solidFill>
                        </a:rPr>
                        <a:t>5 rounds</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29056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4/2014 Ser.. A $25 M Versant Ventures</a:t>
                      </a:r>
                    </a:p>
                    <a:p>
                      <a:r>
                        <a:rPr lang="en-US" sz="1200" dirty="0">
                          <a:solidFill>
                            <a:schemeClr val="tx1"/>
                          </a:solidFill>
                        </a:rPr>
                        <a:t>4/2015 Ser.. A $35 M Celgene, SR One</a:t>
                      </a:r>
                    </a:p>
                    <a:p>
                      <a:r>
                        <a:rPr lang="en-US" sz="1200" dirty="0">
                          <a:solidFill>
                            <a:schemeClr val="tx1"/>
                          </a:solidFill>
                        </a:rPr>
                        <a:t>4/2015 Ser.. B $29 M Celgene, SR One</a:t>
                      </a:r>
                    </a:p>
                    <a:p>
                      <a:r>
                        <a:rPr lang="en-US" sz="1200" dirty="0">
                          <a:solidFill>
                            <a:schemeClr val="tx1"/>
                          </a:solidFill>
                        </a:rPr>
                        <a:t>6/2016 Ser.. B $38 M Franklin Templeton Investments, New Leaf Venture Partners</a:t>
                      </a:r>
                    </a:p>
                    <a:p>
                      <a:r>
                        <a:rPr lang="en-US" sz="1200" dirty="0">
                          <a:solidFill>
                            <a:schemeClr val="tx1"/>
                          </a:solidFill>
                        </a:rPr>
                        <a:t>IPO 10/2016 raised $56 M</a:t>
                      </a:r>
                    </a:p>
                    <a:p>
                      <a:r>
                        <a:rPr lang="en-US" sz="1200" b="1" dirty="0">
                          <a:solidFill>
                            <a:schemeClr val="tx1"/>
                          </a:solidFill>
                        </a:rPr>
                        <a:t>Public Offering announced 11/20/2019: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6336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http://www.CRISPRtx.com</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52869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6645379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685800"/>
            <a:ext cx="10337800" cy="262360"/>
          </a:xfrm>
        </p:spPr>
        <p:txBody>
          <a:bodyPr>
            <a:noAutofit/>
          </a:bodyPr>
          <a:lstStyle/>
          <a:p>
            <a:r>
              <a:rPr lang="en-US" sz="4000" dirty="0"/>
              <a:t>CRISPR –Vertex-Casebia/Bayer Deals </a:t>
            </a:r>
          </a:p>
        </p:txBody>
      </p:sp>
      <p:graphicFrame>
        <p:nvGraphicFramePr>
          <p:cNvPr id="5" name="Table 4"/>
          <p:cNvGraphicFramePr>
            <a:graphicFrameLocks noGrp="1"/>
          </p:cNvGraphicFramePr>
          <p:nvPr>
            <p:extLst>
              <p:ext uri="{D42A27DB-BD31-4B8C-83A1-F6EECF244321}">
                <p14:modId xmlns:p14="http://schemas.microsoft.com/office/powerpoint/2010/main" val="1138583570"/>
              </p:ext>
            </p:extLst>
          </p:nvPr>
        </p:nvGraphicFramePr>
        <p:xfrm>
          <a:off x="974121" y="1353773"/>
          <a:ext cx="10243758" cy="4818427"/>
        </p:xfrm>
        <a:graphic>
          <a:graphicData uri="http://schemas.openxmlformats.org/drawingml/2006/table">
            <a:tbl>
              <a:tblPr firstRow="1" bandRow="1">
                <a:tableStyleId>{5C22544A-7EE6-4342-B048-85BDC9FD1C3A}</a:tableStyleId>
              </a:tblPr>
              <a:tblGrid>
                <a:gridCol w="1172700">
                  <a:extLst>
                    <a:ext uri="{9D8B030D-6E8A-4147-A177-3AD203B41FA5}">
                      <a16:colId xmlns:a16="http://schemas.microsoft.com/office/drawing/2014/main" val="20000"/>
                    </a:ext>
                  </a:extLst>
                </a:gridCol>
                <a:gridCol w="2120379">
                  <a:extLst>
                    <a:ext uri="{9D8B030D-6E8A-4147-A177-3AD203B41FA5}">
                      <a16:colId xmlns:a16="http://schemas.microsoft.com/office/drawing/2014/main" val="20001"/>
                    </a:ext>
                  </a:extLst>
                </a:gridCol>
                <a:gridCol w="4524979">
                  <a:extLst>
                    <a:ext uri="{9D8B030D-6E8A-4147-A177-3AD203B41FA5}">
                      <a16:colId xmlns:a16="http://schemas.microsoft.com/office/drawing/2014/main" val="20002"/>
                    </a:ext>
                  </a:extLst>
                </a:gridCol>
                <a:gridCol w="2425700">
                  <a:extLst>
                    <a:ext uri="{9D8B030D-6E8A-4147-A177-3AD203B41FA5}">
                      <a16:colId xmlns:a16="http://schemas.microsoft.com/office/drawing/2014/main" val="20003"/>
                    </a:ext>
                  </a:extLst>
                </a:gridCol>
              </a:tblGrid>
              <a:tr h="431123">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7851">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8">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20 15 Vertex agreement: incl. 1</a:t>
                      </a:r>
                      <a:r>
                        <a:rPr lang="en-US" sz="1200" u="none" baseline="0" dirty="0">
                          <a:solidFill>
                            <a:schemeClr val="tx1"/>
                          </a:solidFill>
                        </a:rPr>
                        <a:t> entering </a:t>
                      </a:r>
                      <a:r>
                        <a:rPr lang="en-US" sz="1200" u="sng" baseline="0" dirty="0">
                          <a:solidFill>
                            <a:schemeClr val="tx1"/>
                          </a:solidFill>
                        </a:rPr>
                        <a:t>Phase 1 in </a:t>
                      </a:r>
                      <a:r>
                        <a:rPr lang="en-US" sz="1200" u="none" baseline="0" dirty="0">
                          <a:solidFill>
                            <a:schemeClr val="tx1"/>
                          </a:solidFill>
                        </a:rPr>
                        <a:t>hemoglobinopathies (Beta Thalassemia and Sickle Cell), partnered    </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2016 J-V agreement with Casebia / Bayer: . specific disease areas including hematology and ophthalmology, as well as having access to protein engineering expertise and relevant disease know-how through the Bayer side. – </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2019 JV Renegotiated :would operate under the direct management of CRISPR Therapeutics,” and not alongside Bayer, and “would focus on the development of its lead programs in hemophilia, ophthalmology and autoimmune diseases.</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2019 vertex agreement: Vertex agreed to pay 175M upfront for exclusive worldwide tights to all IP of CRSIP Ther. And 1B for meeting R&amp;D, regulatory and commeercial milestines for Duchenne and GM1 tjherapies</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Other programs in immuno-oncology, genetic diseases, muscular dystrophy, etc..</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J-V with Bayer Casebia Therapeutics to bring breakthrough therapies to patients suffering from serious conditions such as blood disorders, blindness and congenital heart disease.</a:t>
                      </a: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8">
                  <a:txBody>
                    <a:bodyPr/>
                    <a:lstStyle/>
                    <a:p>
                      <a:pPr marL="171450" indent="-171450">
                        <a:buFont typeface="Arial" panose="020B0604020202020204" pitchFamily="34" charset="0"/>
                        <a:buChar char="•"/>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7851">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99979">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9979">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93412">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17851">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1"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1925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82112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30802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BA6E-02A4-AA8F-3949-8AFEFD6340EA}"/>
              </a:ext>
            </a:extLst>
          </p:cNvPr>
          <p:cNvSpPr>
            <a:spLocks noGrp="1"/>
          </p:cNvSpPr>
          <p:nvPr>
            <p:ph type="title"/>
          </p:nvPr>
        </p:nvSpPr>
        <p:spPr>
          <a:xfrm>
            <a:off x="609600" y="235449"/>
            <a:ext cx="10972800" cy="1143000"/>
          </a:xfrm>
        </p:spPr>
        <p:txBody>
          <a:bodyPr>
            <a:normAutofit/>
          </a:bodyPr>
          <a:lstStyle/>
          <a:p>
            <a:r>
              <a:rPr lang="en-US" sz="4000" dirty="0"/>
              <a:t>Gene Editing CRISP </a:t>
            </a:r>
          </a:p>
        </p:txBody>
      </p:sp>
      <p:sp>
        <p:nvSpPr>
          <p:cNvPr id="3" name="Content Placeholder 2">
            <a:extLst>
              <a:ext uri="{FF2B5EF4-FFF2-40B4-BE49-F238E27FC236}">
                <a16:creationId xmlns:a16="http://schemas.microsoft.com/office/drawing/2014/main" id="{3BAC6275-7CB9-1ED2-90CF-8A5C057B0941}"/>
              </a:ext>
            </a:extLst>
          </p:cNvPr>
          <p:cNvSpPr>
            <a:spLocks noGrp="1"/>
          </p:cNvSpPr>
          <p:nvPr>
            <p:ph idx="1"/>
          </p:nvPr>
        </p:nvSpPr>
        <p:spPr>
          <a:xfrm>
            <a:off x="867294" y="1830388"/>
            <a:ext cx="10972800" cy="4525963"/>
          </a:xfrm>
        </p:spPr>
        <p:txBody>
          <a:bodyPr>
            <a:normAutofit fontScale="32500" lnSpcReduction="20000"/>
          </a:bodyPr>
          <a:lstStyle/>
          <a:p>
            <a:pPr marL="742950" marR="0" lvl="0" indent="-742950" algn="l" defTabSz="1219170" rtl="0" eaLnBrk="1" fontAlgn="auto" latinLnBrk="0" hangingPunct="1">
              <a:lnSpc>
                <a:spcPct val="100000"/>
              </a:lnSpc>
              <a:spcBef>
                <a:spcPct val="20000"/>
              </a:spcBef>
              <a:spcAft>
                <a:spcPts val="0"/>
              </a:spcAft>
              <a:buClrTx/>
              <a:buSzTx/>
              <a:buFont typeface="Arial" panose="020B0604020202020204" pitchFamily="34" charset="0"/>
              <a:buAutoNum type="alphaUcParenR"/>
              <a:tabLst/>
              <a:defRPr/>
            </a:pPr>
            <a:r>
              <a:rPr kumimoji="0" lang="en-US" sz="7400" b="0" i="0" u="sng" strike="noStrike" kern="1200" cap="none" spc="0" normalizeH="0" baseline="0" noProof="0" dirty="0">
                <a:ln>
                  <a:noFill/>
                </a:ln>
                <a:solidFill>
                  <a:prstClr val="black"/>
                </a:solidFill>
                <a:effectLst/>
                <a:uLnTx/>
                <a:uFillTx/>
                <a:latin typeface="Calibri"/>
                <a:ea typeface="+mn-ea"/>
                <a:cs typeface="+mn-cs"/>
              </a:rPr>
              <a:t>CRISPR </a:t>
            </a:r>
            <a:r>
              <a:rPr kumimoji="0" lang="en-US" sz="7400" b="0" i="0" u="none" strike="noStrike" kern="1200" cap="none" spc="0" normalizeH="0" baseline="0" noProof="0" dirty="0">
                <a:ln>
                  <a:noFill/>
                </a:ln>
                <a:solidFill>
                  <a:prstClr val="black"/>
                </a:solidFill>
                <a:effectLst/>
                <a:uLnTx/>
                <a:uFillTx/>
                <a:latin typeface="Calibri"/>
                <a:ea typeface="+mn-ea"/>
                <a:cs typeface="+mn-cs"/>
              </a:rPr>
              <a:t>: “Clustered Regulatory Interspaced Short Palindromic  Repeats “</a:t>
            </a:r>
          </a:p>
          <a:p>
            <a:pPr marL="742950" marR="0" lvl="0" indent="-742950" algn="l" defTabSz="1219170" rtl="0" eaLnBrk="1" fontAlgn="auto" latinLnBrk="0" hangingPunct="1">
              <a:lnSpc>
                <a:spcPct val="100000"/>
              </a:lnSpc>
              <a:spcBef>
                <a:spcPct val="20000"/>
              </a:spcBef>
              <a:spcAft>
                <a:spcPts val="0"/>
              </a:spcAft>
              <a:buClrTx/>
              <a:buSzTx/>
              <a:buFont typeface="Arial" panose="020B0604020202020204" pitchFamily="34" charset="0"/>
              <a:buAutoNum type="alphaUcParenR"/>
              <a:tabLst/>
              <a:defRPr/>
            </a:pPr>
            <a:endParaRPr kumimoji="0" lang="en-US" sz="7400" b="0" i="0" u="none" strike="noStrike" kern="1200" cap="none" spc="0" normalizeH="0" baseline="0" noProof="0" dirty="0">
              <a:ln>
                <a:noFill/>
              </a:ln>
              <a:solidFill>
                <a:prstClr val="black"/>
              </a:solidFill>
              <a:effectLst/>
              <a:uLnTx/>
              <a:uFillTx/>
              <a:latin typeface="Calibri"/>
              <a:ea typeface="+mn-ea"/>
              <a:cs typeface="+mn-cs"/>
            </a:endParaRPr>
          </a:p>
          <a:p>
            <a:pPr marL="742950" marR="0" lvl="0" indent="-742950" algn="l" defTabSz="1219170" rtl="0" eaLnBrk="1" fontAlgn="auto" latinLnBrk="0" hangingPunct="1">
              <a:lnSpc>
                <a:spcPct val="100000"/>
              </a:lnSpc>
              <a:spcBef>
                <a:spcPct val="20000"/>
              </a:spcBef>
              <a:spcAft>
                <a:spcPts val="0"/>
              </a:spcAft>
              <a:buClrTx/>
              <a:buSzTx/>
              <a:buFont typeface="Arial" panose="020B0604020202020204" pitchFamily="34" charset="0"/>
              <a:buAutoNum type="alphaUcParenR"/>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   [</a:t>
            </a:r>
            <a:r>
              <a:rPr kumimoji="0" lang="en-US" sz="4500" b="0" i="0" u="none" strike="noStrike" kern="1200" cap="none" spc="0" normalizeH="0" baseline="0" noProof="0" dirty="0">
                <a:ln>
                  <a:noFill/>
                </a:ln>
                <a:solidFill>
                  <a:prstClr val="black"/>
                </a:solidFill>
                <a:effectLst/>
                <a:uLnTx/>
                <a:uFillTx/>
                <a:latin typeface="Calibri"/>
                <a:ea typeface="+mn-ea"/>
                <a:cs typeface="+mn-cs"/>
              </a:rPr>
              <a:t>Palindromic =symmetric  sequence  which reads identical from one end or the other e.g. MADAM] </a:t>
            </a:r>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5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a:ea typeface="+mn-ea"/>
                <a:cs typeface="+mn-cs"/>
              </a:rPr>
              <a:t>Small DNA fragments found within prokaryotes (primitive cells e.g. bacterial – remnants from a previous virus infection of  e.g. a bacterium</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a:ea typeface="+mn-ea"/>
                <a:cs typeface="+mn-cs"/>
              </a:rPr>
              <a:t>Used as a marker to detect and destroy DNA from similar viruses during subsequent infections</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a:ea typeface="+mn-ea"/>
                <a:cs typeface="+mn-cs"/>
              </a:rPr>
              <a:t>Thus, plays a key role in the anti-viral defense of prokaryotes such as bacteria.</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500" b="0" i="0" u="sng" strike="noStrike" kern="1200" cap="none" spc="0" normalizeH="0" baseline="0" noProof="0" dirty="0">
                <a:ln>
                  <a:noFill/>
                </a:ln>
                <a:solidFill>
                  <a:prstClr val="black"/>
                </a:solidFill>
                <a:effectLst/>
                <a:uLnTx/>
                <a:uFillTx/>
                <a:latin typeface="Calibri"/>
                <a:ea typeface="+mn-ea"/>
                <a:cs typeface="+mn-cs"/>
              </a:rPr>
              <a:t>CRISPR/Cas9 I </a:t>
            </a:r>
            <a:r>
              <a:rPr kumimoji="0" lang="en-US" sz="4500" b="0" i="0" u="none" strike="noStrike" kern="1200" cap="none" spc="0" normalizeH="0" baseline="0" noProof="0" dirty="0">
                <a:ln>
                  <a:noFill/>
                </a:ln>
                <a:solidFill>
                  <a:prstClr val="black"/>
                </a:solidFill>
                <a:effectLst/>
                <a:uLnTx/>
                <a:uFillTx/>
                <a:latin typeface="Calibri"/>
                <a:ea typeface="+mn-ea"/>
                <a:cs typeface="+mn-cs"/>
              </a:rPr>
              <a:t>(=CRISPR Associated Nuclease 9) is </a:t>
            </a:r>
            <a:r>
              <a:rPr kumimoji="0" lang="en-US" sz="4500" b="0" i="0" u="sng" strike="noStrike" kern="1200" cap="none" spc="0" normalizeH="0" baseline="0" noProof="0" dirty="0">
                <a:ln>
                  <a:noFill/>
                </a:ln>
                <a:solidFill>
                  <a:prstClr val="black"/>
                </a:solidFill>
                <a:effectLst/>
                <a:uLnTx/>
                <a:uFillTx/>
                <a:latin typeface="Calibri"/>
                <a:ea typeface="+mn-ea"/>
                <a:cs typeface="+mn-cs"/>
              </a:rPr>
              <a:t>a revolutionary technology that allows for precise, directed changes to genomic DNA. </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0" b="0" i="0" u="sng"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a:ea typeface="+mn-ea"/>
                <a:cs typeface="+mn-cs"/>
              </a:rPr>
              <a:t>CRISPR/Cas9, when paired with a guide RNA, cuts double-stranded DNA allowing for specific changes to DNA. </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45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a:ea typeface="+mn-ea"/>
                <a:cs typeface="+mn-cs"/>
              </a:rPr>
              <a:t>These site-specific DNA modifications can be utilized to carry out sophisticated gene knock-outs or knock-ins.</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 </a:t>
            </a:r>
          </a:p>
          <a:p>
            <a:endParaRPr lang="en-US" dirty="0"/>
          </a:p>
        </p:txBody>
      </p:sp>
      <p:sp>
        <p:nvSpPr>
          <p:cNvPr id="4" name="Slide Number Placeholder 3">
            <a:extLst>
              <a:ext uri="{FF2B5EF4-FFF2-40B4-BE49-F238E27FC236}">
                <a16:creationId xmlns:a16="http://schemas.microsoft.com/office/drawing/2014/main" id="{DF71304D-3B5B-1035-8804-90D62DBA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3615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190062"/>
            <a:ext cx="10769600" cy="262360"/>
          </a:xfrm>
        </p:spPr>
        <p:txBody>
          <a:bodyPr>
            <a:normAutofit fontScale="90000"/>
          </a:bodyPr>
          <a:lstStyle/>
          <a:p>
            <a:r>
              <a:rPr lang="en-US" dirty="0"/>
              <a:t>                </a:t>
            </a:r>
            <a:r>
              <a:rPr lang="en-US" sz="4400" dirty="0"/>
              <a:t>Caribou Biosciences, Inc (1)</a:t>
            </a:r>
          </a:p>
        </p:txBody>
      </p:sp>
      <p:graphicFrame>
        <p:nvGraphicFramePr>
          <p:cNvPr id="5" name="Table 4"/>
          <p:cNvGraphicFramePr>
            <a:graphicFrameLocks noGrp="1"/>
          </p:cNvGraphicFramePr>
          <p:nvPr>
            <p:extLst>
              <p:ext uri="{D42A27DB-BD31-4B8C-83A1-F6EECF244321}">
                <p14:modId xmlns:p14="http://schemas.microsoft.com/office/powerpoint/2010/main" val="2868530103"/>
              </p:ext>
            </p:extLst>
          </p:nvPr>
        </p:nvGraphicFramePr>
        <p:xfrm>
          <a:off x="1" y="759359"/>
          <a:ext cx="12191999" cy="6098641"/>
        </p:xfrm>
        <a:graphic>
          <a:graphicData uri="http://schemas.openxmlformats.org/drawingml/2006/table">
            <a:tbl>
              <a:tblPr firstRow="1" bandRow="1">
                <a:tableStyleId>{5C22544A-7EE6-4342-B048-85BDC9FD1C3A}</a:tableStyleId>
              </a:tblPr>
              <a:tblGrid>
                <a:gridCol w="1279112">
                  <a:extLst>
                    <a:ext uri="{9D8B030D-6E8A-4147-A177-3AD203B41FA5}">
                      <a16:colId xmlns:a16="http://schemas.microsoft.com/office/drawing/2014/main" val="20000"/>
                    </a:ext>
                  </a:extLst>
                </a:gridCol>
                <a:gridCol w="2559967">
                  <a:extLst>
                    <a:ext uri="{9D8B030D-6E8A-4147-A177-3AD203B41FA5}">
                      <a16:colId xmlns:a16="http://schemas.microsoft.com/office/drawing/2014/main" val="20001"/>
                    </a:ext>
                  </a:extLst>
                </a:gridCol>
                <a:gridCol w="5236137">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35106">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12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1200" b="1" dirty="0">
                          <a:solidFill>
                            <a:schemeClr val="bg1"/>
                          </a:solidFill>
                        </a:rPr>
                        <a:t>Key</a:t>
                      </a:r>
                      <a:r>
                        <a:rPr lang="en-US" sz="1200" b="1" baseline="0" dirty="0">
                          <a:solidFill>
                            <a:schemeClr val="bg1"/>
                          </a:solidFill>
                        </a:rPr>
                        <a:t> People</a:t>
                      </a:r>
                      <a:endParaRPr lang="en-US" sz="12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39383">
                <a:tc>
                  <a:txBody>
                    <a:bodyPr/>
                    <a:lstStyle/>
                    <a:p>
                      <a:pPr algn="ctr">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lgn="ctr">
                        <a:spcAft>
                          <a:spcPts val="600"/>
                        </a:spcAft>
                        <a:buClr>
                          <a:schemeClr val="accent6"/>
                        </a:buClr>
                        <a:buFont typeface="Arial" panose="020B0604020202020204" pitchFamily="34" charset="0"/>
                        <a:buChar char="•"/>
                      </a:pPr>
                      <a:r>
                        <a:rPr lang="en-US" sz="1200" u="none" dirty="0">
                          <a:solidFill>
                            <a:schemeClr val="tx1"/>
                          </a:solidFill>
                        </a:rPr>
                        <a:t>Caribou was founded by </a:t>
                      </a:r>
                      <a:r>
                        <a:rPr lang="en-US" sz="1200" u="sng" dirty="0">
                          <a:solidFill>
                            <a:schemeClr val="tx1"/>
                          </a:solidFill>
                        </a:rPr>
                        <a:t>James Berger, Jennifer Doudna, Martin Jinek, and Rac el Haurwitz, scientists from the U. California, Berkele</a:t>
                      </a:r>
                      <a:r>
                        <a:rPr lang="en-US" sz="1200" u="none" dirty="0">
                          <a:solidFill>
                            <a:schemeClr val="tx1"/>
                          </a:solidFill>
                        </a:rPr>
                        <a:t>y based on the remarkable nucleic acid modification capabilities found in prokaryotic CRISPR systems.</a:t>
                      </a:r>
                    </a:p>
                    <a:p>
                      <a:pPr marL="171450" indent="-171450" algn="ctr">
                        <a:spcAft>
                          <a:spcPts val="600"/>
                        </a:spcAft>
                        <a:buClr>
                          <a:schemeClr val="accent6"/>
                        </a:buClr>
                        <a:buFont typeface="Arial" panose="020B0604020202020204" pitchFamily="34" charset="0"/>
                        <a:buChar char="•"/>
                      </a:pPr>
                      <a:r>
                        <a:rPr lang="en-US" sz="1200" u="none" dirty="0">
                          <a:solidFill>
                            <a:schemeClr val="tx1"/>
                          </a:solidFill>
                        </a:rPr>
                        <a:t>Caribou Biosciences is a biotechnology company in genome engineering. they develop technology-based solutions for cellular engineering and analysis based on7/22  the </a:t>
                      </a:r>
                      <a:r>
                        <a:rPr lang="en-US" sz="1200" u="sng" dirty="0">
                          <a:solidFill>
                            <a:schemeClr val="tx1"/>
                          </a:solidFill>
                        </a:rPr>
                        <a:t>CRISPR-Cas9 technology platform</a:t>
                      </a:r>
                      <a:r>
                        <a:rPr lang="en-US" sz="1200" u="none" dirty="0">
                          <a:solidFill>
                            <a:schemeClr val="tx1"/>
                          </a:solidFill>
                        </a:rPr>
                        <a:t>. Cas9, when paired with a guide RNA, cuts double-stranded DNA allowing for specific changes to DNA. These site-specific DNA modifications can be utilized to carry out sophisticated gene knock-outs or knock-ins.</a:t>
                      </a:r>
                    </a:p>
                    <a:p>
                      <a:pPr marL="171450" indent="-171450" algn="ctr">
                        <a:spcAft>
                          <a:spcPts val="600"/>
                        </a:spcAft>
                        <a:buClr>
                          <a:schemeClr val="accent6"/>
                        </a:buClr>
                        <a:buFont typeface="Arial" panose="020B0604020202020204" pitchFamily="34" charset="0"/>
                        <a:buChar char="•"/>
                      </a:pPr>
                      <a:r>
                        <a:rPr lang="en-US" sz="1200" u="none" dirty="0">
                          <a:solidFill>
                            <a:schemeClr val="tx1"/>
                          </a:solidFill>
                        </a:rPr>
                        <a:t>In 2007, Rodolphe Barrangou, a former Chairman of the Board of Directors of Caribou Biosciences and current scientific advisor, led the group that characterized CRISPR systems as a form of prokaryotic adaptive immunity that provides a critical line of defense against invading phages, plasmids, and environmental nucleic acids. CRISPR systems have evolved to enable prokaryotes to acquire DNA from their environment and incorporate it into their genomes within specialized arrays of repetitive DNA. These CRISPR sequences act as a form of </a:t>
                      </a:r>
                      <a:r>
                        <a:rPr lang="en-US" sz="1200" u="sng" dirty="0">
                          <a:solidFill>
                            <a:schemeClr val="tx1"/>
                          </a:solidFill>
                        </a:rPr>
                        <a:t>prokaryotic adaptive immunity that provides a critical line of defense against invading phages, plasmids, and environmental nucleic acids. </a:t>
                      </a:r>
                      <a:r>
                        <a:rPr lang="en-US" sz="1200" u="none" dirty="0">
                          <a:solidFill>
                            <a:schemeClr val="tx1"/>
                          </a:solidFill>
                        </a:rPr>
                        <a:t>CRISPR systems have evolved to enable prokaryotes to acquire DNA from their environment and incorporate it into their genomes within specialized arrays of repetitive DNA.  </a:t>
                      </a:r>
                      <a:r>
                        <a:rPr lang="en-US" sz="1200" b="1" u="none" dirty="0">
                          <a:solidFill>
                            <a:schemeClr val="tx1"/>
                          </a:solidFill>
                        </a:rPr>
                        <a:t>CONTIUES</a:t>
                      </a:r>
                      <a:r>
                        <a:rPr lang="en-US" sz="1200" b="1" u="none" baseline="0" dirty="0">
                          <a:solidFill>
                            <a:schemeClr val="tx1"/>
                          </a:solidFill>
                        </a:rPr>
                        <a:t> NEXT PAGE</a:t>
                      </a:r>
                      <a:endParaRPr lang="en-US" sz="1200" b="1" u="none" dirty="0">
                        <a:solidFill>
                          <a:schemeClr val="tx1"/>
                        </a:solidFill>
                      </a:endParaRPr>
                    </a:p>
                    <a:p>
                      <a:pPr marL="171450" indent="-171450" algn="ctr">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ctr">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ctr">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ctr">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lgn="l">
                        <a:buFont typeface="Arial" panose="020B0604020202020204" pitchFamily="34" charset="0"/>
                        <a:buChar char="•"/>
                      </a:pPr>
                      <a:r>
                        <a:rPr lang="en-US" sz="1200" b="0" i="0" u="none" dirty="0">
                          <a:solidFill>
                            <a:schemeClr val="tx1"/>
                          </a:solidFill>
                        </a:rPr>
                        <a:t>Rachel Haurwitz, Ph.D.</a:t>
                      </a:r>
                    </a:p>
                    <a:p>
                      <a:pPr marL="171450" indent="-171450" algn="l">
                        <a:buFont typeface="Arial" panose="020B0604020202020204" pitchFamily="34" charset="0"/>
                        <a:buChar char="•"/>
                      </a:pPr>
                      <a:r>
                        <a:rPr lang="en-US" sz="1200" b="0" i="0" u="none" dirty="0">
                          <a:solidFill>
                            <a:schemeClr val="tx1"/>
                          </a:solidFill>
                        </a:rPr>
                        <a:t>President and Chief Executive Officer</a:t>
                      </a:r>
                    </a:p>
                    <a:p>
                      <a:pPr marL="171450" indent="-171450" algn="l">
                        <a:buFont typeface="Arial" panose="020B0604020202020204" pitchFamily="34" charset="0"/>
                        <a:buChar char="•"/>
                      </a:pPr>
                      <a:r>
                        <a:rPr lang="en-US" sz="1200" b="0" i="0" u="none" dirty="0">
                          <a:solidFill>
                            <a:schemeClr val="tx1"/>
                          </a:solidFill>
                        </a:rPr>
                        <a:t>Rachel is a co-founder of Caribou Biosciences and has been President and CEO since its inception in 2011. </a:t>
                      </a:r>
                    </a:p>
                    <a:p>
                      <a:pPr marL="171450" indent="-171450" algn="l">
                        <a:buFont typeface="Arial" panose="020B0604020202020204" pitchFamily="34" charset="0"/>
                        <a:buChar char="•"/>
                      </a:pPr>
                      <a:r>
                        <a:rPr lang="en-US" sz="1200" b="0" i="0" u="none" dirty="0">
                          <a:solidFill>
                            <a:schemeClr val="tx1"/>
                          </a:solidFill>
                        </a:rPr>
                        <a:t>She has a research background in CRISPR-Cas biology</a:t>
                      </a:r>
                    </a:p>
                    <a:p>
                      <a:pPr marL="171450" indent="-171450" algn="l">
                        <a:buFont typeface="Arial" panose="020B0604020202020204" pitchFamily="34" charset="0"/>
                        <a:buChar char="•"/>
                      </a:pPr>
                      <a:endParaRPr lang="en-US" sz="1200" b="0" i="0" u="none" dirty="0">
                        <a:solidFill>
                          <a:schemeClr val="tx1"/>
                        </a:solidFill>
                      </a:endParaRPr>
                    </a:p>
                    <a:p>
                      <a:pPr marL="171450" indent="-171450" algn="l">
                        <a:buFont typeface="Arial" panose="020B0604020202020204" pitchFamily="34" charset="0"/>
                        <a:buChar char="•"/>
                      </a:pPr>
                      <a:r>
                        <a:rPr lang="en-US" sz="1200" b="0" i="0" u="none" dirty="0">
                          <a:solidFill>
                            <a:schemeClr val="tx1"/>
                          </a:solidFill>
                        </a:rPr>
                        <a:t>Co-founder of Intellia Therapeutics. </a:t>
                      </a:r>
                    </a:p>
                    <a:p>
                      <a:pPr marL="171450" indent="-171450" algn="l">
                        <a:buFont typeface="Arial" panose="020B0604020202020204" pitchFamily="34" charset="0"/>
                        <a:buChar char="•"/>
                      </a:pPr>
                      <a:r>
                        <a:rPr lang="en-US" sz="1200" b="0" i="0" u="none" dirty="0">
                          <a:solidFill>
                            <a:schemeClr val="tx1"/>
                          </a:solidFill>
                        </a:rPr>
                        <a:t> </a:t>
                      </a:r>
                    </a:p>
                    <a:p>
                      <a:pPr marL="171450" indent="-171450" algn="l">
                        <a:buFont typeface="Arial" panose="020B0604020202020204" pitchFamily="34" charset="0"/>
                        <a:buChar char="•"/>
                      </a:pPr>
                      <a:r>
                        <a:rPr lang="en-US" sz="1200" b="0" i="0" u="none" dirty="0">
                          <a:solidFill>
                            <a:schemeClr val="tx1"/>
                          </a:solidFill>
                        </a:rPr>
                        <a:t>Cofounder Jennifer Doudna, PhD, shared 2020 Nobel prize Chemistry with Emmanuelle, harpentier (Max Planck Institute, Berlin, Germany and cofounder CRISPR Therapeutics, Geneva).</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3855">
                <a:tc>
                  <a:txBody>
                    <a:bodyPr/>
                    <a:lstStyle/>
                    <a:p>
                      <a:pPr algn="ctr">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u="none" dirty="0"/>
                        <a:t>Berkeley,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17327">
                <a:tc>
                  <a:txBody>
                    <a:bodyPr/>
                    <a:lstStyle/>
                    <a:p>
                      <a:pPr algn="ctr">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NASDAQ CRBU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17327">
                <a:tc>
                  <a:txBody>
                    <a:bodyPr/>
                    <a:lstStyle/>
                    <a:p>
                      <a:pPr algn="ctr">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062866">
                <a:tc>
                  <a:txBody>
                    <a:bodyPr/>
                    <a:lstStyle/>
                    <a:p>
                      <a:pPr algn="ctr"/>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tx1"/>
                          </a:solidFill>
                        </a:rPr>
                        <a:t>Pre IPO eval 907,3M</a:t>
                      </a:r>
                    </a:p>
                    <a:p>
                      <a:pPr algn="ctr"/>
                      <a:endParaRPr lang="en-US" sz="1200" dirty="0">
                        <a:solidFill>
                          <a:schemeClr val="tx1"/>
                        </a:solidFill>
                      </a:endParaRPr>
                    </a:p>
                    <a:p>
                      <a:pPr algn="ctr"/>
                      <a:r>
                        <a:rPr lang="en-US" sz="1200" dirty="0">
                          <a:solidFill>
                            <a:schemeClr val="tx1"/>
                          </a:solidFill>
                        </a:rPr>
                        <a:t>IPO raised 304M</a:t>
                      </a:r>
                    </a:p>
                    <a:p>
                      <a:pPr algn="ctr"/>
                      <a:r>
                        <a:rPr lang="en-US" sz="1200" dirty="0">
                          <a:solidFill>
                            <a:schemeClr val="tx1"/>
                          </a:solidFill>
                        </a:rPr>
                        <a:t>Market cap  4/20/22 504.7 M</a:t>
                      </a:r>
                    </a:p>
                    <a:p>
                      <a:pPr algn="ctr"/>
                      <a:r>
                        <a:rPr lang="en-US" sz="1200" dirty="0">
                          <a:solidFill>
                            <a:schemeClr val="tx1"/>
                          </a:solidFill>
                        </a:rPr>
                        <a:t>08/11/23 588.7M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901458">
                <a:tc>
                  <a:txBody>
                    <a:bodyPr/>
                    <a:lstStyle/>
                    <a:p>
                      <a:pPr algn="ctr"/>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tx1"/>
                          </a:solidFill>
                        </a:rPr>
                        <a:t>Total cash raised: $317,7  in 8 rounds</a:t>
                      </a:r>
                    </a:p>
                    <a:p>
                      <a:pPr algn="ctr"/>
                      <a:r>
                        <a:rPr lang="en-US" sz="1200" dirty="0">
                          <a:solidFill>
                            <a:schemeClr val="tx1"/>
                          </a:solidFill>
                        </a:rPr>
                        <a:t> IPO 2021 167,5M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1732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0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51732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latin typeface="+mn-lt"/>
                          <a:ea typeface="+mn-ea"/>
                          <a:cs typeface="+mn-cs"/>
                        </a:rPr>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mn-lt"/>
                          <a:ea typeface="+mn-ea"/>
                          <a:cs typeface="+mn-cs"/>
                        </a:rPr>
                        <a:t>CRISPR</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796665">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latin typeface="+mn-lt"/>
                          <a:ea typeface="+mn-ea"/>
                          <a:cs typeface="+mn-cs"/>
                        </a:rPr>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mn-lt"/>
                          <a:ea typeface="+mn-ea"/>
                          <a:cs typeface="+mn-cs"/>
                        </a:rPr>
                        <a:t>cariboubiosciences.com</a:t>
                      </a:r>
                    </a:p>
                    <a:p>
                      <a:pPr marL="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mn-lt"/>
                        <a:ea typeface="+mn-ea"/>
                        <a:cs typeface="+mn-cs"/>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811645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0" y="685800"/>
            <a:ext cx="10337800" cy="262360"/>
          </a:xfrm>
        </p:spPr>
        <p:txBody>
          <a:bodyPr>
            <a:normAutofit fontScale="90000"/>
          </a:bodyPr>
          <a:lstStyle/>
          <a:p>
            <a:r>
              <a:rPr lang="en-US" dirty="0"/>
              <a:t>                </a:t>
            </a:r>
            <a:r>
              <a:rPr lang="en-US" sz="4400" dirty="0"/>
              <a:t>Caribou Biosciences, Inc (2)</a:t>
            </a:r>
          </a:p>
        </p:txBody>
      </p:sp>
      <p:graphicFrame>
        <p:nvGraphicFramePr>
          <p:cNvPr id="5" name="Table 4"/>
          <p:cNvGraphicFramePr>
            <a:graphicFrameLocks noGrp="1"/>
          </p:cNvGraphicFramePr>
          <p:nvPr>
            <p:extLst>
              <p:ext uri="{D42A27DB-BD31-4B8C-83A1-F6EECF244321}">
                <p14:modId xmlns:p14="http://schemas.microsoft.com/office/powerpoint/2010/main" val="3064557708"/>
              </p:ext>
            </p:extLst>
          </p:nvPr>
        </p:nvGraphicFramePr>
        <p:xfrm>
          <a:off x="927100" y="1193801"/>
          <a:ext cx="10337800" cy="5390198"/>
        </p:xfrm>
        <a:graphic>
          <a:graphicData uri="http://schemas.openxmlformats.org/drawingml/2006/table">
            <a:tbl>
              <a:tblPr firstRow="1" bandRow="1">
                <a:tableStyleId>{5C22544A-7EE6-4342-B048-85BDC9FD1C3A}</a:tableStyleId>
              </a:tblPr>
              <a:tblGrid>
                <a:gridCol w="1266743">
                  <a:extLst>
                    <a:ext uri="{9D8B030D-6E8A-4147-A177-3AD203B41FA5}">
                      <a16:colId xmlns:a16="http://schemas.microsoft.com/office/drawing/2014/main" val="20000"/>
                    </a:ext>
                  </a:extLst>
                </a:gridCol>
                <a:gridCol w="1988476">
                  <a:extLst>
                    <a:ext uri="{9D8B030D-6E8A-4147-A177-3AD203B41FA5}">
                      <a16:colId xmlns:a16="http://schemas.microsoft.com/office/drawing/2014/main" val="20001"/>
                    </a:ext>
                  </a:extLst>
                </a:gridCol>
                <a:gridCol w="4439808">
                  <a:extLst>
                    <a:ext uri="{9D8B030D-6E8A-4147-A177-3AD203B41FA5}">
                      <a16:colId xmlns:a16="http://schemas.microsoft.com/office/drawing/2014/main" val="20002"/>
                    </a:ext>
                  </a:extLst>
                </a:gridCol>
                <a:gridCol w="2642773">
                  <a:extLst>
                    <a:ext uri="{9D8B030D-6E8A-4147-A177-3AD203B41FA5}">
                      <a16:colId xmlns:a16="http://schemas.microsoft.com/office/drawing/2014/main" val="20003"/>
                    </a:ext>
                  </a:extLst>
                </a:gridCol>
              </a:tblGrid>
              <a:tr h="353063">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5495">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These CRISPR sequences act as a form of genomic memory that can be accessed to defend the cell when it is invaded by plasmids or phages that contain the recorded sequences.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At the core of Caribou's extensive CRISPR technology IP portfolio The USPTO recently issued U.S. Patent No. 10,000,772 for the use of CRISPR/Cas9 genome editing covering widely used guide formats in various environments, including eukaryotic cells. The companies expect this is the first of many patents that will issue based on the foundational work done by Drs. Charpentier and Doudna and their teams.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8880">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8880">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888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44640">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5495">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680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888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888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6804">
                <a:tc rowSpan="4">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6176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Cariboubio.com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56336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6176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7888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458673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Caribou Biosciences, Inc. - Applications</a:t>
            </a:r>
          </a:p>
        </p:txBody>
      </p:sp>
      <p:sp>
        <p:nvSpPr>
          <p:cNvPr id="3" name="Content Placeholder 2"/>
          <p:cNvSpPr>
            <a:spLocks noGrp="1"/>
          </p:cNvSpPr>
          <p:nvPr>
            <p:ph idx="1"/>
          </p:nvPr>
        </p:nvSpPr>
        <p:spPr>
          <a:xfrm>
            <a:off x="687238" y="2126412"/>
            <a:ext cx="10972800" cy="4525963"/>
          </a:xfrm>
        </p:spPr>
        <p:txBody>
          <a:bodyPr/>
          <a:lstStyle/>
          <a:p>
            <a:r>
              <a:rPr lang="en-US" sz="2400" dirty="0"/>
              <a:t>Therapeutics – cofounded Intellia -see below</a:t>
            </a:r>
          </a:p>
          <a:p>
            <a:r>
              <a:rPr lang="en-US" sz="2400" dirty="0"/>
              <a:t>Agricultural Biotech</a:t>
            </a:r>
          </a:p>
          <a:p>
            <a:r>
              <a:rPr lang="en-US" sz="2400" dirty="0"/>
              <a:t>Biological Research</a:t>
            </a:r>
          </a:p>
          <a:p>
            <a:r>
              <a:rPr lang="en-US" sz="2400" dirty="0"/>
              <a:t>Industrial Biotech</a:t>
            </a:r>
          </a:p>
          <a:p>
            <a:endParaRPr lang="en-US" dirty="0"/>
          </a:p>
        </p:txBody>
      </p:sp>
      <p:sp>
        <p:nvSpPr>
          <p:cNvPr id="4" name="Slide Number Placeholder 3"/>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42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58175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7310" y="615730"/>
            <a:ext cx="10337800" cy="262360"/>
          </a:xfrm>
        </p:spPr>
        <p:txBody>
          <a:bodyPr>
            <a:noAutofit/>
          </a:bodyPr>
          <a:lstStyle/>
          <a:p>
            <a:r>
              <a:rPr lang="en-US" sz="4000" dirty="0"/>
              <a:t>Editas Medicine, Inc                      </a:t>
            </a:r>
          </a:p>
        </p:txBody>
      </p:sp>
      <p:graphicFrame>
        <p:nvGraphicFramePr>
          <p:cNvPr id="5" name="Table 4"/>
          <p:cNvGraphicFramePr>
            <a:graphicFrameLocks noGrp="1"/>
          </p:cNvGraphicFramePr>
          <p:nvPr>
            <p:extLst>
              <p:ext uri="{D42A27DB-BD31-4B8C-83A1-F6EECF244321}">
                <p14:modId xmlns:p14="http://schemas.microsoft.com/office/powerpoint/2010/main" val="749936069"/>
              </p:ext>
            </p:extLst>
          </p:nvPr>
        </p:nvGraphicFramePr>
        <p:xfrm>
          <a:off x="0" y="1398128"/>
          <a:ext cx="12192000" cy="5238279"/>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36032">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504212">
                <a:tc gridSpan="2">
                  <a:txBody>
                    <a:bodyPr/>
                    <a:lstStyle/>
                    <a:p>
                      <a:pPr algn="l"/>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02270">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Founders: Feng Zhang, J. Keith Joung, </a:t>
                      </a:r>
                      <a:r>
                        <a:rPr lang="en-US" sz="1200" u="sng" dirty="0">
                          <a:solidFill>
                            <a:schemeClr val="tx1"/>
                          </a:solidFill>
                        </a:rPr>
                        <a:t>Jennifer </a:t>
                      </a:r>
                      <a:r>
                        <a:rPr lang="en-US" sz="1200" u="none" dirty="0">
                          <a:solidFill>
                            <a:schemeClr val="tx1"/>
                          </a:solidFill>
                        </a:rPr>
                        <a:t>Doudna</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Editas Medicine is engaged in discovering and developing a novel class of genome editing therapeutics. The company has generated substantial patent filings and has access to intellectual property covering foundational genome editing technologies, as well as essential advancements and enablements that will uniquely allow the company to translate early findings into viable human therapeutic products.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Editas Medicine's mission is to translate its genome editing technology into a novel class of human therapeutics that enable precise and corrective molecular modification to treat the underlying cause of a broad range of diseases at the genetic level.</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CRSIPR technology likened from Broad Institute, MIT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Gilmore  O’Neill  is President and Chief Executive Officer of Editas Medicine and a member of the Editas Board of Directors.</a:t>
                      </a:r>
                    </a:p>
                    <a:p>
                      <a:pPr marL="171450" indent="-171450">
                        <a:buFont typeface="Arial" panose="020B0604020202020204" pitchFamily="34" charset="0"/>
                        <a:buChar char="•"/>
                      </a:pPr>
                      <a:r>
                        <a:rPr lang="en-US" sz="1200" b="0" i="0" u="none" dirty="0">
                          <a:solidFill>
                            <a:schemeClr val="tx1"/>
                          </a:solidFill>
                        </a:rPr>
                        <a:t>He joined Editas Medicine in June 2022.</a:t>
                      </a:r>
                    </a:p>
                    <a:p>
                      <a:pPr marL="171450" indent="-171450">
                        <a:buFont typeface="Arial" panose="020B0604020202020204" pitchFamily="34" charset="0"/>
                        <a:buChar char="•"/>
                      </a:pPr>
                      <a:r>
                        <a:rPr lang="en-US" sz="1200" b="0" i="0" u="none" dirty="0">
                          <a:solidFill>
                            <a:schemeClr val="tx1"/>
                          </a:solidFill>
                        </a:rPr>
                        <a:t>Gilmore brings to Editas more than 20 years of experience</a:t>
                      </a:r>
                    </a:p>
                    <a:p>
                      <a:pPr marL="171450" indent="-171450">
                        <a:buFont typeface="Arial" panose="020B0604020202020204" pitchFamily="34" charset="0"/>
                        <a:buChar char="•"/>
                      </a:pPr>
                      <a:r>
                        <a:rPr lang="en-US" sz="1200" b="0" i="0" u="none" dirty="0">
                          <a:solidFill>
                            <a:schemeClr val="tx1"/>
                          </a:solidFill>
                        </a:rPr>
                        <a:t>in genetic medicine, neurobiology, and clinical development. Gilmore also has a track record of driving and</a:t>
                      </a:r>
                    </a:p>
                    <a:p>
                      <a:pPr marL="171450" indent="-171450">
                        <a:buFont typeface="Arial" panose="020B0604020202020204" pitchFamily="34" charset="0"/>
                        <a:buChar char="•"/>
                      </a:pPr>
                      <a:r>
                        <a:rPr lang="en-US" sz="1200" b="0" i="0" u="none" dirty="0">
                          <a:solidFill>
                            <a:schemeClr val="tx1"/>
                          </a:solidFill>
                        </a:rPr>
                        <a:t>leading several of biotech’s most successful clinical programs and achieving marketing approvals for several medicines, including Amondys®, Vyondys®, Spinraza®,</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Prev. Exec VP of R&amp;D at Sarepta</a:t>
                      </a:r>
                    </a:p>
                    <a:p>
                      <a:pPr marL="0" indent="0">
                        <a:buFont typeface="Arial" panose="020B0604020202020204" pitchFamily="34" charset="0"/>
                        <a:buNone/>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511">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Camebridge, MA (Boulder CO)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98511">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Nadaq EDIT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9851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41265">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4/7/22 1.3 B </a:t>
                      </a:r>
                    </a:p>
                    <a:p>
                      <a:r>
                        <a:rPr lang="en-US" sz="1200" dirty="0">
                          <a:solidFill>
                            <a:schemeClr val="tx1"/>
                          </a:solidFill>
                        </a:rPr>
                        <a:t>8/11/23 708 6</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0227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aseline="0" dirty="0">
                          <a:solidFill>
                            <a:schemeClr val="tx1"/>
                          </a:solidFill>
                        </a:rPr>
                        <a:t>Total raised 781 M in 6 round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09359">
                <a:tc>
                  <a:txBody>
                    <a:bodyPr/>
                    <a:lstStyle/>
                    <a:p>
                      <a:r>
                        <a:rPr lang="en-US" sz="1300" dirty="0"/>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Editas.com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15473">
                <a:tc>
                  <a:txBody>
                    <a:bodyPr/>
                    <a:lstStyle/>
                    <a:p>
                      <a:endParaRPr lang="en-US" sz="32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0316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03166">
                <a:tc rowSpan="4">
                  <a:txBody>
                    <a:bodyPr/>
                    <a:lstStyle/>
                    <a:p>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1608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85627">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2868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19851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4981911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FFBD-DD64-AE86-D2AB-E54CAD7AB0E4}"/>
              </a:ext>
            </a:extLst>
          </p:cNvPr>
          <p:cNvSpPr>
            <a:spLocks noGrp="1"/>
          </p:cNvSpPr>
          <p:nvPr>
            <p:ph type="title"/>
          </p:nvPr>
        </p:nvSpPr>
        <p:spPr>
          <a:xfrm>
            <a:off x="439782" y="-157231"/>
            <a:ext cx="10972800" cy="1143000"/>
          </a:xfrm>
        </p:spPr>
        <p:txBody>
          <a:bodyPr>
            <a:normAutofit/>
          </a:bodyPr>
          <a:lstStyle/>
          <a:p>
            <a:r>
              <a:rPr lang="en-US" sz="4000" dirty="0"/>
              <a:t>Editas Medicine Pipeline</a:t>
            </a:r>
          </a:p>
        </p:txBody>
      </p:sp>
      <p:sp>
        <p:nvSpPr>
          <p:cNvPr id="4" name="Slide Number Placeholder 3">
            <a:extLst>
              <a:ext uri="{FF2B5EF4-FFF2-40B4-BE49-F238E27FC236}">
                <a16:creationId xmlns:a16="http://schemas.microsoft.com/office/drawing/2014/main" id="{716145CD-049D-DA16-4ECE-F19FDAFEADDD}"/>
              </a:ext>
            </a:extLst>
          </p:cNvPr>
          <p:cNvSpPr>
            <a:spLocks noGrp="1"/>
          </p:cNvSpPr>
          <p:nvPr>
            <p:ph type="sldNum" sz="quarter" idx="12"/>
          </p:nvPr>
        </p:nvSpPr>
        <p:spPr/>
        <p:txBody>
          <a:bodyPr/>
          <a:lstStyle/>
          <a:p>
            <a:fld id="{717B768C-085A-44D3-9027-33B1E55635E1}" type="slidenum">
              <a:rPr lang="en-US" smtClean="0"/>
              <a:t>44</a:t>
            </a:fld>
            <a:endParaRPr lang="en-US" dirty="0"/>
          </a:p>
        </p:txBody>
      </p:sp>
      <p:pic>
        <p:nvPicPr>
          <p:cNvPr id="1026" name="Picture 2" descr="pipeline">
            <a:extLst>
              <a:ext uri="{FF2B5EF4-FFF2-40B4-BE49-F238E27FC236}">
                <a16:creationId xmlns:a16="http://schemas.microsoft.com/office/drawing/2014/main" id="{628F463F-7244-6A05-B7AD-AE196B9F57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849" y="1574074"/>
            <a:ext cx="908030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37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406" y="219841"/>
            <a:ext cx="10871200" cy="160760"/>
          </a:xfrm>
        </p:spPr>
        <p:txBody>
          <a:bodyPr>
            <a:normAutofit fontScale="90000"/>
          </a:bodyPr>
          <a:lstStyle/>
          <a:p>
            <a:pPr algn="l"/>
            <a:r>
              <a:rPr lang="en-US" dirty="0"/>
              <a:t>                                    </a:t>
            </a:r>
            <a:r>
              <a:rPr lang="en-US" sz="4400" dirty="0"/>
              <a:t>Verve Therapeutics</a:t>
            </a:r>
          </a:p>
        </p:txBody>
      </p:sp>
      <p:graphicFrame>
        <p:nvGraphicFramePr>
          <p:cNvPr id="5" name="Table 4"/>
          <p:cNvGraphicFramePr>
            <a:graphicFrameLocks noGrp="1"/>
          </p:cNvGraphicFramePr>
          <p:nvPr>
            <p:extLst>
              <p:ext uri="{D42A27DB-BD31-4B8C-83A1-F6EECF244321}">
                <p14:modId xmlns:p14="http://schemas.microsoft.com/office/powerpoint/2010/main" val="3703964616"/>
              </p:ext>
            </p:extLst>
          </p:nvPr>
        </p:nvGraphicFramePr>
        <p:xfrm>
          <a:off x="2" y="959537"/>
          <a:ext cx="12191998" cy="5898463"/>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36031">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55012">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1738">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2018</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0" indent="0" algn="l">
                        <a:spcAft>
                          <a:spcPts val="600"/>
                        </a:spcAft>
                        <a:buClr>
                          <a:schemeClr val="accent6"/>
                        </a:buClr>
                        <a:buFont typeface="Arial" panose="020B0604020202020204" pitchFamily="34" charset="0"/>
                        <a:buNone/>
                      </a:pPr>
                      <a:r>
                        <a:rPr lang="en-US" sz="1200" u="none" dirty="0">
                          <a:solidFill>
                            <a:schemeClr val="tx1"/>
                          </a:solidFill>
                        </a:rPr>
                        <a:t>  Verve Therapeutics is a biotechnology company created with a singular focus: to protect the world from heart disease. Founded by world-leading experts in cardiovascular medicine, human genetics and gene editing, the company aims to develop transformative, once-and-done therapies for coronary heart disease. </a:t>
                      </a:r>
                    </a:p>
                    <a:p>
                      <a:pPr marL="0" indent="0" algn="l">
                        <a:spcAft>
                          <a:spcPts val="600"/>
                        </a:spcAft>
                        <a:buClr>
                          <a:schemeClr val="accent6"/>
                        </a:buClr>
                        <a:buFont typeface="Arial" panose="020B0604020202020204" pitchFamily="34" charset="0"/>
                        <a:buNone/>
                      </a:pPr>
                      <a:endParaRPr lang="en-US" sz="1200" u="none" dirty="0">
                        <a:solidFill>
                          <a:schemeClr val="tx1"/>
                        </a:solidFill>
                      </a:endParaRPr>
                    </a:p>
                    <a:p>
                      <a:pPr marL="0" indent="0" algn="l">
                        <a:spcAft>
                          <a:spcPts val="600"/>
                        </a:spcAft>
                        <a:buClr>
                          <a:schemeClr val="accent6"/>
                        </a:buClr>
                        <a:buFont typeface="Arial" panose="020B0604020202020204" pitchFamily="34" charset="0"/>
                        <a:buNone/>
                      </a:pPr>
                      <a:r>
                        <a:rPr lang="en-US" sz="1200" u="none" dirty="0">
                          <a:solidFill>
                            <a:schemeClr val="tx1"/>
                          </a:solidFill>
                        </a:rPr>
                        <a:t>Verve’s </a:t>
                      </a:r>
                      <a:r>
                        <a:rPr lang="en-US" sz="1200" u="sng" dirty="0">
                          <a:solidFill>
                            <a:schemeClr val="tx1"/>
                          </a:solidFill>
                        </a:rPr>
                        <a:t>gene editing medicines </a:t>
                      </a:r>
                      <a:r>
                        <a:rPr lang="en-US" sz="1200" u="none" dirty="0">
                          <a:solidFill>
                            <a:schemeClr val="tx1"/>
                          </a:solidFill>
                        </a:rPr>
                        <a:t>are designed to safely edit the genome of adults and mimic naturally occurring gene variants to permanently lower LDL cholesterol and triglyceride levels. </a:t>
                      </a:r>
                    </a:p>
                    <a:p>
                      <a:pPr marL="0" indent="0" algn="l">
                        <a:spcAft>
                          <a:spcPts val="600"/>
                        </a:spcAft>
                        <a:buClr>
                          <a:schemeClr val="accent6"/>
                        </a:buClr>
                        <a:buFont typeface="Arial" panose="020B0604020202020204" pitchFamily="34" charset="0"/>
                        <a:buNone/>
                      </a:pPr>
                      <a:endParaRPr lang="en-US" sz="1200" u="none" dirty="0">
                        <a:solidFill>
                          <a:schemeClr val="tx1"/>
                        </a:solidFill>
                      </a:endParaRPr>
                    </a:p>
                    <a:p>
                      <a:pPr marL="0" indent="0" algn="l">
                        <a:spcAft>
                          <a:spcPts val="600"/>
                        </a:spcAft>
                        <a:buClr>
                          <a:schemeClr val="accent6"/>
                        </a:buClr>
                        <a:buFont typeface="Arial" panose="020B0604020202020204" pitchFamily="34" charset="0"/>
                        <a:buNone/>
                      </a:pPr>
                      <a:r>
                        <a:rPr lang="en-US" sz="1200" u="none" dirty="0">
                          <a:solidFill>
                            <a:schemeClr val="tx1"/>
                          </a:solidFill>
                        </a:rPr>
                        <a:t>The company is advancing a pipeline of precision genetic medicines, led by VERVE-101, which is being developed initially for heterozygous familial hypercholesterolemia, a potentially fatal genetic heart disease. In 2020, Verve was recognized as a "Best Places to Work" by the Boston Business Journal and one of the "Endpoints 11.“</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Focused initially on addressing disease populations that have genetically driven, life-long and severely elevated LDL-C, such as </a:t>
                      </a:r>
                      <a:r>
                        <a:rPr lang="en-US" sz="1200" u="sng" dirty="0">
                          <a:solidFill>
                            <a:schemeClr val="tx1"/>
                          </a:solidFill>
                        </a:rPr>
                        <a:t>familial hypercholesteremia (FH)</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 FH, a genetic disease caused by life-long severely elevated LDL-C that leads to increased risk </a:t>
                      </a:r>
                      <a:r>
                        <a:rPr lang="en-US" sz="1200" u="sng" dirty="0">
                          <a:solidFill>
                            <a:schemeClr val="tx1"/>
                          </a:solidFill>
                        </a:rPr>
                        <a:t>of early-onset Atherosclerotic cardiovascular disease IASCVD</a:t>
                      </a:r>
                      <a:r>
                        <a:rPr lang="en-US" sz="1200" u="none" dirty="0">
                          <a:solidFill>
                            <a:schemeClr val="tx1"/>
                          </a:solidFill>
                        </a:rPr>
                        <a:t>) ,and affecting approximately 1.3 million in the U.S. and 31 million globally.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0" indent="0">
                        <a:buFont typeface="Arial" panose="020B0604020202020204" pitchFamily="34" charset="0"/>
                        <a:buNone/>
                      </a:pPr>
                      <a:r>
                        <a:rPr lang="en-US" sz="1200" b="0" i="0" u="none" dirty="0">
                          <a:solidFill>
                            <a:schemeClr val="tx1"/>
                          </a:solidFill>
                        </a:rPr>
                        <a:t>Sekar Kathiresan, M.D.</a:t>
                      </a:r>
                    </a:p>
                    <a:p>
                      <a:pPr marL="171450" indent="-171450">
                        <a:buFont typeface="Arial" panose="020B0604020202020204" pitchFamily="34" charset="0"/>
                        <a:buChar char="•"/>
                      </a:pPr>
                      <a:r>
                        <a:rPr lang="en-US" sz="1200" b="0" i="0" u="none" dirty="0">
                          <a:solidFill>
                            <a:schemeClr val="tx1"/>
                          </a:solidFill>
                        </a:rPr>
                        <a:t>Co-Founder, Chief Executive Officer and Board Member</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a cardiologist and scientist who has focused his career on understanding the inherited basis for heart attack. Based on his groundbreaking discoveries in human genetic mutations that confer resistance to cardiovascular disease </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Today, Verve is advancing two initial programs that target PCSK9 and ANGPTL3, respectively – genes that have been extensively validated by Dr. Kathiresan and others as targets for lowering blood lipids, such as low-density lipoprotein cholesterol, which is a major driver of cardiovascular disease.</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Prior to joining Verve, Dr. Kathiresan’s roles included director of the Massachusetts General Hospital (MGH) Center for Genomic Medicine, director of the Cardiovascular Disease Initiative.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1738">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Camebridge MS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38491">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VERV market cap  963.3 M  4/7/22</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8/11/23 1.1.B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4702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70995">
                <a:tc>
                  <a:txBody>
                    <a:bodyPr/>
                    <a:lstStyle/>
                    <a:p>
                      <a:r>
                        <a:rPr lang="en-US" sz="1200" b="1" dirty="0">
                          <a:solidFill>
                            <a:srgbClr val="FF0000"/>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IPO 06/2021 raised 266.7M+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61738">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Ser A 06/2020 raise 63M$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6289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VERVE-101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4702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4593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Preclinical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499001">
                <a:tc rowSpan="4">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www.verve.com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0900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99001">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0900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4702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2903817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2814" y="521138"/>
            <a:ext cx="10337800" cy="262360"/>
          </a:xfrm>
        </p:spPr>
        <p:txBody>
          <a:bodyPr>
            <a:normAutofit fontScale="90000"/>
          </a:bodyPr>
          <a:lstStyle/>
          <a:p>
            <a:r>
              <a:rPr lang="en-US" sz="4400" dirty="0"/>
              <a:t>ElevateBio           </a:t>
            </a: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819116161"/>
              </p:ext>
            </p:extLst>
          </p:nvPr>
        </p:nvGraphicFramePr>
        <p:xfrm>
          <a:off x="0" y="1675500"/>
          <a:ext cx="12191998" cy="5182500"/>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36031">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25632">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0077">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lgn="l">
                        <a:spcAft>
                          <a:spcPts val="600"/>
                        </a:spcAft>
                        <a:buClr>
                          <a:schemeClr val="accent6"/>
                        </a:buClr>
                        <a:buFont typeface="Arial" panose="020B0604020202020204" pitchFamily="34" charset="0"/>
                        <a:buChar char="•"/>
                      </a:pPr>
                      <a:r>
                        <a:rPr lang="en-US" sz="1200" i="1" u="none" dirty="0">
                          <a:solidFill>
                            <a:schemeClr val="tx1"/>
                          </a:solidFill>
                        </a:rPr>
                        <a:t>Creating and operating a portfolio of cell and gene therapy companies to develop, manufacture and commercialize life-transforming medicines</a:t>
                      </a:r>
                    </a:p>
                    <a:p>
                      <a:pPr marL="171450" indent="-171450" algn="l">
                        <a:spcAft>
                          <a:spcPts val="600"/>
                        </a:spcAft>
                        <a:buClr>
                          <a:schemeClr val="accent6"/>
                        </a:buClr>
                        <a:buFont typeface="Arial" panose="020B0604020202020204" pitchFamily="34" charset="0"/>
                        <a:buChar char="•"/>
                      </a:pPr>
                      <a:r>
                        <a:rPr lang="en-US" sz="1200" i="1" u="none" dirty="0">
                          <a:solidFill>
                            <a:schemeClr val="tx1"/>
                          </a:solidFill>
                        </a:rPr>
                        <a:t>A biotechnology holding company, established to create and operate a broad portfolio of cell and gene therapy companies through partnerships with leading academic researchers, medical centers and entrepreneurs. ElevateBio builds single- and multi-product companies by providing scientific founders with fully-integrated bench-to- bedside capabilities including world-class scientists, manufacturing facilities, drug developers and commercial expertise. ElevateBio is building a team of industry leaders who work at the holding company and are assigned exclusively or in-part to ElevateBio portfolio companies over time. ElevateBio BaseCamp, a company-owned Center of Cell and Gene Therapy Innovation, will serve as the R&amp;D, process development and manufacturing hub across the entire ElevateBio portfolio while also supporting selected strategic partners. </a:t>
                      </a:r>
                      <a:endParaRPr lang="en-US" sz="1200" u="sng"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“Many Companies – One Robust Organization”</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ElevateBio’s novel business model, including BaseCamp, our centralized R&amp;D and manufacturing organization, is structured to rapidly and efficiently build single- and multi-product cell and gene therapy companies.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06/23/2021 invested 95M n Abata Bioscience Ser A</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10/27/2021 acquired AgBiomes stake in its spin off Life-Edit (formed 10/2020)</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9">
                  <a:txBody>
                    <a:bodyPr/>
                    <a:lstStyle/>
                    <a:p>
                      <a:pPr marL="171450" indent="-171450">
                        <a:buFont typeface="Arial" panose="020B0604020202020204" pitchFamily="34" charset="0"/>
                        <a:buChar char="•"/>
                      </a:pPr>
                      <a:r>
                        <a:rPr lang="en-US" sz="1200" b="0" i="0" u="sng" dirty="0">
                          <a:solidFill>
                            <a:schemeClr val="tx1"/>
                          </a:solidFill>
                        </a:rPr>
                        <a:t>Co-founders David Hallal, CEO and Chairman, </a:t>
                      </a:r>
                      <a:r>
                        <a:rPr lang="en-US" sz="1200" b="0" i="0" u="none" dirty="0">
                          <a:solidFill>
                            <a:schemeClr val="tx1"/>
                          </a:solidFill>
                        </a:rPr>
                        <a:t>Executive Paartner MPM Capital</a:t>
                      </a:r>
                    </a:p>
                    <a:p>
                      <a:pPr marL="171450" indent="-171450">
                        <a:buFont typeface="Wingdings" panose="05000000000000000000" pitchFamily="2" charset="2"/>
                        <a:buChar char="Ø"/>
                      </a:pPr>
                      <a:r>
                        <a:rPr lang="en-US" sz="1200" b="0" i="0" u="none" dirty="0">
                          <a:solidFill>
                            <a:schemeClr val="tx1"/>
                          </a:solidFill>
                        </a:rPr>
                        <a:t>Prev. CEO of Alexion and 30 years in biotech incl. Eytech, Biogen and Amgen.</a:t>
                      </a:r>
                    </a:p>
                    <a:p>
                      <a:pPr marL="171450" indent="-171450">
                        <a:buFont typeface="Arial" panose="020B0604020202020204" pitchFamily="34" charset="0"/>
                        <a:buChar char="•"/>
                      </a:pPr>
                      <a:r>
                        <a:rPr lang="en-US" sz="1200" b="0" i="0" u="sng" dirty="0">
                          <a:solidFill>
                            <a:schemeClr val="tx1"/>
                          </a:solidFill>
                        </a:rPr>
                        <a:t>Co-founder Mitchell H. Finer, PhD, President &amp; CSO, </a:t>
                      </a:r>
                      <a:r>
                        <a:rPr lang="en-US" sz="1200" b="0" i="0" u="none" dirty="0">
                          <a:solidFill>
                            <a:schemeClr val="tx1"/>
                          </a:solidFill>
                        </a:rPr>
                        <a:t>globally recognized pioneer in cell and gene therapies, former CSO BlueBird and CEO in many companies. and</a:t>
                      </a:r>
                      <a:r>
                        <a:rPr lang="en-US" sz="1200" b="0" i="0" u="none" baseline="0" dirty="0">
                          <a:solidFill>
                            <a:schemeClr val="tx1"/>
                          </a:solidFill>
                        </a:rPr>
                        <a:t> M</a:t>
                      </a:r>
                      <a:r>
                        <a:rPr lang="en-US" sz="1200" b="0" i="0" u="none" dirty="0">
                          <a:solidFill>
                            <a:schemeClr val="tx1"/>
                          </a:solidFill>
                        </a:rPr>
                        <a:t>PM portfolio companies. </a:t>
                      </a:r>
                    </a:p>
                    <a:p>
                      <a:pPr marL="171450" indent="-171450">
                        <a:buFont typeface="Wingdings" panose="05000000000000000000" pitchFamily="2" charset="2"/>
                        <a:buChar char="Ø"/>
                      </a:pPr>
                      <a:r>
                        <a:rPr lang="en-US" sz="1200" b="0" i="0" u="none" dirty="0">
                          <a:solidFill>
                            <a:schemeClr val="tx1"/>
                          </a:solidFill>
                        </a:rPr>
                        <a:t>He founded and is the former CEO of Oncorus, focused on the development of oncolytic herpes viruses for the treatment of solid tumors. </a:t>
                      </a:r>
                    </a:p>
                    <a:p>
                      <a:pPr marL="171450" indent="-171450">
                        <a:buFont typeface="Wingdings" panose="05000000000000000000" pitchFamily="2" charset="2"/>
                        <a:buChar char="Ø"/>
                      </a:pPr>
                      <a:r>
                        <a:rPr lang="en-US" sz="1200" b="0" i="0" u="none" dirty="0">
                          <a:solidFill>
                            <a:schemeClr val="tx1"/>
                          </a:solidFill>
                        </a:rPr>
                        <a:t>He is also a founder and the former CEO of CODA Biotherapeutics, focused on developing a chemogenetic neuromodulation platform for the treatment of severe neurological disorders..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6578">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26578">
                <a:tc>
                  <a:txBody>
                    <a:bodyPr/>
                    <a:lstStyle/>
                    <a:p>
                      <a:pPr algn="l">
                        <a:spcAft>
                          <a:spcPts val="600"/>
                        </a:spcAft>
                      </a:pPr>
                      <a:r>
                        <a:rPr lang="en-US" sz="1200" b="0"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26578">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23740">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96.8 M 4/7/22</a:t>
                      </a:r>
                    </a:p>
                    <a:p>
                      <a:r>
                        <a:rPr lang="en-US" sz="1200" dirty="0">
                          <a:solidFill>
                            <a:schemeClr val="tx1"/>
                          </a:solidFill>
                        </a:rPr>
                        <a:t>8/11/23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860977">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5/2019 Ser.. A $150 M UBS Oncology</a:t>
                      </a:r>
                    </a:p>
                    <a:p>
                      <a:r>
                        <a:rPr lang="en-US" sz="1200" baseline="0" dirty="0">
                          <a:solidFill>
                            <a:schemeClr val="tx1"/>
                          </a:solidFill>
                        </a:rPr>
                        <a:t>3/2020 Ser. B $170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Investors include UBS Oncology</a:t>
                      </a:r>
                      <a:r>
                        <a:rPr lang="en-US" sz="1200" baseline="0" dirty="0">
                          <a:solidFill>
                            <a:schemeClr val="tx1"/>
                          </a:solidFill>
                        </a:rPr>
                        <a:t> Impact Fund; MPM Capital; F2Ventures; Samsara BioCapital; Redmile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$ 525M  Series C 03/2021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EcoR1Capital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Total raised 1.2 B in 5 rounds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43086">
                <a:tc>
                  <a:txBody>
                    <a:bodyPr/>
                    <a:lstStyle/>
                    <a:p>
                      <a:r>
                        <a:rPr lang="en-US" sz="1300" dirty="0"/>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elevateBio.com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7515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schemeClr val="accent6"/>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6350" cap="flat" cmpd="sng" algn="ctr">
                      <a:solidFill>
                        <a:prstClr val="white"/>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3"/>
                  </a:ext>
                </a:extLst>
              </a:tr>
              <a:tr h="22657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6350" cap="flat" cmpd="sng" algn="ctr">
                      <a:solidFill>
                        <a:prstClr val="white"/>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2890616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5304" y="127451"/>
            <a:ext cx="10337800" cy="262360"/>
          </a:xfrm>
        </p:spPr>
        <p:txBody>
          <a:bodyPr>
            <a:normAutofit fontScale="90000"/>
          </a:bodyPr>
          <a:lstStyle/>
          <a:p>
            <a:r>
              <a:rPr lang="en-US" dirty="0"/>
              <a:t>                    </a:t>
            </a:r>
            <a:r>
              <a:rPr lang="en-US" sz="4400" dirty="0"/>
              <a:t>Sangamo Therapeutics </a:t>
            </a:r>
          </a:p>
        </p:txBody>
      </p:sp>
      <p:graphicFrame>
        <p:nvGraphicFramePr>
          <p:cNvPr id="5" name="Table 4"/>
          <p:cNvGraphicFramePr>
            <a:graphicFrameLocks noGrp="1"/>
          </p:cNvGraphicFramePr>
          <p:nvPr>
            <p:extLst>
              <p:ext uri="{D42A27DB-BD31-4B8C-83A1-F6EECF244321}">
                <p14:modId xmlns:p14="http://schemas.microsoft.com/office/powerpoint/2010/main" val="381031182"/>
              </p:ext>
            </p:extLst>
          </p:nvPr>
        </p:nvGraphicFramePr>
        <p:xfrm>
          <a:off x="0" y="709448"/>
          <a:ext cx="12192000" cy="6148551"/>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609588">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1696">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1995</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3">
                  <a:txBody>
                    <a:bodyPr/>
                    <a:lstStyle/>
                    <a:p>
                      <a:pPr marL="171450" indent="-171450" algn="l">
                        <a:spcAft>
                          <a:spcPts val="600"/>
                        </a:spcAft>
                        <a:buClr>
                          <a:schemeClr val="accent6"/>
                        </a:buClr>
                        <a:buFont typeface="Arial" panose="020B0604020202020204" pitchFamily="34" charset="0"/>
                        <a:buChar char="•"/>
                      </a:pPr>
                      <a:r>
                        <a:rPr lang="en-US" sz="1200" b="1" i="1" u="none" dirty="0">
                          <a:solidFill>
                            <a:schemeClr val="tx1"/>
                          </a:solidFill>
                        </a:rPr>
                        <a:t>PIONEERING GENETIC CURES </a:t>
                      </a:r>
                      <a:r>
                        <a:rPr lang="en-US" sz="1200" b="0" i="0" u="none" dirty="0">
                          <a:solidFill>
                            <a:schemeClr val="tx1"/>
                          </a:solidFill>
                        </a:rPr>
                        <a:t>t- </a:t>
                      </a:r>
                      <a:r>
                        <a:rPr lang="en-US" sz="1200" u="none" dirty="0">
                          <a:solidFill>
                            <a:schemeClr val="tx1"/>
                          </a:solidFill>
                        </a:rPr>
                        <a:t>leader in the development of a proprietary technology platform that enables specific regulation of gene expression and gene modification.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 basis of this platform is a naturally occurring class of transcription factors, zinc finger DNA-binding proteins (ZFPs) which they can engineer to drive desired therapeutic outcomes.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Engineered ZFPs can be linked to functional domains that normally activate or repress gene expression to create ZFP trans/7/22 859.46M4cription factors (ZFP TFs) capable of turning genes on or off. </a:t>
                      </a:r>
                      <a:r>
                        <a:rPr lang="en-US" sz="1200" u="sng" dirty="0">
                          <a:solidFill>
                            <a:schemeClr val="tx1"/>
                          </a:solidFill>
                        </a:rPr>
                        <a:t>they can also link ZFPs to nuclease domains to create zinc finger nucleases (ZFNs) which enable precise gene-editing in cells.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Engineered ZFNs can modify a cell’s DNA at a precise location, thereby facilitating correction or disruption of a specific gene or the targeted addition of a new DNA sequence. “their primary mission is to develop ZFP Therapeutics®.  they have ongoing clinical programs to evaluate ZFP TFs and ZFNs as novel approaches to unmet medical needs where they believe they have a differential technical advantage to impact the outcome of disease by functioning at the DNA level.”</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MPS I and MPS II : Phase 1-</a:t>
                      </a:r>
                    </a:p>
                    <a:p>
                      <a:pPr marL="171450" indent="-171450" algn="l">
                        <a:spcAft>
                          <a:spcPts val="600"/>
                        </a:spcAft>
                        <a:buClr>
                          <a:schemeClr val="accent6"/>
                        </a:buClr>
                        <a:buFont typeface="Arial" panose="020B0604020202020204" pitchFamily="34" charset="0"/>
                        <a:buChar char="•"/>
                      </a:pPr>
                      <a:r>
                        <a:rPr lang="en-US" sz="1200" b="1" u="sng" dirty="0">
                          <a:solidFill>
                            <a:schemeClr val="tx1"/>
                          </a:solidFill>
                        </a:rPr>
                        <a:t>02/08/2019 MPS II study failed to show benefit in first 6 patients –trying higher </a:t>
                      </a:r>
                      <a:r>
                        <a:rPr lang="en-US" sz="1200" b="1" u="none" dirty="0">
                          <a:solidFill>
                            <a:schemeClr val="tx1"/>
                          </a:solidFill>
                        </a:rPr>
                        <a:t>dose but stock dropped 30%</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Hemophilia B: In Phase 1-2 SEE NEXT PAGE</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3">
                  <a:txBody>
                    <a:bodyPr/>
                    <a:lstStyle/>
                    <a:p>
                      <a:pPr marL="171450" indent="-171450">
                        <a:buFont typeface="Arial" panose="020B0604020202020204" pitchFamily="34" charset="0"/>
                        <a:buChar char="•"/>
                      </a:pPr>
                      <a:r>
                        <a:rPr lang="en-US" sz="1200" b="0" i="0" u="none" dirty="0">
                          <a:solidFill>
                            <a:schemeClr val="tx1"/>
                          </a:solidFill>
                        </a:rPr>
                        <a:t>Founding CEO was Edward Lampier, the inventor of </a:t>
                      </a:r>
                      <a:r>
                        <a:rPr lang="en-US" sz="1200" b="0" i="0" u="none" baseline="0" dirty="0">
                          <a:solidFill>
                            <a:schemeClr val="tx1"/>
                          </a:solidFill>
                        </a:rPr>
                        <a:t> </a:t>
                      </a:r>
                      <a:r>
                        <a:rPr lang="en-US" sz="1200" b="0" i="0" u="none" dirty="0">
                          <a:solidFill>
                            <a:schemeClr val="tx1"/>
                          </a:solidFill>
                        </a:rPr>
                        <a:t>gene expression regulation based on “zinc-finger nuclease“ gene editing technology</a:t>
                      </a:r>
                    </a:p>
                    <a:p>
                      <a:pPr marL="171450" indent="-171450">
                        <a:buFont typeface="Arial" panose="020B0604020202020204" pitchFamily="34" charset="0"/>
                        <a:buChar char="•"/>
                      </a:pPr>
                      <a:r>
                        <a:rPr lang="en-US" sz="1200" b="0" i="0" u="none" dirty="0">
                          <a:solidFill>
                            <a:schemeClr val="tx1"/>
                          </a:solidFill>
                        </a:rPr>
                        <a:t>SANDY MACRAE, M.B., CH.B., Ph.D. Chief Executive Officer since June 2016. </a:t>
                      </a:r>
                    </a:p>
                    <a:p>
                      <a:pPr marL="171450" indent="-171450">
                        <a:buFont typeface="Arial" panose="020B0604020202020204" pitchFamily="34" charset="0"/>
                        <a:buChar char="•"/>
                      </a:pPr>
                      <a:r>
                        <a:rPr lang="en-US" sz="1200" b="0" i="0" u="none" dirty="0">
                          <a:solidFill>
                            <a:schemeClr val="tx1"/>
                          </a:solidFill>
                        </a:rPr>
                        <a:t>Global Medical Officer of Takeda Pharmaceuticals. </a:t>
                      </a:r>
                    </a:p>
                    <a:p>
                      <a:pPr marL="171450" indent="-171450">
                        <a:buFont typeface="Arial" panose="020B0604020202020204" pitchFamily="34" charset="0"/>
                        <a:buChar char="•"/>
                      </a:pPr>
                      <a:r>
                        <a:rPr lang="en-US" sz="1200" b="0" i="0" u="none" dirty="0">
                          <a:solidFill>
                            <a:schemeClr val="tx1"/>
                          </a:solidFill>
                        </a:rPr>
                        <a:t>From 2001 to 2012, Dr. Macrae held roles of increasing responsibility at GlaxoSmithKline, including Senior Vice President, Emerging Markets Research and Development (R&amp;D), from 2009 to 2012. </a:t>
                      </a:r>
                    </a:p>
                    <a:p>
                      <a:pPr marL="171450" indent="-171450">
                        <a:buFont typeface="Arial" panose="020B0604020202020204" pitchFamily="34" charset="0"/>
                        <a:buChar char="•"/>
                      </a:pPr>
                      <a:r>
                        <a:rPr lang="en-US" sz="1200" b="0" i="0" u="none" dirty="0">
                          <a:solidFill>
                            <a:schemeClr val="tx1"/>
                          </a:solidFill>
                        </a:rPr>
                        <a:t>Dr. Macrae received his B.S. in Pharmacology and his M.B., Ch.B. with honors from Glasgow University. He is a member of the Royal College of Physicians. Dr. Macrae also earned his Ph.D. in molecular genomics at King’s College, Cambridge.</a:t>
                      </a:r>
                    </a:p>
                    <a:p>
                      <a:pPr marL="171450" indent="-171450">
                        <a:buFont typeface="Arial" panose="020B0604020202020204" pitchFamily="34" charset="0"/>
                        <a:buChar char="•"/>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4733">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Richmond,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2131">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NASDAQ  SGMO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75184">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031605">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4/2000</a:t>
                      </a:r>
                    </a:p>
                    <a:p>
                      <a:endParaRPr lang="en-US" sz="1200" b="0" dirty="0">
                        <a:solidFill>
                          <a:schemeClr val="tx1"/>
                        </a:solidFill>
                      </a:endParaRPr>
                    </a:p>
                    <a:p>
                      <a:r>
                        <a:rPr lang="en-US" sz="1200" b="0" dirty="0">
                          <a:solidFill>
                            <a:schemeClr val="tx1"/>
                          </a:solidFill>
                        </a:rPr>
                        <a:t>Market Cap  08/11/23 185.6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01696">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cash raised: $93.2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0303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pipeline next page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473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0303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03033">
                <a:tc rowSpan="4">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71451">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www.sangamo.com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575184">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71451">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1221057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Sangamo Partnered Pipeline</a:t>
            </a:r>
          </a:p>
        </p:txBody>
      </p:sp>
      <p:sp>
        <p:nvSpPr>
          <p:cNvPr id="3" name="Content Placeholder 2"/>
          <p:cNvSpPr>
            <a:spLocks noGrp="1"/>
          </p:cNvSpPr>
          <p:nvPr>
            <p:ph sz="half" idx="1"/>
          </p:nvPr>
        </p:nvSpPr>
        <p:spPr/>
        <p:txBody>
          <a:bodyPr>
            <a:normAutofit/>
          </a:bodyPr>
          <a:lstStyle/>
          <a:p>
            <a:r>
              <a:rPr lang="en-US" sz="2400" dirty="0"/>
              <a:t>Hemophilia A Ph. 1-2 (Novartis)</a:t>
            </a:r>
          </a:p>
          <a:p>
            <a:pPr marL="0" indent="0">
              <a:buNone/>
            </a:pPr>
            <a:endParaRPr lang="en-US" sz="2400" dirty="0"/>
          </a:p>
          <a:p>
            <a:r>
              <a:rPr lang="en-US" sz="2400" dirty="0"/>
              <a:t>Betha Thalassemia Ph. 1-2 (Bioverativ)</a:t>
            </a:r>
          </a:p>
          <a:p>
            <a:pPr marL="0" indent="0">
              <a:buNone/>
            </a:pPr>
            <a:endParaRPr lang="en-US" sz="2400" dirty="0"/>
          </a:p>
          <a:p>
            <a:r>
              <a:rPr lang="en-US" sz="2400" dirty="0"/>
              <a:t>Sickle Cell –Preclin. (Bioverativ)</a:t>
            </a:r>
          </a:p>
          <a:p>
            <a:pPr marL="0" indent="0">
              <a:buNone/>
            </a:pPr>
            <a:endParaRPr lang="en-US" sz="2400" dirty="0"/>
          </a:p>
          <a:p>
            <a:r>
              <a:rPr lang="en-US" sz="2400" dirty="0"/>
              <a:t>ALS/FTLD –Prelin. (Pfizer)</a:t>
            </a:r>
          </a:p>
          <a:p>
            <a:pPr marL="0" indent="0">
              <a:buNone/>
            </a:pPr>
            <a:endParaRPr lang="en-US" sz="2400" dirty="0"/>
          </a:p>
          <a:p>
            <a:r>
              <a:rPr lang="en-US" sz="2400" dirty="0"/>
              <a:t>Huntingtons –Research (Shire)</a:t>
            </a:r>
          </a:p>
        </p:txBody>
      </p:sp>
      <p:sp>
        <p:nvSpPr>
          <p:cNvPr id="4" name="Content Placeholder 3"/>
          <p:cNvSpPr>
            <a:spLocks noGrp="1"/>
          </p:cNvSpPr>
          <p:nvPr>
            <p:ph sz="half" idx="2"/>
          </p:nvPr>
        </p:nvSpPr>
        <p:spPr/>
        <p:txBody>
          <a:bodyPr>
            <a:normAutofit/>
          </a:bodyPr>
          <a:lstStyle/>
          <a:p>
            <a:r>
              <a:rPr lang="en-US" sz="2400" dirty="0"/>
              <a:t>Oncology  (Kite/Gilead)</a:t>
            </a:r>
          </a:p>
          <a:p>
            <a:r>
              <a:rPr lang="en-US" sz="2400" dirty="0"/>
              <a:t>\</a:t>
            </a:r>
          </a:p>
          <a:p>
            <a:r>
              <a:rPr lang="en-US" sz="2400" dirty="0"/>
              <a:t>HIV T-Cells –Ph. 1-2</a:t>
            </a:r>
          </a:p>
          <a:p>
            <a:pPr marL="0" indent="0">
              <a:buNone/>
            </a:pPr>
            <a:endParaRPr lang="en-US" sz="2400" dirty="0"/>
          </a:p>
          <a:p>
            <a:r>
              <a:rPr lang="en-US" sz="2400" dirty="0"/>
              <a:t>HIV  -Stem cells –Ph. 1-2</a:t>
            </a:r>
          </a:p>
        </p:txBody>
      </p:sp>
      <p:sp>
        <p:nvSpPr>
          <p:cNvPr id="6" name="Slide Number Placeholder 5"/>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48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8769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097" y="330200"/>
            <a:ext cx="10871200" cy="160760"/>
          </a:xfrm>
        </p:spPr>
        <p:txBody>
          <a:bodyPr>
            <a:normAutofit fontScale="90000"/>
          </a:bodyPr>
          <a:lstStyle/>
          <a:p>
            <a:pPr algn="l"/>
            <a:r>
              <a:rPr lang="en-US" dirty="0"/>
              <a:t>                    Orchard Therapeutics plc </a:t>
            </a:r>
          </a:p>
        </p:txBody>
      </p:sp>
      <p:graphicFrame>
        <p:nvGraphicFramePr>
          <p:cNvPr id="5" name="Table 4"/>
          <p:cNvGraphicFramePr>
            <a:graphicFrameLocks noGrp="1"/>
          </p:cNvGraphicFramePr>
          <p:nvPr>
            <p:extLst>
              <p:ext uri="{D42A27DB-BD31-4B8C-83A1-F6EECF244321}">
                <p14:modId xmlns:p14="http://schemas.microsoft.com/office/powerpoint/2010/main" val="1720892072"/>
              </p:ext>
            </p:extLst>
          </p:nvPr>
        </p:nvGraphicFramePr>
        <p:xfrm>
          <a:off x="2" y="1150883"/>
          <a:ext cx="12191998" cy="5607215"/>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36031">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21445">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l"/>
                      <a:r>
                        <a:rPr lang="en-US" sz="15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l"/>
                      <a:r>
                        <a:rPr lang="en-US" sz="1500" b="1" dirty="0">
                          <a:solidFill>
                            <a:schemeClr val="bg1"/>
                          </a:solidFill>
                        </a:rPr>
                        <a:t>Key</a:t>
                      </a:r>
                      <a:r>
                        <a:rPr lang="en-US" sz="1500" b="1" baseline="0" dirty="0">
                          <a:solidFill>
                            <a:schemeClr val="bg1"/>
                          </a:solidFill>
                        </a:rPr>
                        <a:t> People</a:t>
                      </a:r>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9032">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2015</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l">
                        <a:spcAft>
                          <a:spcPts val="600"/>
                        </a:spcAft>
                        <a:buClr>
                          <a:schemeClr val="accent6"/>
                        </a:buClr>
                        <a:buFont typeface="Arial" panose="020B0604020202020204" pitchFamily="34" charset="0"/>
                        <a:buChar char="•"/>
                      </a:pPr>
                      <a:r>
                        <a:rPr lang="en-US" sz="1200" u="sng" dirty="0">
                          <a:solidFill>
                            <a:schemeClr val="tx1"/>
                          </a:solidFill>
                        </a:rPr>
                        <a:t>Orchard Therapeutics is a leading global fully integrated commercial-stage company dedicated to transforming the lives of patients with rare diseases through innovative gene therapies.</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Orchard’s portfolio of autologous ex vivo gene therapy programs has demonstrated sustained clinical benefit in over 150 patients across five disease areas. These programs include Strimvelis®, the first autologous ex vivo gene therapy approved by the EMA in 2016, 3 programs in advanced registrational studies in MLD (metachromatic leukodystrophy), WAS (Wiskott Aldrich syndrome) and ADA-SCID (adenosine deaminase severe combined immunodeficiency), 2 other clinical programs in X-CGD (X-linked chronic granulomatous disease) and beta-thalassemia, as well as an extensive preclinical pipeline.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 company is partnered with world-leading institutions in gene therapy, including University College London, Great Ormond Street Hospital, the University of Manchester and Central Manchester University Hospitals, the University of California Los Angeles and Boston Children’s Hospital, and (by acquisition</a:t>
                      </a:r>
                      <a:r>
                        <a:rPr lang="en-US" sz="1200" u="none" baseline="0" dirty="0">
                          <a:solidFill>
                            <a:schemeClr val="tx1"/>
                          </a:solidFill>
                        </a:rPr>
                        <a:t> from GSK) </a:t>
                      </a:r>
                      <a:r>
                        <a:rPr lang="en-US" sz="1200" u="sng" dirty="0">
                          <a:solidFill>
                            <a:schemeClr val="tx1"/>
                          </a:solidFill>
                        </a:rPr>
                        <a:t>Telethon Institute of Gene Therapy/Ospedale San Raffaele.</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Orchard is a publicly traded company (NASDAQ: ORTX) with offices in the UK and the US, including London, San Francisco and Boston.</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10/27/2021 Announced acquisition of gen editing company  Life Science, NC Undisclosed amount</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0" i="0" u="none" dirty="0">
                          <a:solidFill>
                            <a:schemeClr val="tx1"/>
                          </a:solidFill>
                        </a:rPr>
                        <a:t>Mark Rothera, President, CEO</a:t>
                      </a:r>
                    </a:p>
                    <a:p>
                      <a:pPr marL="171450" indent="-171450">
                        <a:buFont typeface="Arial" panose="020B0604020202020204" pitchFamily="34" charset="0"/>
                        <a:buChar char="•"/>
                      </a:pPr>
                      <a:r>
                        <a:rPr lang="en-US" sz="1200" b="0" i="0" u="none" dirty="0">
                          <a:solidFill>
                            <a:schemeClr val="tx1"/>
                          </a:solidFill>
                        </a:rPr>
                        <a:t>Andrea Spezzi, Co-founder. Chief Medical Officer</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0407">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London, UK, Boston, MA, SF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65893">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ORTX</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65893">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486439">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10/2018 $1.2 B</a:t>
                      </a:r>
                    </a:p>
                    <a:p>
                      <a:endParaRPr lang="en-US" sz="1200" dirty="0">
                        <a:solidFill>
                          <a:schemeClr val="tx1"/>
                        </a:solidFill>
                      </a:endParaRPr>
                    </a:p>
                    <a:p>
                      <a:r>
                        <a:rPr lang="en-US" sz="1200" b="1" dirty="0">
                          <a:solidFill>
                            <a:schemeClr val="tx1"/>
                          </a:solidFill>
                        </a:rPr>
                        <a:t>Market Cap 10/9/2020 $700..9 M; 5/28/21 647.3M</a:t>
                      </a:r>
                    </a:p>
                    <a:p>
                      <a:r>
                        <a:rPr lang="en-US" sz="1200" b="1" dirty="0">
                          <a:solidFill>
                            <a:schemeClr val="tx1"/>
                          </a:solidFill>
                        </a:rPr>
                        <a:t>11/30/2021  169.4 B</a:t>
                      </a:r>
                    </a:p>
                    <a:p>
                      <a:r>
                        <a:rPr lang="en-US" sz="1200" b="1" dirty="0">
                          <a:solidFill>
                            <a:schemeClr val="tx1"/>
                          </a:solidFill>
                        </a:rPr>
                        <a:t>08-21-23 90.65M</a:t>
                      </a:r>
                    </a:p>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14621">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IPO 2018 raised472M M (eval at IPO 1.2B) / Ser A,B,C raised 310.5M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022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Strimvelis®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2040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autologous ex vivo gene therapy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5558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Commercial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771912">
                <a:tc>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www.orchard-tx.com </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674208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BA6E-02A4-AA8F-3949-8AFEFD6340EA}"/>
              </a:ext>
            </a:extLst>
          </p:cNvPr>
          <p:cNvSpPr>
            <a:spLocks noGrp="1"/>
          </p:cNvSpPr>
          <p:nvPr>
            <p:ph type="title"/>
          </p:nvPr>
        </p:nvSpPr>
        <p:spPr/>
        <p:txBody>
          <a:bodyPr>
            <a:normAutofit/>
          </a:bodyPr>
          <a:lstStyle/>
          <a:p>
            <a:r>
              <a:rPr lang="en-US" sz="4000" dirty="0"/>
              <a:t>CRISP Patent Dispute</a:t>
            </a:r>
          </a:p>
        </p:txBody>
      </p:sp>
      <p:sp>
        <p:nvSpPr>
          <p:cNvPr id="3" name="Content Placeholder 2">
            <a:extLst>
              <a:ext uri="{FF2B5EF4-FFF2-40B4-BE49-F238E27FC236}">
                <a16:creationId xmlns:a16="http://schemas.microsoft.com/office/drawing/2014/main" id="{3BAC6275-7CB9-1ED2-90CF-8A5C057B0941}"/>
              </a:ext>
            </a:extLst>
          </p:cNvPr>
          <p:cNvSpPr>
            <a:spLocks noGrp="1"/>
          </p:cNvSpPr>
          <p:nvPr>
            <p:ph idx="1"/>
          </p:nvPr>
        </p:nvSpPr>
        <p:spPr>
          <a:xfrm>
            <a:off x="750916" y="1830388"/>
            <a:ext cx="10972800" cy="4525963"/>
          </a:xfrm>
        </p:spPr>
        <p:txBody>
          <a:bodyPr>
            <a:normAutofit fontScale="85000" lnSpcReduction="20000"/>
          </a:body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Patents filed in parallel by two group and no interference claim upheld and confirmed by US Appeals Court 10/2018:</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2020/09/10: Patent Trial Appeals Board (PTAB) rules in favor of Broad but requests further arguments at a future hearing </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Patent filed by UC Berkeley/U of Vienna licensed to Caribou, CRISPR, Casebia, Intellia = companies involved in CAR-T, hemoglobinopathies, and rare diseases etc.</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Patent filed by Broad Institute (MIT) licensed to Editas (and used in JUNO Car T cell program)</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a:t>
            </a:r>
          </a:p>
          <a:p>
            <a:endParaRPr lang="en-US" dirty="0"/>
          </a:p>
        </p:txBody>
      </p:sp>
      <p:sp>
        <p:nvSpPr>
          <p:cNvPr id="4" name="Slide Number Placeholder 3">
            <a:extLst>
              <a:ext uri="{FF2B5EF4-FFF2-40B4-BE49-F238E27FC236}">
                <a16:creationId xmlns:a16="http://schemas.microsoft.com/office/drawing/2014/main" id="{DF71304D-3B5B-1035-8804-90D62DBA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4463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0" y="685800"/>
            <a:ext cx="10337800" cy="262360"/>
          </a:xfrm>
        </p:spPr>
        <p:txBody>
          <a:bodyPr>
            <a:noAutofit/>
          </a:bodyPr>
          <a:lstStyle/>
          <a:p>
            <a:r>
              <a:rPr lang="en-US" sz="4000" dirty="0"/>
              <a:t>                           </a:t>
            </a:r>
            <a:r>
              <a:rPr lang="en-US" sz="4000" dirty="0" err="1"/>
              <a:t>Tessera</a:t>
            </a:r>
            <a:r>
              <a:rPr lang="en-US" sz="4000" dirty="0"/>
              <a:t>  Therapeutics                    </a:t>
            </a:r>
          </a:p>
        </p:txBody>
      </p:sp>
      <p:graphicFrame>
        <p:nvGraphicFramePr>
          <p:cNvPr id="5" name="Table 4"/>
          <p:cNvGraphicFramePr>
            <a:graphicFrameLocks noGrp="1"/>
          </p:cNvGraphicFramePr>
          <p:nvPr>
            <p:extLst>
              <p:ext uri="{D42A27DB-BD31-4B8C-83A1-F6EECF244321}">
                <p14:modId xmlns:p14="http://schemas.microsoft.com/office/powerpoint/2010/main" val="610903236"/>
              </p:ext>
            </p:extLst>
          </p:nvPr>
        </p:nvGraphicFramePr>
        <p:xfrm>
          <a:off x="927100" y="1403131"/>
          <a:ext cx="10337800" cy="5103829"/>
        </p:xfrm>
        <a:graphic>
          <a:graphicData uri="http://schemas.openxmlformats.org/drawingml/2006/table">
            <a:tbl>
              <a:tblPr firstRow="1" bandRow="1">
                <a:tableStyleId>{5C22544A-7EE6-4342-B048-85BDC9FD1C3A}</a:tableStyleId>
              </a:tblPr>
              <a:tblGrid>
                <a:gridCol w="1266743">
                  <a:extLst>
                    <a:ext uri="{9D8B030D-6E8A-4147-A177-3AD203B41FA5}">
                      <a16:colId xmlns:a16="http://schemas.microsoft.com/office/drawing/2014/main" val="20000"/>
                    </a:ext>
                  </a:extLst>
                </a:gridCol>
                <a:gridCol w="1988476">
                  <a:extLst>
                    <a:ext uri="{9D8B030D-6E8A-4147-A177-3AD203B41FA5}">
                      <a16:colId xmlns:a16="http://schemas.microsoft.com/office/drawing/2014/main" val="20001"/>
                    </a:ext>
                  </a:extLst>
                </a:gridCol>
                <a:gridCol w="4439808">
                  <a:extLst>
                    <a:ext uri="{9D8B030D-6E8A-4147-A177-3AD203B41FA5}">
                      <a16:colId xmlns:a16="http://schemas.microsoft.com/office/drawing/2014/main" val="20002"/>
                    </a:ext>
                  </a:extLst>
                </a:gridCol>
                <a:gridCol w="2642773">
                  <a:extLst>
                    <a:ext uri="{9D8B030D-6E8A-4147-A177-3AD203B41FA5}">
                      <a16:colId xmlns:a16="http://schemas.microsoft.com/office/drawing/2014/main" val="20003"/>
                    </a:ext>
                  </a:extLst>
                </a:gridCol>
              </a:tblGrid>
              <a:tr h="435829">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5495">
                <a:tc>
                  <a:txBody>
                    <a:bodyPr/>
                    <a:lstStyle/>
                    <a:p>
                      <a:pPr algn="l">
                        <a:spcAft>
                          <a:spcPts val="600"/>
                        </a:spcAft>
                      </a:pPr>
                      <a:r>
                        <a:rPr lang="en-US" sz="1200" b="1" u="none" dirty="0" err="1"/>
                        <a:t>fOUNDED</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2018</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algn="l"/>
                      <a:r>
                        <a:rPr lang="en-US" sz="1200" b="1" i="0" dirty="0">
                          <a:solidFill>
                            <a:srgbClr val="FFFFFF"/>
                          </a:solidFill>
                          <a:effectLst/>
                          <a:latin typeface="PX Grotesk"/>
                        </a:rPr>
                        <a:t>We use RNA Gene Writers</a:t>
                      </a:r>
                      <a:r>
                        <a:rPr lang="en-US" sz="1200" b="1" i="0" baseline="30000" dirty="0">
                          <a:solidFill>
                            <a:srgbClr val="FFFFFF"/>
                          </a:solidFill>
                          <a:effectLst/>
                          <a:latin typeface="PX Grotesk"/>
                        </a:rPr>
                        <a:t>™</a:t>
                      </a:r>
                      <a:r>
                        <a:rPr lang="en-US" sz="1200" b="1" i="0" dirty="0">
                          <a:solidFill>
                            <a:srgbClr val="FFFFFF"/>
                          </a:solidFill>
                          <a:effectLst/>
                          <a:latin typeface="PX Grotesk"/>
                        </a:rPr>
                        <a:t> to write or rewrite the genome</a:t>
                      </a:r>
                    </a:p>
                    <a:p>
                      <a:pPr algn="l"/>
                      <a:r>
                        <a:rPr lang="en-US" sz="1200" b="1" i="0" cap="all" dirty="0">
                          <a:solidFill>
                            <a:srgbClr val="FFFFFF"/>
                          </a:solidFill>
                          <a:effectLst/>
                          <a:latin typeface="PX Grotesk"/>
                        </a:rPr>
                        <a:t>RNA GENE WRITERS</a:t>
                      </a:r>
                    </a:p>
                    <a:p>
                      <a:r>
                        <a:rPr lang="en-US" sz="1200" u="none" dirty="0">
                          <a:solidFill>
                            <a:schemeClr val="tx1"/>
                          </a:solidFill>
                        </a:rPr>
                        <a:t>We use RNA Gene Writers™ to write or rewrite the genome</a:t>
                      </a:r>
                    </a:p>
                    <a:p>
                      <a:endParaRPr lang="en-US" sz="1200" u="none" dirty="0">
                        <a:solidFill>
                          <a:schemeClr val="tx1"/>
                        </a:solidFill>
                      </a:endParaRPr>
                    </a:p>
                    <a:p>
                      <a:r>
                        <a:rPr lang="en-US" sz="1200" u="none" dirty="0">
                          <a:solidFill>
                            <a:schemeClr val="tx1"/>
                          </a:solidFill>
                        </a:rPr>
                        <a:t>RNAENGINEERING RNA GENE WRITERS</a:t>
                      </a:r>
                    </a:p>
                    <a:p>
                      <a:r>
                        <a:rPr lang="en-US" sz="1200" u="none" dirty="0">
                          <a:solidFill>
                            <a:schemeClr val="tx1"/>
                          </a:solidFill>
                        </a:rPr>
                        <a:t>RNA Gene Writers enable the full spectrum of genome editing outcomes.</a:t>
                      </a:r>
                    </a:p>
                    <a:p>
                      <a:endParaRPr lang="en-US" sz="1200" u="none" dirty="0">
                        <a:solidFill>
                          <a:schemeClr val="tx1"/>
                        </a:solidFill>
                      </a:endParaRPr>
                    </a:p>
                    <a:p>
                      <a:r>
                        <a:rPr lang="en-US" sz="1200" u="none" dirty="0" err="1">
                          <a:solidFill>
                            <a:schemeClr val="tx1"/>
                          </a:solidFill>
                        </a:rPr>
                        <a:t>Tessera</a:t>
                      </a:r>
                      <a:r>
                        <a:rPr lang="en-US" sz="1200" u="none" dirty="0">
                          <a:solidFill>
                            <a:schemeClr val="tx1"/>
                          </a:solidFill>
                        </a:rPr>
                        <a:t> engineers these RNA Gene Writers to be modular and designs them to make a wide range of genomic alterations, enabling writing of long messages in the human genome as well as rewriting of short DNA sequences such as single base pair changes to correct disease-causing </a:t>
                      </a:r>
                      <a:r>
                        <a:rPr lang="en-US" sz="1200" u="none" dirty="0" err="1">
                          <a:solidFill>
                            <a:schemeClr val="tx1"/>
                          </a:solidFill>
                        </a:rPr>
                        <a:t>mutations.GENE</a:t>
                      </a:r>
                      <a:r>
                        <a:rPr lang="en-US" sz="1200" u="none" dirty="0">
                          <a:solidFill>
                            <a:schemeClr val="tx1"/>
                          </a:solidFill>
                        </a:rPr>
                        <a:t> WRI</a:t>
                      </a:r>
                    </a:p>
                    <a:p>
                      <a:endParaRPr lang="en-US" sz="1200" u="none" dirty="0">
                        <a:solidFill>
                          <a:schemeClr val="tx1"/>
                        </a:solidFill>
                      </a:endParaRPr>
                    </a:p>
                    <a:p>
                      <a:endParaRPr lang="en-US" sz="1200" u="none" dirty="0">
                        <a:solidFill>
                          <a:schemeClr val="tx1"/>
                        </a:solidFill>
                      </a:endParaRPr>
                    </a:p>
                    <a:p>
                      <a:endParaRPr lang="en-US" sz="1200" u="none" dirty="0">
                        <a:solidFill>
                          <a:schemeClr val="tx1"/>
                        </a:solidFill>
                      </a:endParaRPr>
                    </a:p>
                    <a:p>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0" i="0" u="none" dirty="0">
                          <a:solidFill>
                            <a:schemeClr val="tx1"/>
                          </a:solidFill>
                        </a:rPr>
                        <a:t>Michael Severino, a former high-level AbbVie executive who left in April to join Flagship Pioneering, will become CEO of a genetic medicine startup backed by the venture capital firm.</a:t>
                      </a:r>
                    </a:p>
                    <a:p>
                      <a:pPr marL="171450" indent="-171450">
                        <a:buFont typeface="Arial" panose="020B0604020202020204" pitchFamily="34" charset="0"/>
                        <a:buChar char="•"/>
                      </a:pPr>
                      <a:r>
                        <a:rPr lang="en-US" sz="1200" b="0" i="0" u="none" dirty="0">
                          <a:solidFill>
                            <a:schemeClr val="tx1"/>
                          </a:solidFill>
                        </a:rPr>
                        <a:t>Flagship announced Thursday that Severino, who served as AbbVie’s chief scientific officer and then its president, will lead </a:t>
                      </a:r>
                      <a:r>
                        <a:rPr lang="en-US" sz="1200" b="0" i="0" u="none" dirty="0" err="1">
                          <a:solidFill>
                            <a:schemeClr val="tx1"/>
                          </a:solidFill>
                        </a:rPr>
                        <a:t>Tessera</a:t>
                      </a:r>
                      <a:r>
                        <a:rPr lang="en-US" sz="1200" b="0" i="0" u="none" dirty="0">
                          <a:solidFill>
                            <a:schemeClr val="tx1"/>
                          </a:solidFill>
                        </a:rPr>
                        <a:t> Therapeutics, taking over for founding CEO Geoffrey von </a:t>
                      </a:r>
                      <a:r>
                        <a:rPr lang="en-US" sz="1200" b="0" i="0" u="none" dirty="0" err="1">
                          <a:solidFill>
                            <a:schemeClr val="tx1"/>
                          </a:solidFill>
                        </a:rPr>
                        <a:t>Maltzahn</a:t>
                      </a:r>
                      <a:r>
                        <a:rPr lang="en-US" sz="1200" b="0" i="0" u="none" dirty="0">
                          <a:solidFill>
                            <a:schemeClr val="tx1"/>
                          </a:solidFill>
                        </a:rPr>
                        <a:t>.</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Michael Holmes</a:t>
                      </a:r>
                    </a:p>
                    <a:p>
                      <a:pPr marL="171450" indent="-171450">
                        <a:buFont typeface="Arial" panose="020B0604020202020204" pitchFamily="34" charset="0"/>
                        <a:buChar char="•"/>
                      </a:pPr>
                      <a:r>
                        <a:rPr lang="en-US" sz="1200" b="0" i="0" u="none" dirty="0">
                          <a:solidFill>
                            <a:schemeClr val="tx1"/>
                          </a:solidFill>
                        </a:rPr>
                        <a:t>Chief Scientific Officer</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Michael joined </a:t>
                      </a:r>
                      <a:r>
                        <a:rPr lang="en-US" sz="1200" b="0" i="0" u="none" dirty="0" err="1">
                          <a:solidFill>
                            <a:schemeClr val="tx1"/>
                          </a:solidFill>
                        </a:rPr>
                        <a:t>Tessera</a:t>
                      </a:r>
                      <a:r>
                        <a:rPr lang="en-US" sz="1200" b="0" i="0" u="none" dirty="0">
                          <a:solidFill>
                            <a:schemeClr val="tx1"/>
                          </a:solidFill>
                        </a:rPr>
                        <a:t> in December 2021 as Chief Scientific Officer. Dr. Holmes has over 20 years of experience working on the development and clinical translation of different genome editing- and gene therapy-based strategies for the treatment of inherited and acquired diseases</a:t>
                      </a:r>
                    </a:p>
                    <a:p>
                      <a:pPr marL="171450" indent="-171450">
                        <a:buFont typeface="Arial" panose="020B0604020202020204" pitchFamily="34" charset="0"/>
                        <a:buChar char="•"/>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495">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8880">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Seeded by </a:t>
                      </a:r>
                      <a:r>
                        <a:rPr lang="en-US" sz="1200" b="1" u="none" dirty="0" err="1">
                          <a:solidFill>
                            <a:schemeClr val="tx1"/>
                          </a:solidFill>
                        </a:rPr>
                        <a:t>Flagshiip</a:t>
                      </a:r>
                      <a:r>
                        <a:rPr lang="en-US" sz="1200" b="1" u="none" dirty="0">
                          <a:solidFill>
                            <a:schemeClr val="tx1"/>
                          </a:solidFill>
                        </a:rPr>
                        <a:t> Ventures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49976">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44640">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1" dirty="0" err="1">
                          <a:solidFill>
                            <a:schemeClr val="tx1"/>
                          </a:solidFill>
                        </a:rPr>
                        <a:t>Tessea</a:t>
                      </a:r>
                      <a:r>
                        <a:rPr lang="en-US" sz="1200" b="1" dirty="0">
                          <a:solidFill>
                            <a:schemeClr val="tx1"/>
                          </a:solidFill>
                        </a:rPr>
                        <a:t> </a:t>
                      </a:r>
                      <a:r>
                        <a:rPr lang="en-US" sz="1200" b="1" dirty="0" err="1">
                          <a:solidFill>
                            <a:schemeClr val="tx1"/>
                          </a:solidFill>
                        </a:rPr>
                        <a:t>CEOAotal</a:t>
                      </a:r>
                      <a:r>
                        <a:rPr lang="en-US" sz="1200" b="1" dirty="0">
                          <a:solidFill>
                            <a:schemeClr val="tx1"/>
                          </a:solidFill>
                        </a:rPr>
                        <a:t> raised 531.8 M in 4 rounds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5495">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Pre-IPO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680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0924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680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7888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dirty="0"/>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4230601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–T companies</a:t>
            </a:r>
          </a:p>
        </p:txBody>
      </p:sp>
      <p:sp>
        <p:nvSpPr>
          <p:cNvPr id="3" name="Text Placeholder 2"/>
          <p:cNvSpPr>
            <a:spLocks noGrp="1"/>
          </p:cNvSpPr>
          <p:nvPr>
            <p:ph type="body" idx="1"/>
          </p:nvPr>
        </p:nvSpPr>
        <p:spPr/>
        <p:txBody>
          <a:bodyPr/>
          <a:lstStyle/>
          <a:p>
            <a:r>
              <a:rPr lang="en-US" dirty="0"/>
              <a:t>Gene Modified Cell Therapy</a:t>
            </a:r>
          </a:p>
        </p:txBody>
      </p:sp>
      <p:sp>
        <p:nvSpPr>
          <p:cNvPr id="5" name="Slide Number Placeholder 4"/>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51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23620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0235" y="170793"/>
            <a:ext cx="10337800" cy="262360"/>
          </a:xfrm>
        </p:spPr>
        <p:txBody>
          <a:bodyPr>
            <a:noAutofit/>
          </a:bodyPr>
          <a:lstStyle/>
          <a:p>
            <a:r>
              <a:rPr lang="en-US" sz="4000" dirty="0"/>
              <a:t>                                  Novartis Gene Therapies </a:t>
            </a:r>
          </a:p>
        </p:txBody>
      </p:sp>
      <p:graphicFrame>
        <p:nvGraphicFramePr>
          <p:cNvPr id="5" name="Table 4"/>
          <p:cNvGraphicFramePr>
            <a:graphicFrameLocks noGrp="1"/>
          </p:cNvGraphicFramePr>
          <p:nvPr>
            <p:extLst>
              <p:ext uri="{D42A27DB-BD31-4B8C-83A1-F6EECF244321}">
                <p14:modId xmlns:p14="http://schemas.microsoft.com/office/powerpoint/2010/main" val="939198475"/>
              </p:ext>
            </p:extLst>
          </p:nvPr>
        </p:nvGraphicFramePr>
        <p:xfrm>
          <a:off x="0" y="725212"/>
          <a:ext cx="12192000" cy="6132788"/>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49019">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l"/>
                      <a:r>
                        <a:rPr lang="en-US" sz="15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l"/>
                      <a:r>
                        <a:rPr lang="en-US" sz="1500" b="1" dirty="0">
                          <a:solidFill>
                            <a:schemeClr val="bg1"/>
                          </a:solidFill>
                        </a:rPr>
                        <a:t>Key</a:t>
                      </a:r>
                      <a:r>
                        <a:rPr lang="en-US" sz="1500" b="1" baseline="0" dirty="0">
                          <a:solidFill>
                            <a:schemeClr val="bg1"/>
                          </a:solidFill>
                        </a:rPr>
                        <a:t> People</a:t>
                      </a:r>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9860">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Unit founded 2012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3">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2012 deal with U of Pennsylvania to acquire global rights to CAR-T technology developed by Carl</a:t>
                      </a:r>
                      <a:r>
                        <a:rPr lang="en-US" sz="1200" u="none" baseline="0" dirty="0">
                          <a:solidFill>
                            <a:schemeClr val="tx1"/>
                          </a:solidFill>
                        </a:rPr>
                        <a:t> June. – financials not disclosed</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CAR = chimeric Antigen Receptor </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From patients white blood cells Genetically modify  T-cells  to recognize tumor antigen CD-19</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“Turns the T-cells into hunter / attack cells that attacks the cancer cells”Each CAR-T cell can multiply to an army of 10,000 attack cells.</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83 % complete response rate in children with ALL (acute lymphoblastic leukemia)</a:t>
                      </a:r>
                    </a:p>
                    <a:p>
                      <a:pPr marL="171450" indent="-171450" algn="l">
                        <a:spcAft>
                          <a:spcPts val="600"/>
                        </a:spcAft>
                        <a:buClr>
                          <a:schemeClr val="accent6"/>
                        </a:buClr>
                        <a:buFont typeface="Arial" panose="020B0604020202020204" pitchFamily="34" charset="0"/>
                        <a:buChar char="•"/>
                      </a:pPr>
                      <a:r>
                        <a:rPr lang="en-US" sz="1200" b="1" u="sng" baseline="0" dirty="0">
                          <a:solidFill>
                            <a:schemeClr val="tx1"/>
                          </a:solidFill>
                        </a:rPr>
                        <a:t>2016: Gene therapy unit integrated with the Oncology section of Novartis</a:t>
                      </a:r>
                    </a:p>
                    <a:p>
                      <a:pPr marL="171450" indent="-171450" algn="l">
                        <a:spcAft>
                          <a:spcPts val="600"/>
                        </a:spcAft>
                        <a:buClr>
                          <a:schemeClr val="accent6"/>
                        </a:buClr>
                        <a:buFont typeface="Arial" panose="020B0604020202020204" pitchFamily="34" charset="0"/>
                        <a:buChar char="•"/>
                      </a:pPr>
                      <a:r>
                        <a:rPr lang="en-US" sz="1200" b="1" u="sng" baseline="0" dirty="0">
                          <a:solidFill>
                            <a:schemeClr val="tx1"/>
                          </a:solidFill>
                        </a:rPr>
                        <a:t>2017/08 Kymriah Approved by FDA in ALLbased on a study in 82 pts, supported by historical data in about 90 patients  with more than 90 % Complete response rate.</a:t>
                      </a:r>
                    </a:p>
                    <a:p>
                      <a:pPr marL="171450" indent="-171450" algn="l">
                        <a:spcAft>
                          <a:spcPts val="600"/>
                        </a:spcAft>
                        <a:buClr>
                          <a:schemeClr val="accent6"/>
                        </a:buClr>
                        <a:buFont typeface="Arial" panose="020B0604020202020204" pitchFamily="34" charset="0"/>
                        <a:buChar char="•"/>
                      </a:pPr>
                      <a:r>
                        <a:rPr lang="en-US" sz="1200" b="1" u="sng" baseline="0" dirty="0">
                          <a:solidFill>
                            <a:schemeClr val="tx1"/>
                          </a:solidFill>
                        </a:rPr>
                        <a:t>2018/05 second indication : NHL  (DLBCL) approved by FDA </a:t>
                      </a:r>
                      <a:r>
                        <a:rPr lang="en-US" sz="1200" b="1" u="none" baseline="0" dirty="0">
                          <a:solidFill>
                            <a:schemeClr val="tx1"/>
                          </a:solidFill>
                        </a:rPr>
                        <a:t>based on overall response rate of 50 percent (incl.. 32% complete responses) in 68 refractory/relapsed pts in international MC trial\Price tag of 475,000 USD /patients / no charge if the patient does not respond. [value based pricing strategy]</a:t>
                      </a:r>
                    </a:p>
                    <a:p>
                      <a:pPr marL="171450" indent="-171450" algn="l">
                        <a:spcAft>
                          <a:spcPts val="600"/>
                        </a:spcAft>
                        <a:buClr>
                          <a:schemeClr val="accent6"/>
                        </a:buClr>
                        <a:buFont typeface="Arial" panose="020B0604020202020204" pitchFamily="34" charset="0"/>
                        <a:buChar char="•"/>
                      </a:pPr>
                      <a:r>
                        <a:rPr lang="en-US" sz="1200" u="none" baseline="0" dirty="0">
                          <a:solidFill>
                            <a:schemeClr val="tx1"/>
                          </a:solidFill>
                        </a:rPr>
                        <a:t>Sales 2019 projected to reach 200 M USD New indications to follow; Multiple Myeloma other hematol malignancies and solid tumors. </a:t>
                      </a:r>
                    </a:p>
                    <a:p>
                      <a:pPr marL="171450" indent="-171450" algn="l">
                        <a:spcAft>
                          <a:spcPts val="600"/>
                        </a:spcAft>
                        <a:buClr>
                          <a:schemeClr val="accent6"/>
                        </a:buClr>
                        <a:buFont typeface="Arial" panose="020B0604020202020204" pitchFamily="34" charset="0"/>
                        <a:buChar char="•"/>
                      </a:pPr>
                      <a:endParaRPr lang="en-US" sz="120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3">
                  <a:txBody>
                    <a:bodyPr/>
                    <a:lstStyle/>
                    <a:p>
                      <a:pPr marL="171450" indent="-171450">
                        <a:buFont typeface="Arial" panose="020B0604020202020204" pitchFamily="34" charset="0"/>
                        <a:buChar char="•"/>
                      </a:pPr>
                      <a:r>
                        <a:rPr lang="en-US" sz="1200" b="1" i="0" u="none" dirty="0">
                          <a:solidFill>
                            <a:schemeClr val="tx1"/>
                          </a:solidFill>
                        </a:rPr>
                        <a:t>Vasant (Vas) Narasimhan, M.D. CEO since 2018</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Since joining Novartis in 2005, Vas has held a range of leadership roles, including Global Head of Development for Novartis Vaccines, and Global Head of Drug Development and Chief Medical Officer. In recognition of his sustained efforts to improve human health, he is an elected member of the National Academy of Medicine in the US. Since February 2023, Vas is chair of the Pharmaceutical Research and Manufacturers of America (PhRMA).</a:t>
                      </a:r>
                    </a:p>
                    <a:p>
                      <a:pPr marL="171450" indent="-171450">
                        <a:buFont typeface="Arial" panose="020B0604020202020204" pitchFamily="34" charset="0"/>
                        <a:buChar char="•"/>
                      </a:pPr>
                      <a:endParaRPr lang="en-US" sz="1200" b="1" i="0" u="none" dirty="0">
                        <a:solidFill>
                          <a:schemeClr val="tx1"/>
                        </a:solidFill>
                      </a:endParaRPr>
                    </a:p>
                    <a:p>
                      <a:pPr marL="171450" indent="-171450">
                        <a:buFont typeface="Arial" panose="020B0604020202020204" pitchFamily="34" charset="0"/>
                        <a:buChar char="•"/>
                      </a:pPr>
                      <a:r>
                        <a:rPr lang="en-US" sz="1200" b="1" i="0" u="none" dirty="0">
                          <a:solidFill>
                            <a:schemeClr val="tx1"/>
                          </a:solidFill>
                        </a:rPr>
                        <a:t>Originally from Pittsburgh, Pennsylvania,</a:t>
                      </a:r>
                    </a:p>
                    <a:p>
                      <a:pPr marL="171450" indent="-171450">
                        <a:buFont typeface="Arial" panose="020B0604020202020204" pitchFamily="34" charset="0"/>
                        <a:buChar char="•"/>
                      </a:pPr>
                      <a:endParaRPr lang="en-US" sz="1200" b="1" i="0" u="none" dirty="0">
                        <a:solidFill>
                          <a:schemeClr val="tx1"/>
                        </a:solidFill>
                      </a:endParaRPr>
                    </a:p>
                    <a:p>
                      <a:pPr marL="171450" indent="-171450">
                        <a:buFont typeface="Arial" panose="020B0604020202020204" pitchFamily="34" charset="0"/>
                        <a:buChar char="•"/>
                      </a:pPr>
                      <a:r>
                        <a:rPr lang="en-US" sz="1200" b="1" i="0" u="none" dirty="0">
                          <a:solidFill>
                            <a:schemeClr val="tx1"/>
                          </a:solidFill>
                        </a:rPr>
                        <a:t>Carl June, Inventor, U of Pennsylvania </a:t>
                      </a:r>
                    </a:p>
                    <a:p>
                      <a:pPr marL="171450" indent="-171450">
                        <a:buFont typeface="Arial" panose="020B0604020202020204" pitchFamily="34" charset="0"/>
                        <a:buChar char="•"/>
                      </a:pPr>
                      <a:r>
                        <a:rPr lang="en-US" sz="1200" b="1" i="0" u="none" dirty="0">
                          <a:solidFill>
                            <a:schemeClr val="tx1"/>
                          </a:solidFill>
                        </a:rPr>
                        <a:t>Mike Perry, DVM, Sr VP, CSO until 2017</a:t>
                      </a:r>
                    </a:p>
                    <a:p>
                      <a:pPr marL="171450" indent="-171450">
                        <a:buFont typeface="Arial" panose="020B0604020202020204" pitchFamily="34" charset="0"/>
                        <a:buChar char="•"/>
                      </a:pPr>
                      <a:r>
                        <a:rPr lang="en-US" sz="1200" b="1" i="0" u="none" dirty="0">
                          <a:solidFill>
                            <a:schemeClr val="tx1"/>
                          </a:solidFill>
                        </a:rPr>
                        <a:t>Pascal Touchon, SVP,Global</a:t>
                      </a:r>
                      <a:r>
                        <a:rPr lang="en-US" sz="1200" b="1" i="0" u="none" baseline="0" dirty="0">
                          <a:solidFill>
                            <a:schemeClr val="tx1"/>
                          </a:solidFill>
                        </a:rPr>
                        <a:t> Head Cell&amp; Gene Therapy until 2019</a:t>
                      </a:r>
                      <a:endParaRPr lang="en-US" sz="1200" b="1"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9860">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99860">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986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44513">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08/11/23 236.4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986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986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Kymriah</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4530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CAR-T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986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approved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496497">
                <a:tc rowSpan="3">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B-cell ALL ; NHL (DLBCL), follicular lymphoma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91443">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Novartis.com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77571">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52941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marL="54000" marR="54000" marT="36000" marB="36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7684544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7041" y="132406"/>
            <a:ext cx="10337800" cy="703797"/>
          </a:xfrm>
        </p:spPr>
        <p:txBody>
          <a:bodyPr>
            <a:normAutofit fontScale="90000"/>
          </a:bodyPr>
          <a:lstStyle/>
          <a:p>
            <a:pPr algn="r"/>
            <a:r>
              <a:rPr lang="en-US" dirty="0"/>
              <a:t>                   </a:t>
            </a:r>
            <a:r>
              <a:rPr lang="en-US" sz="4400" dirty="0"/>
              <a:t>Kite Pharma  (Gilead)                   </a:t>
            </a:r>
          </a:p>
        </p:txBody>
      </p:sp>
      <p:graphicFrame>
        <p:nvGraphicFramePr>
          <p:cNvPr id="5" name="Table 4"/>
          <p:cNvGraphicFramePr>
            <a:graphicFrameLocks noGrp="1"/>
          </p:cNvGraphicFramePr>
          <p:nvPr>
            <p:extLst>
              <p:ext uri="{D42A27DB-BD31-4B8C-83A1-F6EECF244321}">
                <p14:modId xmlns:p14="http://schemas.microsoft.com/office/powerpoint/2010/main" val="1735141951"/>
              </p:ext>
            </p:extLst>
          </p:nvPr>
        </p:nvGraphicFramePr>
        <p:xfrm>
          <a:off x="0" y="1213944"/>
          <a:ext cx="12192000" cy="5675012"/>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0339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7408">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2009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founded in 2009 by Arie Belldegrun, M.D., FACS, an Israeli-American oncologist, who served as the company's chairman, president and chief executive office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CAR-T Technology</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Kite Pharma, founded in 2009, is a clinical stage biopharmaceutical company focused on the development and commercialization of novel cancer immunotherapy products designed to harness the power of a patients own immune system to eradicate cancer cells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they are developing a pipeline of product candidates for the treatment of advanced solid and hematological malignancies using their therapeutic platform – engineered Autologous Cell Therapy (eACT™) – in which a patient’s own T cells, or white blood cells, are engineered to recognize and destroy their cancer.</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7 programs in helmatol.</a:t>
                      </a:r>
                      <a:r>
                        <a:rPr lang="en-US" sz="1200" u="none" baseline="0" dirty="0">
                          <a:solidFill>
                            <a:schemeClr val="tx1"/>
                          </a:solidFill>
                        </a:rPr>
                        <a:t> </a:t>
                      </a:r>
                      <a:r>
                        <a:rPr lang="en-US" sz="1200" u="none" dirty="0">
                          <a:solidFill>
                            <a:schemeClr val="tx1"/>
                          </a:solidFill>
                        </a:rPr>
                        <a:t> malignancies Ph. 1, 2 and one in Ph. 3</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10/2017, Kite Pharma’s therapy, Ye</a:t>
                      </a:r>
                      <a:r>
                        <a:rPr lang="en-US" sz="1200" u="none" dirty="0">
                          <a:solidFill>
                            <a:schemeClr val="tx1"/>
                          </a:solidFill>
                        </a:rPr>
                        <a:t>scarta (axicabatagene ciloleucel) became the first CAR-T therapy </a:t>
                      </a:r>
                      <a:r>
                        <a:rPr lang="en-US" sz="1200" u="sng" dirty="0">
                          <a:solidFill>
                            <a:schemeClr val="tx1"/>
                          </a:solidFill>
                        </a:rPr>
                        <a:t>approved </a:t>
                      </a:r>
                      <a:r>
                        <a:rPr lang="en-US" sz="1200" u="none" dirty="0">
                          <a:solidFill>
                            <a:schemeClr val="tx1"/>
                          </a:solidFill>
                        </a:rPr>
                        <a:t>by the FDA for the treatment of adult patients with relapsed or refractory </a:t>
                      </a:r>
                      <a:r>
                        <a:rPr lang="en-US" sz="1200" u="sng" dirty="0">
                          <a:solidFill>
                            <a:schemeClr val="tx1"/>
                          </a:solidFill>
                        </a:rPr>
                        <a:t>large B-cell lymphoma after two or more lines </a:t>
                      </a:r>
                      <a:r>
                        <a:rPr lang="en-US" sz="1200" u="none" dirty="0">
                          <a:solidFill>
                            <a:schemeClr val="tx1"/>
                          </a:solidFill>
                        </a:rPr>
                        <a:t>of systemic therapy. 04/01/2022: Approved </a:t>
                      </a:r>
                      <a:r>
                        <a:rPr lang="en-US" sz="1200" u="sng" dirty="0">
                          <a:solidFill>
                            <a:schemeClr val="tx1"/>
                          </a:solidFill>
                        </a:rPr>
                        <a:t>for initial treatment </a:t>
                      </a:r>
                      <a:r>
                        <a:rPr lang="en-US" sz="1200" u="none" dirty="0">
                          <a:solidFill>
                            <a:schemeClr val="tx1"/>
                          </a:solidFill>
                        </a:rPr>
                        <a:t>in refractory large B-cell lymphoma,</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10/201703/21/2021 FDA approval  of Yescarta in follicular lymphoma</a:t>
                      </a:r>
                      <a:endParaRPr lang="en-US" sz="1200" b="1" u="sng"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0" i="0" u="none" dirty="0">
                          <a:solidFill>
                            <a:schemeClr val="tx1"/>
                          </a:solidFill>
                        </a:rPr>
                        <a:t> Arie Belldegrun, M.D., FACS, an Israeli-American oncologist, who served as the company's chairman, president and chief executive officer, Founder: </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408">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Santa Monica,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67007">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Acquired</a:t>
                      </a:r>
                      <a:r>
                        <a:rPr lang="en-US" sz="1200" b="1" u="none" baseline="0" dirty="0">
                          <a:solidFill>
                            <a:schemeClr val="tx1"/>
                          </a:solidFill>
                        </a:rPr>
                        <a:t> by </a:t>
                      </a:r>
                      <a:r>
                        <a:rPr lang="en-US" sz="1200" b="1" u="none" dirty="0">
                          <a:solidFill>
                            <a:schemeClr val="tx1"/>
                          </a:solidFill>
                        </a:rPr>
                        <a:t>Gilead in October 2017 for $30 B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0685">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48813">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At IPO 6/2014 $625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385068">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3/2011 Ser.. A $15 M</a:t>
                      </a:r>
                    </a:p>
                    <a:p>
                      <a:r>
                        <a:rPr lang="en-US" sz="1200" dirty="0">
                          <a:solidFill>
                            <a:schemeClr val="tx1"/>
                          </a:solidFill>
                        </a:rPr>
                        <a:t>12/2012 Debt Fin. $250 K</a:t>
                      </a:r>
                    </a:p>
                    <a:p>
                      <a:r>
                        <a:rPr lang="en-US" sz="1200" dirty="0">
                          <a:solidFill>
                            <a:schemeClr val="tx1"/>
                          </a:solidFill>
                        </a:rPr>
                        <a:t>5/2013 Ser.. A $20 M Alta Partners</a:t>
                      </a:r>
                    </a:p>
                    <a:p>
                      <a:r>
                        <a:rPr lang="en-US" sz="1200" dirty="0">
                          <a:solidFill>
                            <a:schemeClr val="tx1"/>
                          </a:solidFill>
                        </a:rPr>
                        <a:t>4/2014 Venture Round $50 M</a:t>
                      </a:r>
                    </a:p>
                    <a:p>
                      <a:r>
                        <a:rPr lang="en-US" sz="1200" dirty="0">
                          <a:solidFill>
                            <a:schemeClr val="tx1"/>
                          </a:solidFill>
                        </a:rPr>
                        <a:t>IPO 6/2014 raised $127 M</a:t>
                      </a:r>
                    </a:p>
                    <a:p>
                      <a:r>
                        <a:rPr lang="en-US" sz="1200" dirty="0">
                          <a:solidFill>
                            <a:schemeClr val="tx1"/>
                          </a:solidFill>
                        </a:rPr>
                        <a:t>Delisted 8/2017</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46474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Yescarta approved 10/2017 LBCL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06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872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751070">
                <a:tc>
                  <a:txBody>
                    <a:bodyPr/>
                    <a:lstStyle/>
                    <a:p>
                      <a:r>
                        <a:rPr lang="en-US" sz="1200" dirty="0"/>
                        <a:t>website</a:t>
                      </a:r>
                    </a:p>
                    <a:p>
                      <a:endParaRPr lang="en-US" sz="1200" dirty="0"/>
                    </a:p>
                    <a:p>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https://www.kitepharma.com/</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6878826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448" y="138106"/>
            <a:ext cx="12097512" cy="694944"/>
          </a:xfrm>
        </p:spPr>
        <p:txBody>
          <a:bodyPr>
            <a:normAutofit fontScale="90000"/>
          </a:bodyPr>
          <a:lstStyle/>
          <a:p>
            <a:pPr algn="l"/>
            <a:r>
              <a:rPr lang="en-US" dirty="0"/>
              <a:t>                    </a:t>
            </a:r>
            <a:r>
              <a:rPr lang="en-US" sz="4400" dirty="0"/>
              <a:t>JUNO Therapeutics (Celgene/BMS)</a:t>
            </a:r>
          </a:p>
        </p:txBody>
      </p:sp>
      <p:graphicFrame>
        <p:nvGraphicFramePr>
          <p:cNvPr id="5" name="Table 4"/>
          <p:cNvGraphicFramePr>
            <a:graphicFrameLocks noGrp="1"/>
          </p:cNvGraphicFramePr>
          <p:nvPr>
            <p:extLst>
              <p:ext uri="{D42A27DB-BD31-4B8C-83A1-F6EECF244321}">
                <p14:modId xmlns:p14="http://schemas.microsoft.com/office/powerpoint/2010/main" val="2362916072"/>
              </p:ext>
            </p:extLst>
          </p:nvPr>
        </p:nvGraphicFramePr>
        <p:xfrm>
          <a:off x="0" y="1054679"/>
          <a:ext cx="12192000" cy="5665215"/>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7">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412252">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3938">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solidFill>
                            <a:schemeClr val="tx1"/>
                          </a:solidFill>
                        </a:rPr>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11125" algn="l">
                        <a:spcAft>
                          <a:spcPts val="600"/>
                        </a:spcAft>
                        <a:buClr>
                          <a:schemeClr val="accent6"/>
                        </a:buClr>
                        <a:buFont typeface="Arial" panose="020B0604020202020204" pitchFamily="34" charset="0"/>
                        <a:buChar char="•"/>
                      </a:pPr>
                      <a:r>
                        <a:rPr lang="en-US" sz="1200" u="none" dirty="0">
                          <a:solidFill>
                            <a:schemeClr val="tx1"/>
                          </a:solidFill>
                        </a:rPr>
                        <a:t>founded in 2013 through a </a:t>
                      </a:r>
                      <a:r>
                        <a:rPr lang="en-US" sz="1200" u="sng" dirty="0">
                          <a:solidFill>
                            <a:schemeClr val="tx1"/>
                          </a:solidFill>
                        </a:rPr>
                        <a:t>collaboration of the Fred Hutchinson Cancer Research Center, Memorial Sloan-Kettering Cancer Center and pediatrics partner Seattle Children's Research Institute</a:t>
                      </a:r>
                      <a:r>
                        <a:rPr lang="en-US" sz="1200" u="none" dirty="0">
                          <a:solidFill>
                            <a:schemeClr val="tx1"/>
                          </a:solidFill>
                        </a:rPr>
                        <a:t>. The company was launched with an initial investment of $120 million, with a remit to develop a pipeline of cancer immunotherapy drugs. </a:t>
                      </a:r>
                      <a:r>
                        <a:rPr lang="en-US" sz="1200" u="sng" dirty="0">
                          <a:solidFill>
                            <a:schemeClr val="tx1"/>
                          </a:solidFill>
                        </a:rPr>
                        <a:t>The company raised $300 million through private funding and a further $265 million through their IPO.</a:t>
                      </a:r>
                    </a:p>
                    <a:p>
                      <a:pPr marL="171450" indent="-111125" algn="l">
                        <a:spcAft>
                          <a:spcPts val="600"/>
                        </a:spcAft>
                        <a:buClr>
                          <a:schemeClr val="accent6"/>
                        </a:buClr>
                        <a:buFont typeface="Arial" panose="020B0604020202020204" pitchFamily="34" charset="0"/>
                        <a:buChar char="•"/>
                      </a:pPr>
                      <a:r>
                        <a:rPr lang="en-US" sz="1200" u="none" dirty="0">
                          <a:solidFill>
                            <a:schemeClr val="tx1"/>
                          </a:solidFill>
                        </a:rPr>
                        <a:t>In December 2014 the company signed an agreement with Opus Bio, Inc for a chimeric antigen receptor (CAR-T) cell product candidate targeting CD22.In April 2015 the company entered into a collaboration with MedImmune (a subsidiary of Astra Zeneca) investigating combination treatments for cancer. The trials will assess combinations of MEDI4736 and one of Juno's CD19 directed chimeric antigen receptor T cell candidates. In May 2015, the company announced its intention to acquire Stage Cell Therapeutics for up to $223 million.[5] Later in the same month the company launched a </a:t>
                      </a:r>
                      <a:r>
                        <a:rPr lang="en-US" sz="1200" u="sng" dirty="0">
                          <a:solidFill>
                            <a:schemeClr val="tx1"/>
                          </a:solidFill>
                        </a:rPr>
                        <a:t>collaboration, with Editas Medicine</a:t>
                      </a:r>
                      <a:r>
                        <a:rPr lang="en-US" sz="1200" u="none" dirty="0">
                          <a:solidFill>
                            <a:schemeClr val="tx1"/>
                          </a:solidFill>
                        </a:rPr>
                        <a:t>, to create CAR-T and high-affinity T cell receptor therapies to treat cancer. In June, 2015 the company announced a 10-year partnership with Celgene valued at $1 billion. On January 22, 2018 Juno Therapeutics was acquired by Celgene for 9B USD. </a:t>
                      </a:r>
                      <a:r>
                        <a:rPr lang="en-US" sz="1200" b="1" u="none" dirty="0">
                          <a:solidFill>
                            <a:schemeClr val="tx1"/>
                          </a:solidFill>
                        </a:rPr>
                        <a:t>January </a:t>
                      </a:r>
                      <a:r>
                        <a:rPr lang="en-US" sz="1200" b="1" u="sng" dirty="0">
                          <a:solidFill>
                            <a:schemeClr val="tx1"/>
                          </a:solidFill>
                        </a:rPr>
                        <a:t>2019 announced Celgene to be acquired by BMS in 74B</a:t>
                      </a:r>
                      <a:r>
                        <a:rPr lang="en-US" sz="1200" b="1" u="sng" baseline="0" dirty="0">
                          <a:solidFill>
                            <a:schemeClr val="tx1"/>
                          </a:solidFill>
                        </a:rPr>
                        <a:t> USD stock deal.; completed in November 2019  </a:t>
                      </a:r>
                      <a:r>
                        <a:rPr lang="en-US" sz="1200" b="1" u="none" baseline="0" dirty="0">
                          <a:solidFill>
                            <a:schemeClr val="tx1"/>
                          </a:solidFill>
                        </a:rPr>
                        <a:t>--12/19/19 FDA submission of CAR-T in refractory large cell lymphoma. May 2020 –turned down by FDA due to manufacturing concerns. Program in myeloma and lymphoma ongoing.</a:t>
                      </a:r>
                    </a:p>
                    <a:p>
                      <a:pPr marL="171450" indent="-111125" algn="l">
                        <a:spcAft>
                          <a:spcPts val="600"/>
                        </a:spcAft>
                        <a:buClr>
                          <a:schemeClr val="accent6"/>
                        </a:buClr>
                        <a:buFont typeface="Arial" panose="020B0604020202020204" pitchFamily="34" charset="0"/>
                        <a:buChar char="•"/>
                      </a:pPr>
                      <a:endParaRPr lang="en-US" sz="1200" b="1"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1" i="0" u="none" dirty="0">
                          <a:solidFill>
                            <a:schemeClr val="tx1"/>
                          </a:solidFill>
                        </a:rPr>
                        <a:t>Funders: Isabelle Rivière, Michael Jensen, Michel Sadelain, Phil Greenberg, Renier Brentjens, Stan Riddell</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6848">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Seattle, WA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79457">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sng" dirty="0">
                          <a:solidFill>
                            <a:schemeClr val="tx1"/>
                          </a:solidFill>
                        </a:rPr>
                        <a:t>Acquired by Celgene in January 2018 for $9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6848">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63059">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At IPO 12/2014 $1.7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227376">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aseline="0" dirty="0">
                          <a:solidFill>
                            <a:schemeClr val="tx1"/>
                          </a:solidFill>
                        </a:rPr>
                        <a:t>12/2013 Ser.. A $120 M</a:t>
                      </a:r>
                    </a:p>
                    <a:p>
                      <a:r>
                        <a:rPr lang="en-US" sz="1200" baseline="0" dirty="0">
                          <a:solidFill>
                            <a:schemeClr val="tx1"/>
                          </a:solidFill>
                        </a:rPr>
                        <a:t>4/2014 Ser.. A $56 M Bezos Expeditions, Venrock</a:t>
                      </a:r>
                    </a:p>
                    <a:p>
                      <a:r>
                        <a:rPr lang="en-US" sz="1200" baseline="0" dirty="0">
                          <a:solidFill>
                            <a:schemeClr val="tx1"/>
                          </a:solidFill>
                        </a:rPr>
                        <a:t>8/2014 Ser.. B $134 M</a:t>
                      </a:r>
                    </a:p>
                    <a:p>
                      <a:r>
                        <a:rPr lang="en-US" sz="1200" baseline="0" dirty="0">
                          <a:solidFill>
                            <a:schemeClr val="tx1"/>
                          </a:solidFill>
                        </a:rPr>
                        <a:t>IPO 12/2014 raised $264.6 M</a:t>
                      </a:r>
                    </a:p>
                    <a:p>
                      <a:r>
                        <a:rPr lang="en-US" sz="1200" baseline="0" dirty="0">
                          <a:solidFill>
                            <a:schemeClr val="tx1"/>
                          </a:solidFill>
                        </a:rPr>
                        <a:t>Delisted  3/2018</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0528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4496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CAR-T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7495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Breyanzi approved EU o4/2022 US 06//2022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05284">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Large B cell Lymphoma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74953">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Celgene.com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7664792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449" y="520262"/>
            <a:ext cx="11237976" cy="236960"/>
          </a:xfrm>
        </p:spPr>
        <p:txBody>
          <a:bodyPr>
            <a:normAutofit fontScale="90000"/>
          </a:bodyPr>
          <a:lstStyle/>
          <a:p>
            <a:pPr algn="l"/>
            <a:r>
              <a:rPr lang="en-US" dirty="0"/>
              <a:t>                    </a:t>
            </a:r>
            <a:r>
              <a:rPr lang="en-US" sz="4400" dirty="0"/>
              <a:t>JUNO Therapeutics (Celgene/BMS)</a:t>
            </a:r>
          </a:p>
        </p:txBody>
      </p:sp>
      <p:graphicFrame>
        <p:nvGraphicFramePr>
          <p:cNvPr id="5" name="Table 4"/>
          <p:cNvGraphicFramePr>
            <a:graphicFrameLocks noGrp="1"/>
          </p:cNvGraphicFramePr>
          <p:nvPr>
            <p:extLst>
              <p:ext uri="{D42A27DB-BD31-4B8C-83A1-F6EECF244321}">
                <p14:modId xmlns:p14="http://schemas.microsoft.com/office/powerpoint/2010/main" val="2230275207"/>
              </p:ext>
            </p:extLst>
          </p:nvPr>
        </p:nvGraphicFramePr>
        <p:xfrm>
          <a:off x="0" y="1334156"/>
          <a:ext cx="12192000" cy="5318892"/>
        </p:xfrm>
        <a:graphic>
          <a:graphicData uri="http://schemas.openxmlformats.org/drawingml/2006/table">
            <a:tbl>
              <a:tblPr firstRow="1" bandRow="1">
                <a:tableStyleId>{5C22544A-7EE6-4342-B048-85BDC9FD1C3A}</a:tableStyleId>
              </a:tblPr>
              <a:tblGrid>
                <a:gridCol w="1341808">
                  <a:extLst>
                    <a:ext uri="{9D8B030D-6E8A-4147-A177-3AD203B41FA5}">
                      <a16:colId xmlns:a16="http://schemas.microsoft.com/office/drawing/2014/main" val="20000"/>
                    </a:ext>
                  </a:extLst>
                </a:gridCol>
                <a:gridCol w="2378482">
                  <a:extLst>
                    <a:ext uri="{9D8B030D-6E8A-4147-A177-3AD203B41FA5}">
                      <a16:colId xmlns:a16="http://schemas.microsoft.com/office/drawing/2014/main" val="20001"/>
                    </a:ext>
                  </a:extLst>
                </a:gridCol>
                <a:gridCol w="5310602">
                  <a:extLst>
                    <a:ext uri="{9D8B030D-6E8A-4147-A177-3AD203B41FA5}">
                      <a16:colId xmlns:a16="http://schemas.microsoft.com/office/drawing/2014/main" val="20002"/>
                    </a:ext>
                  </a:extLst>
                </a:gridCol>
                <a:gridCol w="3161108">
                  <a:extLst>
                    <a:ext uri="{9D8B030D-6E8A-4147-A177-3AD203B41FA5}">
                      <a16:colId xmlns:a16="http://schemas.microsoft.com/office/drawing/2014/main" val="20003"/>
                    </a:ext>
                  </a:extLst>
                </a:gridCol>
              </a:tblGrid>
              <a:tr h="388027">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8749">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solidFill>
                            <a:schemeClr val="tx1"/>
                          </a:solidFill>
                        </a:rPr>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11125" algn="l">
                        <a:spcAft>
                          <a:spcPts val="600"/>
                        </a:spcAft>
                        <a:buClr>
                          <a:schemeClr val="accent6"/>
                        </a:buClr>
                        <a:buFont typeface="Arial" panose="020B0604020202020204" pitchFamily="34" charset="0"/>
                        <a:buChar char="•"/>
                      </a:pPr>
                      <a:r>
                        <a:rPr lang="en-US" sz="1200" u="none" dirty="0">
                          <a:solidFill>
                            <a:schemeClr val="tx1"/>
                          </a:solidFill>
                        </a:rPr>
                        <a:t>founded in 2013 through a </a:t>
                      </a:r>
                      <a:r>
                        <a:rPr lang="en-US" sz="1200" u="sng" dirty="0">
                          <a:solidFill>
                            <a:schemeClr val="tx1"/>
                          </a:solidFill>
                        </a:rPr>
                        <a:t>collaboration of the Fred Hutchinson Cancer Research Center, Memorial Sloan-Kettering Cancer Center and pediatrics partner Seattle Children's Research Institute</a:t>
                      </a:r>
                      <a:r>
                        <a:rPr lang="en-US" sz="1200" u="none" dirty="0">
                          <a:solidFill>
                            <a:schemeClr val="tx1"/>
                          </a:solidFill>
                        </a:rPr>
                        <a:t>. The company was launched with an initial investment of $120 million, with a remit to develop a pipeline of cancer immunotherapy drugs. </a:t>
                      </a:r>
                      <a:r>
                        <a:rPr lang="en-US" sz="1200" u="sng" dirty="0">
                          <a:solidFill>
                            <a:schemeClr val="tx1"/>
                          </a:solidFill>
                        </a:rPr>
                        <a:t>The company raised $300 million through private funding and a further $265 million through their IPO.</a:t>
                      </a:r>
                    </a:p>
                    <a:p>
                      <a:pPr marL="171450" indent="-111125" algn="l">
                        <a:spcAft>
                          <a:spcPts val="600"/>
                        </a:spcAft>
                        <a:buClr>
                          <a:schemeClr val="accent6"/>
                        </a:buClr>
                        <a:buFont typeface="Arial" panose="020B0604020202020204" pitchFamily="34" charset="0"/>
                        <a:buChar char="•"/>
                      </a:pPr>
                      <a:r>
                        <a:rPr lang="en-US" sz="1200" u="none" dirty="0">
                          <a:solidFill>
                            <a:schemeClr val="tx1"/>
                          </a:solidFill>
                        </a:rPr>
                        <a:t>In December 2014 the company signed an agreement with Opus Bio, Inc for a chimeric antigen receptor (CAR-T) cell product candidate targeting CD22.In April 2015 the company entered into a collaboration with MedImmune (a subsidiary of Astra Zeneca) investigating combination treatments for cancer. The trials will assess combinations of MEDI4736 and one of Juno's CD19 directed chimeric antigen receptor T cell candidates. In May 2015, the company announced its intention to acquire Stage Cell Therapeutics for up to $223 million.[5] Later in the same month the company launched a </a:t>
                      </a:r>
                      <a:r>
                        <a:rPr lang="en-US" sz="1200" u="sng" dirty="0">
                          <a:solidFill>
                            <a:schemeClr val="tx1"/>
                          </a:solidFill>
                        </a:rPr>
                        <a:t>collaboration, with Editas Medicine</a:t>
                      </a:r>
                      <a:r>
                        <a:rPr lang="en-US" sz="1200" u="none" dirty="0">
                          <a:solidFill>
                            <a:schemeClr val="tx1"/>
                          </a:solidFill>
                        </a:rPr>
                        <a:t>, to create CAR-T and high-affinity T cell receptor therapies to treat cancer. In June, 2015 the company announced a 10-year partnership with Celgene valued at $1 billion. On January 22, 2018 Juno Therapeutics was acquired by Celgene for 9B USD. </a:t>
                      </a:r>
                      <a:r>
                        <a:rPr lang="en-US" sz="1200" b="1" u="none" dirty="0">
                          <a:solidFill>
                            <a:schemeClr val="tx1"/>
                          </a:solidFill>
                        </a:rPr>
                        <a:t>January </a:t>
                      </a:r>
                      <a:r>
                        <a:rPr lang="en-US" sz="1200" b="1" u="sng" dirty="0">
                          <a:solidFill>
                            <a:schemeClr val="tx1"/>
                          </a:solidFill>
                        </a:rPr>
                        <a:t>2019 announced Celgene to be acquired by BMS in 74B</a:t>
                      </a:r>
                      <a:r>
                        <a:rPr lang="en-US" sz="1200" b="1" u="sng" baseline="0" dirty="0">
                          <a:solidFill>
                            <a:schemeClr val="tx1"/>
                          </a:solidFill>
                        </a:rPr>
                        <a:t> USD stock deal.; completed in November 2019  </a:t>
                      </a:r>
                      <a:r>
                        <a:rPr lang="en-US" sz="1200" b="1" u="none" baseline="0" dirty="0">
                          <a:solidFill>
                            <a:schemeClr val="tx1"/>
                          </a:solidFill>
                        </a:rPr>
                        <a:t>--12/19/19 FDA submission of CAR-T in refractory large cell lymphoma. May 2020 –turned down by FDA due to manufacturing concerns. Program in myeloma and lymphoma ongoing.</a:t>
                      </a:r>
                    </a:p>
                    <a:p>
                      <a:pPr marL="171450" indent="-111125" algn="l">
                        <a:spcAft>
                          <a:spcPts val="600"/>
                        </a:spcAft>
                        <a:buClr>
                          <a:schemeClr val="accent6"/>
                        </a:buClr>
                        <a:buFont typeface="Arial" panose="020B0604020202020204" pitchFamily="34" charset="0"/>
                        <a:buChar char="•"/>
                      </a:pPr>
                      <a:endParaRPr lang="en-US" sz="1200" b="1"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1" i="0" u="none" dirty="0">
                          <a:solidFill>
                            <a:schemeClr val="tx1"/>
                          </a:solidFill>
                        </a:rPr>
                        <a:t>Funders: Isabelle Rivière, Michael Jensen, Michel Sadelain, Phil Greenberg, Renier Brentjens, Stan Riddell</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992">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Seattle, WA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31434">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sng" dirty="0">
                          <a:solidFill>
                            <a:schemeClr val="tx1"/>
                          </a:solidFill>
                        </a:rPr>
                        <a:t>Acquired by Celgene in January 2018 for $9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35592">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08108">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At IPO 12/2014 $1.7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155251">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aseline="0" dirty="0">
                          <a:solidFill>
                            <a:schemeClr val="tx1"/>
                          </a:solidFill>
                        </a:rPr>
                        <a:t>12/2013 Ser.. A $120 M</a:t>
                      </a:r>
                    </a:p>
                    <a:p>
                      <a:r>
                        <a:rPr lang="en-US" sz="1200" baseline="0" dirty="0">
                          <a:solidFill>
                            <a:schemeClr val="tx1"/>
                          </a:solidFill>
                        </a:rPr>
                        <a:t>4/2014 Ser.. A $56 M Bezos Expeditions, Venrock</a:t>
                      </a:r>
                    </a:p>
                    <a:p>
                      <a:r>
                        <a:rPr lang="en-US" sz="1200" baseline="0" dirty="0">
                          <a:solidFill>
                            <a:schemeClr val="tx1"/>
                          </a:solidFill>
                        </a:rPr>
                        <a:t>8/2014 Ser.. B $134 M</a:t>
                      </a:r>
                    </a:p>
                    <a:p>
                      <a:r>
                        <a:rPr lang="en-US" sz="1200" baseline="0" dirty="0">
                          <a:solidFill>
                            <a:schemeClr val="tx1"/>
                          </a:solidFill>
                        </a:rPr>
                        <a:t>IPO 12/2014 raised $264.6 M</a:t>
                      </a:r>
                    </a:p>
                    <a:p>
                      <a:r>
                        <a:rPr lang="en-US" sz="1200" baseline="0" dirty="0">
                          <a:solidFill>
                            <a:schemeClr val="tx1"/>
                          </a:solidFill>
                        </a:rPr>
                        <a:t>Delisted  3/2018</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998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1637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CAR-T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998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79984">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NHL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35592">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Celgene.com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8546431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406" y="370490"/>
            <a:ext cx="10337800" cy="262360"/>
          </a:xfrm>
        </p:spPr>
        <p:txBody>
          <a:bodyPr>
            <a:normAutofit fontScale="90000"/>
          </a:bodyPr>
          <a:lstStyle/>
          <a:p>
            <a:r>
              <a:rPr lang="en-US" dirty="0"/>
              <a:t>                    </a:t>
            </a:r>
            <a:r>
              <a:rPr lang="en-US" sz="4400" dirty="0"/>
              <a:t>Legend Biotech</a:t>
            </a:r>
          </a:p>
        </p:txBody>
      </p:sp>
      <p:graphicFrame>
        <p:nvGraphicFramePr>
          <p:cNvPr id="5" name="Table 4"/>
          <p:cNvGraphicFramePr>
            <a:graphicFrameLocks noGrp="1"/>
          </p:cNvGraphicFramePr>
          <p:nvPr>
            <p:extLst>
              <p:ext uri="{D42A27DB-BD31-4B8C-83A1-F6EECF244321}">
                <p14:modId xmlns:p14="http://schemas.microsoft.com/office/powerpoint/2010/main" val="1353338830"/>
              </p:ext>
            </p:extLst>
          </p:nvPr>
        </p:nvGraphicFramePr>
        <p:xfrm>
          <a:off x="0" y="1122344"/>
          <a:ext cx="12192001" cy="5735656"/>
        </p:xfrm>
        <a:graphic>
          <a:graphicData uri="http://schemas.openxmlformats.org/drawingml/2006/table">
            <a:tbl>
              <a:tblPr firstRow="1" bandRow="1">
                <a:tableStyleId>{5C22544A-7EE6-4342-B048-85BDC9FD1C3A}</a:tableStyleId>
              </a:tblPr>
              <a:tblGrid>
                <a:gridCol w="1493948">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7">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408645">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1278">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2014</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171450" indent="-171450" algn="l">
                        <a:buFont typeface="Arial" panose="020B0604020202020204" pitchFamily="34" charset="0"/>
                        <a:buChar char="•"/>
                      </a:pPr>
                      <a:r>
                        <a:rPr lang="en-US" sz="1200" u="none" dirty="0">
                          <a:solidFill>
                            <a:schemeClr val="tx1"/>
                          </a:solidFill>
                        </a:rPr>
                        <a:t>Our Mission - The pursuit of a cure</a:t>
                      </a:r>
                    </a:p>
                    <a:p>
                      <a:pPr marL="171450" indent="-171450" algn="l">
                        <a:buFont typeface="Arial" panose="020B0604020202020204" pitchFamily="34" charset="0"/>
                        <a:buChar char="•"/>
                      </a:pPr>
                      <a:r>
                        <a:rPr lang="en-US" sz="1200" u="none" dirty="0">
                          <a:solidFill>
                            <a:schemeClr val="tx1"/>
                          </a:solidFill>
                        </a:rPr>
                        <a:t>Dedicated to quality and driven by excellence, we are committed to improving the lives of patients worldwide. We are steadfast in our goal to develop innovative cellular therapies that bring us closer to a cure.</a:t>
                      </a:r>
                    </a:p>
                    <a:p>
                      <a:pPr marL="0" indent="0" algn="l">
                        <a:buFont typeface="Arial" panose="020B0604020202020204" pitchFamily="34" charset="0"/>
                        <a:buNone/>
                      </a:pPr>
                      <a:endParaRPr lang="en-US" sz="1200" u="none" dirty="0">
                        <a:solidFill>
                          <a:schemeClr val="tx1"/>
                        </a:solidFill>
                      </a:endParaRP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r>
                        <a:rPr lang="en-US" sz="1200" u="none" dirty="0">
                          <a:solidFill>
                            <a:schemeClr val="tx1"/>
                          </a:solidFill>
                        </a:rPr>
                        <a:t>Legend Biotech is actively developing cutting edge CAR-T therapies to address the unmet needs in oncology.</a:t>
                      </a:r>
                    </a:p>
                    <a:p>
                      <a:pPr marL="171450" indent="-171450" algn="l">
                        <a:buFont typeface="Arial" panose="020B0604020202020204" pitchFamily="34" charset="0"/>
                        <a:buChar char="•"/>
                      </a:pPr>
                      <a:r>
                        <a:rPr lang="en-US" sz="1200" u="none" dirty="0">
                          <a:solidFill>
                            <a:schemeClr val="tx1"/>
                          </a:solidFill>
                        </a:rPr>
                        <a:t>Legend Biotech has entered into a worldwide collaboration with Janssen Biotech, Inc. to develop and commercialize ciltacabtagene autoleucel, an investigational CAR-T for the treatment of multiple myeloma.</a:t>
                      </a: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r>
                        <a:rPr lang="en-US" sz="1200" u="none" dirty="0">
                          <a:solidFill>
                            <a:schemeClr val="tx1"/>
                          </a:solidFill>
                        </a:rPr>
                        <a:t>*Ciltacabtagene autoleucel (cilta-cel) is an investigational B cell maturation antigen (BCMA) targeted chimeric antigen receptor T cell (CAR-T) therapy. It is being evaluated for the treatment of patients with multiple myeloma by regulatory authorities around the world</a:t>
                      </a:r>
                    </a:p>
                    <a:p>
                      <a:pPr marL="171450" indent="-171450" algn="l">
                        <a:buFont typeface="Arial" panose="020B0604020202020204" pitchFamily="34" charset="0"/>
                        <a:buChar char="•"/>
                      </a:pPr>
                      <a:r>
                        <a:rPr lang="en-US" sz="1200" u="none" dirty="0">
                          <a:solidFill>
                            <a:schemeClr val="tx1"/>
                          </a:solidFill>
                        </a:rPr>
                        <a:t>2017 1221 annoubced collaboratij with Janssen with 350M upfront payment</a:t>
                      </a: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r>
                        <a:rPr lang="en-US" sz="1200" u="none" dirty="0">
                          <a:solidFill>
                            <a:schemeClr val="tx1"/>
                          </a:solidFill>
                        </a:rPr>
                        <a:t>2/2022 Favorable CHMP opinion from  EU  Commission</a:t>
                      </a:r>
                    </a:p>
                    <a:p>
                      <a:pPr marL="171450" indent="-171450" algn="l">
                        <a:buFont typeface="Arial" panose="020B0604020202020204" pitchFamily="34" charset="0"/>
                        <a:buChar char="•"/>
                      </a:pPr>
                      <a:endParaRPr lang="en-US" sz="1200" u="sng" dirty="0">
                        <a:solidFill>
                          <a:schemeClr val="tx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2/2022 FDA approval OF Carvykti in Multiple Myeloma </a:t>
                      </a:r>
                    </a:p>
                    <a:p>
                      <a:pPr marL="171450" indent="-171450" algn="l">
                        <a:buFont typeface="Arial" panose="020B0604020202020204" pitchFamily="34" charset="0"/>
                        <a:buChar char="•"/>
                      </a:pPr>
                      <a:endParaRPr lang="en-US" sz="1200" u="sng" dirty="0">
                        <a:solidFill>
                          <a:srgbClr val="FF0000"/>
                        </a:solidFill>
                      </a:endParaRPr>
                    </a:p>
                    <a:p>
                      <a:pPr marL="171450" indent="-171450" algn="l">
                        <a:buFont typeface="Arial" panose="020B0604020202020204" pitchFamily="34" charset="0"/>
                        <a:buChar char="•"/>
                      </a:pPr>
                      <a:r>
                        <a:rPr lang="en-US" sz="1200" u="none" dirty="0">
                          <a:solidFill>
                            <a:schemeClr val="tx1"/>
                          </a:solidFill>
                        </a:rPr>
                        <a:t>4</a:t>
                      </a:r>
                      <a:r>
                        <a:rPr lang="en-US" sz="1200" u="none" baseline="30000" dirty="0">
                          <a:solidFill>
                            <a:schemeClr val="tx1"/>
                          </a:solidFill>
                        </a:rPr>
                        <a:t>th</a:t>
                      </a:r>
                      <a:r>
                        <a:rPr lang="en-US" sz="1200" u="none" dirty="0">
                          <a:solidFill>
                            <a:schemeClr val="tx1"/>
                          </a:solidFill>
                        </a:rPr>
                        <a:t> line</a:t>
                      </a: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0" indent="0">
                        <a:buFont typeface="Arial" panose="020B0604020202020204" pitchFamily="34" charset="0"/>
                        <a:buNone/>
                      </a:pPr>
                      <a:r>
                        <a:rPr lang="en-US" sz="1200" b="0" i="0" u="none" dirty="0">
                          <a:solidFill>
                            <a:schemeClr val="tx1"/>
                          </a:solidFill>
                        </a:rPr>
                        <a:t>Ying Huang, Ph.D.</a:t>
                      </a:r>
                    </a:p>
                    <a:p>
                      <a:pPr marL="0" indent="0">
                        <a:buFont typeface="Arial" panose="020B0604020202020204" pitchFamily="34" charset="0"/>
                        <a:buNone/>
                      </a:pPr>
                      <a:r>
                        <a:rPr lang="en-US" sz="1200" b="0" i="0" u="none" dirty="0">
                          <a:solidFill>
                            <a:schemeClr val="tx1"/>
                          </a:solidFill>
                        </a:rPr>
                        <a:t>Chief Executive Officer, Legend Biotech.</a:t>
                      </a:r>
                    </a:p>
                    <a:p>
                      <a:pPr marL="0" indent="0">
                        <a:buFont typeface="Arial" panose="020B0604020202020204" pitchFamily="34" charset="0"/>
                        <a:buNone/>
                      </a:pPr>
                      <a:r>
                        <a:rPr lang="en-US" sz="1200" b="0" i="0" u="none" dirty="0">
                          <a:solidFill>
                            <a:schemeClr val="tx1"/>
                          </a:solidFill>
                        </a:rPr>
                        <a:t>Prev. Chief Financial Officer, Legend Biotech.</a:t>
                      </a:r>
                    </a:p>
                    <a:p>
                      <a:pPr marL="0" indent="0">
                        <a:buFont typeface="Arial" panose="020B0604020202020204" pitchFamily="34" charset="0"/>
                        <a:buNone/>
                      </a:pPr>
                      <a:endParaRPr lang="en-US" sz="1200" b="0" i="0" u="none" dirty="0">
                        <a:solidFill>
                          <a:schemeClr val="tx1"/>
                        </a:solidFill>
                      </a:endParaRPr>
                    </a:p>
                    <a:p>
                      <a:pPr marL="0" indent="0">
                        <a:buFont typeface="Arial" panose="020B0604020202020204" pitchFamily="34" charset="0"/>
                        <a:buNone/>
                      </a:pPr>
                      <a:r>
                        <a:rPr lang="en-US" sz="1200" b="0" i="0" u="none" dirty="0">
                          <a:solidFill>
                            <a:schemeClr val="tx1"/>
                          </a:solidFill>
                        </a:rPr>
                        <a:t>Dr. Ying Huang has served as Chief Financial Officer since July, 2019. He brings over 9 years of experience in research and development at major multi-national pharmaceutical companies and 12 years of experience as a biotechnology analyst on Wall Street.</a:t>
                      </a:r>
                    </a:p>
                    <a:p>
                      <a:pPr marL="0" indent="0">
                        <a:buFont typeface="Arial" panose="020B0604020202020204" pitchFamily="34" charset="0"/>
                        <a:buNone/>
                      </a:pPr>
                      <a:endParaRPr lang="en-US" sz="1200" b="0" i="0" u="none" dirty="0">
                        <a:solidFill>
                          <a:schemeClr val="tx1"/>
                        </a:solidFill>
                      </a:endParaRPr>
                    </a:p>
                    <a:p>
                      <a:pPr marL="0" indent="0">
                        <a:buFont typeface="Arial" panose="020B0604020202020204" pitchFamily="34" charset="0"/>
                        <a:buNone/>
                      </a:pPr>
                      <a:r>
                        <a:rPr lang="en-US" sz="1200" b="0" i="0" u="none" dirty="0">
                          <a:solidFill>
                            <a:schemeClr val="tx1"/>
                          </a:solidFill>
                        </a:rPr>
                        <a:t>Most recently, Dr Huang was a Managing Director and Head of Biotech Equity Research at Bank of America Merrill Lynch Dr. Huang has been a biotech analyst since 2007 and previously worked at Wells Fargo (formerly Wachovia), Credit Suisse, Gand Barclays before j</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433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Somerset, NJ</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1672">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10767">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12641">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LEGN</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MARKET CAP 8/11/23</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12.16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030178">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raised 750M in 3 rounds</a:t>
                      </a:r>
                    </a:p>
                    <a:p>
                      <a:endParaRPr lang="en-US" sz="1200" dirty="0">
                        <a:solidFill>
                          <a:schemeClr val="tx1"/>
                        </a:solidFill>
                      </a:endParaRPr>
                    </a:p>
                    <a:p>
                      <a:r>
                        <a:rPr lang="en-US" sz="1200" dirty="0">
                          <a:solidFill>
                            <a:schemeClr val="tx1"/>
                          </a:solidFill>
                        </a:rPr>
                        <a:t>350M upfront payment from Janssen in license deal 2017</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7438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CARVYKTI</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ciltacabtagene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2138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0261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02614">
                <a:tc rowSpan="2">
                  <a:txBody>
                    <a:bodyPr/>
                    <a:lstStyle/>
                    <a:p>
                      <a:r>
                        <a:rPr lang="en-US" sz="1200" dirty="0"/>
                        <a:t>Indications</a:t>
                      </a:r>
                    </a:p>
                    <a:p>
                      <a:endParaRPr lang="en-US" sz="1200" dirty="0"/>
                    </a:p>
                    <a:p>
                      <a:r>
                        <a:rPr lang="en-US" sz="1200" dirty="0"/>
                        <a:t>Web</a:t>
                      </a:r>
                      <a:r>
                        <a:rPr lang="en-US" sz="1200" baseline="0" dirty="0"/>
                        <a:t>site</a:t>
                      </a:r>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7079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https://legendbiotech.com/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8433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dirty="0"/>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4218574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43C8-4F3D-0119-9B4D-D3A320F53749}"/>
              </a:ext>
            </a:extLst>
          </p:cNvPr>
          <p:cNvSpPr>
            <a:spLocks noGrp="1"/>
          </p:cNvSpPr>
          <p:nvPr>
            <p:ph type="title"/>
          </p:nvPr>
        </p:nvSpPr>
        <p:spPr>
          <a:xfrm>
            <a:off x="609600" y="0"/>
            <a:ext cx="10972800" cy="1143000"/>
          </a:xfrm>
        </p:spPr>
        <p:txBody>
          <a:bodyPr>
            <a:normAutofit/>
          </a:bodyPr>
          <a:lstStyle/>
          <a:p>
            <a:r>
              <a:rPr lang="en-US" sz="4000" dirty="0"/>
              <a:t>Legend Pipeline</a:t>
            </a:r>
          </a:p>
        </p:txBody>
      </p:sp>
      <p:sp>
        <p:nvSpPr>
          <p:cNvPr id="4" name="Slide Number Placeholder 3">
            <a:extLst>
              <a:ext uri="{FF2B5EF4-FFF2-40B4-BE49-F238E27FC236}">
                <a16:creationId xmlns:a16="http://schemas.microsoft.com/office/drawing/2014/main" id="{C3DCF379-12B2-3855-928D-F345B5FB7B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6" name="Picture 2" descr="Pipeline - Legend Biotech">
            <a:extLst>
              <a:ext uri="{FF2B5EF4-FFF2-40B4-BE49-F238E27FC236}">
                <a16:creationId xmlns:a16="http://schemas.microsoft.com/office/drawing/2014/main" id="{366501B6-80B6-00FD-6A39-80337C15C1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575" y="1820069"/>
            <a:ext cx="4514850" cy="4086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peline - Legend Biotech">
            <a:extLst>
              <a:ext uri="{FF2B5EF4-FFF2-40B4-BE49-F238E27FC236}">
                <a16:creationId xmlns:a16="http://schemas.microsoft.com/office/drawing/2014/main" id="{476F8E36-CC6C-0B5E-E533-09DCAD2E3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089" y="807050"/>
            <a:ext cx="6534821" cy="591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91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6814" y="583324"/>
            <a:ext cx="10337800" cy="262360"/>
          </a:xfrm>
        </p:spPr>
        <p:txBody>
          <a:bodyPr>
            <a:normAutofit fontScale="90000"/>
          </a:bodyPr>
          <a:lstStyle/>
          <a:p>
            <a:r>
              <a:rPr lang="en-US" dirty="0"/>
              <a:t>                    </a:t>
            </a:r>
            <a:r>
              <a:rPr lang="en-US" sz="4400" dirty="0"/>
              <a:t>Protara Therapeutics (1)</a:t>
            </a:r>
          </a:p>
        </p:txBody>
      </p:sp>
      <p:graphicFrame>
        <p:nvGraphicFramePr>
          <p:cNvPr id="5" name="Table 4"/>
          <p:cNvGraphicFramePr>
            <a:graphicFrameLocks noGrp="1"/>
          </p:cNvGraphicFramePr>
          <p:nvPr>
            <p:extLst>
              <p:ext uri="{D42A27DB-BD31-4B8C-83A1-F6EECF244321}">
                <p14:modId xmlns:p14="http://schemas.microsoft.com/office/powerpoint/2010/main" val="2046073639"/>
              </p:ext>
            </p:extLst>
          </p:nvPr>
        </p:nvGraphicFramePr>
        <p:xfrm>
          <a:off x="0" y="1811212"/>
          <a:ext cx="12192000" cy="5046788"/>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233149">
                  <a:extLst>
                    <a:ext uri="{9D8B030D-6E8A-4147-A177-3AD203B41FA5}">
                      <a16:colId xmlns:a16="http://schemas.microsoft.com/office/drawing/2014/main" val="20001"/>
                    </a:ext>
                  </a:extLst>
                </a:gridCol>
                <a:gridCol w="5402824">
                  <a:extLst>
                    <a:ext uri="{9D8B030D-6E8A-4147-A177-3AD203B41FA5}">
                      <a16:colId xmlns:a16="http://schemas.microsoft.com/office/drawing/2014/main" val="20002"/>
                    </a:ext>
                  </a:extLst>
                </a:gridCol>
                <a:gridCol w="3062080">
                  <a:extLst>
                    <a:ext uri="{9D8B030D-6E8A-4147-A177-3AD203B41FA5}">
                      <a16:colId xmlns:a16="http://schemas.microsoft.com/office/drawing/2014/main" val="20003"/>
                    </a:ext>
                  </a:extLst>
                </a:gridCol>
              </a:tblGrid>
              <a:tr h="554032">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82199">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buFont typeface="Arial" panose="020B0604020202020204" pitchFamily="34" charset="0"/>
                        <a:buChar char="•"/>
                      </a:pPr>
                      <a:r>
                        <a:rPr lang="en-US" sz="1200" b="0" i="0" u="none" strike="noStrike" dirty="0">
                          <a:solidFill>
                            <a:schemeClr val="tx1"/>
                          </a:solidFill>
                          <a:effectLst/>
                          <a:latin typeface="&amp;quot"/>
                        </a:rPr>
                        <a:t>Name change from Atara 05/2020</a:t>
                      </a:r>
                    </a:p>
                    <a:p>
                      <a:pPr marL="171450" indent="-171450" algn="l">
                        <a:buFont typeface="Arial" panose="020B0604020202020204" pitchFamily="34" charset="0"/>
                        <a:buChar char="•"/>
                      </a:pPr>
                      <a:r>
                        <a:rPr lang="en-US" sz="1200" b="0" i="0" u="none" strike="noStrike" dirty="0">
                          <a:solidFill>
                            <a:srgbClr val="414042"/>
                          </a:solidFill>
                          <a:effectLst/>
                          <a:latin typeface="&amp;quot"/>
                        </a:rPr>
                        <a:t>A leading off-the-shelf, allogeneic T-cell immunotherapy company developing novel treatments for patients with cancer, autoimmune and viral diseases.</a:t>
                      </a:r>
                    </a:p>
                    <a:p>
                      <a:pPr marL="171450" indent="-171450" algn="l">
                        <a:buFont typeface="Arial" panose="020B0604020202020204" pitchFamily="34" charset="0"/>
                        <a:buChar char="•"/>
                      </a:pPr>
                      <a:r>
                        <a:rPr lang="en-US" sz="1200" dirty="0"/>
                        <a:t>Our off-the-shelf, allogeneic T cells are bioengineered from donors with healthy immune function and allow for rapid delivery to patients. </a:t>
                      </a:r>
                    </a:p>
                    <a:p>
                      <a:pPr marL="171450" indent="-171450" algn="l">
                        <a:buFont typeface="Arial" panose="020B0604020202020204" pitchFamily="34" charset="0"/>
                        <a:buChar char="•"/>
                      </a:pPr>
                      <a:r>
                        <a:rPr lang="en-US" sz="1200" b="0" i="0" u="none" strike="noStrike" dirty="0">
                          <a:solidFill>
                            <a:srgbClr val="414042"/>
                          </a:solidFill>
                          <a:effectLst/>
                          <a:latin typeface="&amp;quot"/>
                        </a:rPr>
                        <a:t>Originating from over a decade of groundbreaking clinical experience at Memorial Sloan Kettering and QIMR Berghofer, Atara’s T-cell immunotherapies are designed to precisely recognize and target cancerous or diseased</a:t>
                      </a:r>
                    </a:p>
                    <a:p>
                      <a:pPr marL="171450" indent="-171450" algn="l">
                        <a:buFont typeface="Arial" panose="020B0604020202020204" pitchFamily="34" charset="0"/>
                        <a:buChar char="•"/>
                      </a:pPr>
                      <a:endParaRPr lang="en-US" sz="1200" b="0" i="0" u="none" strike="noStrike" dirty="0">
                        <a:solidFill>
                          <a:srgbClr val="414042"/>
                        </a:solidFill>
                        <a:effectLst/>
                        <a:latin typeface="&amp;quot"/>
                      </a:endParaRPr>
                    </a:p>
                    <a:p>
                      <a:pPr marL="171450" indent="-171450" algn="l">
                        <a:buFont typeface="Arial" panose="020B0604020202020204" pitchFamily="34" charset="0"/>
                        <a:buChar char="•"/>
                      </a:pPr>
                      <a:r>
                        <a:rPr lang="en-US" sz="1200" b="0" i="0" u="none" strike="noStrike" dirty="0">
                          <a:solidFill>
                            <a:srgbClr val="414042"/>
                          </a:solidFill>
                          <a:effectLst/>
                          <a:latin typeface="&amp;quot"/>
                        </a:rPr>
                        <a:t>Atara’s off-the-shelf, allogeneic T-cell immunotherapy in development, tabelecleucel, or tab-cel</a:t>
                      </a:r>
                      <a:r>
                        <a:rPr lang="en-US" sz="1200" b="0" i="0" u="none" strike="noStrike" baseline="30000" dirty="0">
                          <a:solidFill>
                            <a:srgbClr val="414042"/>
                          </a:solidFill>
                          <a:effectLst/>
                          <a:latin typeface="&amp;quot"/>
                        </a:rPr>
                        <a:t>®</a:t>
                      </a:r>
                      <a:r>
                        <a:rPr lang="en-US" sz="1200" b="0" i="0" u="none" strike="noStrike" dirty="0">
                          <a:solidFill>
                            <a:srgbClr val="414042"/>
                          </a:solidFill>
                          <a:effectLst/>
                          <a:latin typeface="&amp;quot"/>
                        </a:rPr>
                        <a:t> (formerly known as ATA129), is being developed for the treatment of patients with Epstein-Barr virus (EBV) associated post-transplant lymphoproliferative disorder (EBV+ PTLD),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dirty="0">
                          <a:solidFill>
                            <a:srgbClr val="414042"/>
                          </a:solidFill>
                          <a:effectLst/>
                          <a:latin typeface="&amp;quot"/>
                        </a:rPr>
                        <a:t>12/19/22 EBVALLO  ap proved in EU </a:t>
                      </a:r>
                      <a:r>
                        <a:rPr kumimoji="0" lang="en-US" sz="1200" b="1" i="0" u="none" strike="noStrike" kern="1200" cap="none" spc="0" normalizeH="0" baseline="0" noProof="0" dirty="0">
                          <a:ln>
                            <a:noFill/>
                          </a:ln>
                          <a:solidFill>
                            <a:srgbClr val="414042"/>
                          </a:solidFill>
                          <a:effectLst/>
                          <a:uLnTx/>
                          <a:uFillTx/>
                          <a:latin typeface="&amp;quot"/>
                          <a:ea typeface="+mn-ea"/>
                          <a:cs typeface="+mn-cs"/>
                        </a:rPr>
                        <a:t> off-the-shelf, allogeneic T cells</a:t>
                      </a:r>
                    </a:p>
                    <a:p>
                      <a:pPr marL="171450" indent="-171450" algn="l">
                        <a:buFont typeface="Arial" panose="020B0604020202020204" pitchFamily="34" charset="0"/>
                        <a:buChar char="•"/>
                      </a:pPr>
                      <a:r>
                        <a:rPr lang="en-US" sz="1200" b="0" i="0" u="none" strike="noStrike" dirty="0">
                          <a:solidFill>
                            <a:srgbClr val="414042"/>
                          </a:solidFill>
                          <a:effectLst/>
                          <a:latin typeface="&amp;quot"/>
                        </a:rPr>
                        <a:t>s </a:t>
                      </a:r>
                      <a:r>
                        <a:rPr lang="en-US" sz="1200" b="0" i="0" u="sng" strike="noStrike" dirty="0">
                          <a:solidFill>
                            <a:srgbClr val="414042"/>
                          </a:solidFill>
                          <a:effectLst/>
                          <a:latin typeface="&amp;quot"/>
                        </a:rPr>
                        <a:t>NOT GENE MODIFIED</a:t>
                      </a:r>
                    </a:p>
                    <a:p>
                      <a:pPr marL="171450" indent="-171450" algn="l">
                        <a:buFont typeface="Arial" panose="020B0604020202020204" pitchFamily="34" charset="0"/>
                        <a:buChar char="•"/>
                      </a:pPr>
                      <a:endParaRPr lang="en-US" sz="1200" b="0" i="0" u="none" strike="noStrike" dirty="0">
                        <a:solidFill>
                          <a:srgbClr val="414042"/>
                        </a:solidFill>
                        <a:effectLst/>
                        <a:latin typeface="&amp;quot"/>
                      </a:endParaRPr>
                    </a:p>
                    <a:p>
                      <a:pPr marL="171450" indent="-171450" algn="l">
                        <a:buFont typeface="Arial" panose="020B0604020202020204" pitchFamily="34" charset="0"/>
                        <a:buChar char="•"/>
                      </a:pPr>
                      <a:r>
                        <a:rPr lang="en-US" sz="1200" b="0" i="0" u="none" strike="noStrike" dirty="0">
                          <a:solidFill>
                            <a:srgbClr val="414042"/>
                          </a:solidFill>
                          <a:effectLst/>
                          <a:latin typeface="&amp;quot"/>
                        </a:rPr>
                        <a:t> and autologous ATA190 T-cell immunotherapies using a complementary targeted antigen recognition technology for specific EBV antigens believed to be important for the potential treatment of multiple sclerosis (MS)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u="none" dirty="0">
                          <a:solidFill>
                            <a:schemeClr val="tx1"/>
                          </a:solidFill>
                        </a:rPr>
                        <a:t>Jesse Shefferman is a co-founder of Protara and has led the Company since its inception through the addition of two late-stage assets, the establishment of multiple late-stage development programs and its listing on NASDAQ in early 2020. Jesse has spent over twenty years in the biopharma industry holding several strategic leadership and financial roles.</a:t>
                      </a:r>
                    </a:p>
                    <a:p>
                      <a:pPr marL="171450" indent="-171450">
                        <a:buFont typeface="Arial" panose="020B0604020202020204" pitchFamily="34" charset="0"/>
                        <a:buChar char="•"/>
                      </a:pPr>
                      <a:r>
                        <a:rPr lang="en-US" sz="1200" b="0" i="0" u="none" dirty="0">
                          <a:solidFill>
                            <a:schemeClr val="tx1"/>
                          </a:solidFill>
                        </a:rPr>
                        <a:t>Prior to co-founding Protara, Jesse was Vice President and Head of Business Development at Retrophin Inc., a leading rare diseases company where Jesse was a member of the executive leadership team Prior to Retrophin, Jesse served as Director, Strategy and Business Development at Vertex Pharmaceuticals, Inc. focused on hepatology and rare diseases.</a:t>
                      </a:r>
                    </a:p>
                    <a:p>
                      <a:pPr marL="171450" indent="-171450">
                        <a:buFont typeface="Arial" panose="020B0604020202020204" pitchFamily="34" charset="0"/>
                        <a:buChar char="•"/>
                      </a:pPr>
                      <a:r>
                        <a:rPr lang="en-US" sz="1200" b="0" i="0" u="none" dirty="0">
                          <a:solidFill>
                            <a:schemeClr val="tx1"/>
                          </a:solidFill>
                        </a:rPr>
                        <a:t> programs.</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0983">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New York, NY/ S. San Francisco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10667">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PTRA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1085">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314237">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1" dirty="0">
                        <a:solidFill>
                          <a:schemeClr val="tx1"/>
                        </a:solidFill>
                      </a:endParaRPr>
                    </a:p>
                    <a:p>
                      <a:r>
                        <a:rPr lang="en-US" sz="1200" b="0" dirty="0">
                          <a:solidFill>
                            <a:schemeClr val="tx1"/>
                          </a:solidFill>
                        </a:rPr>
                        <a:t>At IPO 10/2014 $52 M</a:t>
                      </a:r>
                    </a:p>
                    <a:p>
                      <a:endParaRPr lang="en-US" sz="1200" b="1" dirty="0">
                        <a:solidFill>
                          <a:schemeClr val="tx1"/>
                        </a:solidFill>
                      </a:endParaRPr>
                    </a:p>
                    <a:p>
                      <a:r>
                        <a:rPr lang="en-US" sz="1200" b="1" dirty="0">
                          <a:solidFill>
                            <a:schemeClr val="tx1"/>
                          </a:solidFill>
                        </a:rPr>
                        <a:t>Market 4/7/22  54. 9M</a:t>
                      </a:r>
                    </a:p>
                    <a:p>
                      <a:r>
                        <a:rPr lang="en-US" sz="1200" b="1" dirty="0">
                          <a:solidFill>
                            <a:schemeClr val="tx1"/>
                          </a:solidFill>
                        </a:rPr>
                        <a:t>8/11/23 26,96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82199">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cash raised: $700M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8344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005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T-cell; CAR-T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8344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83448">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See table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40983">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Protara.com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131183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407" y="275896"/>
            <a:ext cx="10337800" cy="262360"/>
          </a:xfrm>
        </p:spPr>
        <p:txBody>
          <a:bodyPr>
            <a:noAutofit/>
          </a:bodyPr>
          <a:lstStyle/>
          <a:p>
            <a:r>
              <a:rPr lang="en-US" sz="4000" dirty="0"/>
              <a:t>                           </a:t>
            </a:r>
            <a:r>
              <a:rPr lang="en-US" sz="4000" dirty="0" err="1"/>
              <a:t>Autolous</a:t>
            </a:r>
            <a:r>
              <a:rPr lang="en-US" sz="4000" dirty="0"/>
              <a:t> Therapeutics  plc                  </a:t>
            </a:r>
          </a:p>
        </p:txBody>
      </p:sp>
      <p:graphicFrame>
        <p:nvGraphicFramePr>
          <p:cNvPr id="5" name="Table 4"/>
          <p:cNvGraphicFramePr>
            <a:graphicFrameLocks noGrp="1"/>
          </p:cNvGraphicFramePr>
          <p:nvPr>
            <p:extLst>
              <p:ext uri="{D42A27DB-BD31-4B8C-83A1-F6EECF244321}">
                <p14:modId xmlns:p14="http://schemas.microsoft.com/office/powerpoint/2010/main" val="4138651402"/>
              </p:ext>
            </p:extLst>
          </p:nvPr>
        </p:nvGraphicFramePr>
        <p:xfrm>
          <a:off x="0" y="1042644"/>
          <a:ext cx="12192000" cy="5815356"/>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71234">
                <a:tc gridSpan="2">
                  <a:txBody>
                    <a:bodyPr/>
                    <a:lstStyle/>
                    <a:p>
                      <a:pPr algn="ctr"/>
                      <a:r>
                        <a:rPr lang="en-US" sz="2000" b="1" dirty="0"/>
                        <a:t>NASDAQ 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2166">
                <a:tc>
                  <a:txBody>
                    <a:bodyPr/>
                    <a:lstStyle/>
                    <a:p>
                      <a:pPr algn="l">
                        <a:spcAft>
                          <a:spcPts val="600"/>
                        </a:spcAft>
                      </a:pPr>
                      <a:r>
                        <a:rPr lang="en-US" sz="1200" b="1" u="none" dirty="0" err="1"/>
                        <a:t>fOUNDED</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2014</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algn="l"/>
                      <a:r>
                        <a:rPr lang="en-US" sz="1200" u="none" dirty="0" err="1">
                          <a:solidFill>
                            <a:schemeClr val="tx1"/>
                          </a:solidFill>
                        </a:rPr>
                        <a:t>utolus</a:t>
                      </a:r>
                      <a:r>
                        <a:rPr lang="en-US" sz="1200" u="none" dirty="0">
                          <a:solidFill>
                            <a:schemeClr val="tx1"/>
                          </a:solidFill>
                        </a:rPr>
                        <a:t> applies extensive programming capabilities to develop advanced autologous T cell therapies that have the potential to deliver life-changing benefits to cancer patients and is building a fully integrated, next-generation CAR T company</a:t>
                      </a:r>
                    </a:p>
                    <a:p>
                      <a:pPr algn="l"/>
                      <a:endParaRPr lang="en-US" sz="1200" u="none" dirty="0">
                        <a:solidFill>
                          <a:schemeClr val="tx1"/>
                        </a:solidFill>
                      </a:endParaRPr>
                    </a:p>
                    <a:p>
                      <a:pPr algn="l"/>
                      <a:endParaRPr lang="en-US" sz="1200" u="none" dirty="0">
                        <a:solidFill>
                          <a:schemeClr val="tx1"/>
                        </a:solidFill>
                      </a:endParaRPr>
                    </a:p>
                    <a:p>
                      <a:pPr algn="l"/>
                      <a:endParaRPr lang="en-US" sz="1200" u="none" dirty="0">
                        <a:solidFill>
                          <a:schemeClr val="tx1"/>
                        </a:solidFill>
                      </a:endParaRPr>
                    </a:p>
                    <a:p>
                      <a:pPr algn="l"/>
                      <a:r>
                        <a:rPr lang="en-US" sz="1200" u="none" dirty="0">
                          <a:solidFill>
                            <a:schemeClr val="tx1"/>
                          </a:solidFill>
                        </a:rPr>
                        <a:t>ABOUT US</a:t>
                      </a:r>
                    </a:p>
                    <a:p>
                      <a:pPr algn="l"/>
                      <a:endParaRPr lang="en-US" sz="1200" u="none" dirty="0">
                        <a:solidFill>
                          <a:schemeClr val="tx1"/>
                        </a:solidFill>
                      </a:endParaRPr>
                    </a:p>
                    <a:p>
                      <a:pPr algn="l"/>
                      <a:r>
                        <a:rPr lang="en-US" sz="1200" u="none" dirty="0" err="1">
                          <a:solidFill>
                            <a:schemeClr val="tx1"/>
                          </a:solidFill>
                        </a:rPr>
                        <a:t>Autolus</a:t>
                      </a:r>
                      <a:r>
                        <a:rPr lang="en-US" sz="1200" u="none" dirty="0">
                          <a:solidFill>
                            <a:schemeClr val="tx1"/>
                          </a:solidFill>
                        </a:rPr>
                        <a:t> is founded on advanced cell programming technology pioneered by Dr Martin Pule and was spun-out from University College London in 2014. Since its inception, the company has undergone rapid growth, systematically adding the capabilities and capital required to manufacture, develop and </a:t>
                      </a:r>
                      <a:r>
                        <a:rPr lang="en-US" sz="1200" u="none" dirty="0" err="1">
                          <a:solidFill>
                            <a:schemeClr val="tx1"/>
                          </a:solidFill>
                        </a:rPr>
                        <a:t>commercialise</a:t>
                      </a:r>
                      <a:r>
                        <a:rPr lang="en-US" sz="1200" u="none" dirty="0">
                          <a:solidFill>
                            <a:schemeClr val="tx1"/>
                          </a:solidFill>
                        </a:rPr>
                        <a:t> its programmed T cell product candidates.</a:t>
                      </a:r>
                    </a:p>
                    <a:p>
                      <a:pPr algn="l"/>
                      <a:endParaRPr lang="en-US" sz="1200" u="none" dirty="0">
                        <a:solidFill>
                          <a:schemeClr val="tx1"/>
                        </a:solidFill>
                      </a:endParaRPr>
                    </a:p>
                    <a:p>
                      <a:pPr algn="l"/>
                      <a:endParaRPr lang="en-US" sz="1200" u="none" dirty="0">
                        <a:solidFill>
                          <a:schemeClr val="tx1"/>
                        </a:solidFill>
                      </a:endParaRPr>
                    </a:p>
                    <a:p>
                      <a:pPr algn="l"/>
                      <a:r>
                        <a:rPr lang="en-US" sz="1200" u="none" dirty="0">
                          <a:solidFill>
                            <a:schemeClr val="tx1"/>
                          </a:solidFill>
                        </a:rPr>
                        <a:t>BLA submission planned for end of 2023</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Dr Christian </a:t>
                      </a:r>
                      <a:r>
                        <a:rPr lang="en-US" sz="1200" b="0" i="0" u="none" dirty="0" err="1">
                          <a:solidFill>
                            <a:schemeClr val="tx1"/>
                          </a:solidFill>
                        </a:rPr>
                        <a:t>Itin</a:t>
                      </a: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CHIEF EXECUTIVE OFFICER</a:t>
                      </a:r>
                    </a:p>
                    <a:p>
                      <a:pPr marL="171450" indent="-171450">
                        <a:buFont typeface="Arial" panose="020B0604020202020204" pitchFamily="34" charset="0"/>
                        <a:buChar char="•"/>
                      </a:pPr>
                      <a:r>
                        <a:rPr lang="en-US" sz="1200" b="0" i="0" u="none" dirty="0">
                          <a:solidFill>
                            <a:schemeClr val="tx1"/>
                          </a:solidFill>
                        </a:rPr>
                        <a:t>Christian </a:t>
                      </a:r>
                      <a:r>
                        <a:rPr lang="en-US" sz="1200" b="0" i="0" u="none" dirty="0" err="1">
                          <a:solidFill>
                            <a:schemeClr val="tx1"/>
                          </a:solidFill>
                        </a:rPr>
                        <a:t>Itin</a:t>
                      </a:r>
                      <a:r>
                        <a:rPr lang="en-US" sz="1200" b="0" i="0" u="none" dirty="0">
                          <a:solidFill>
                            <a:schemeClr val="tx1"/>
                          </a:solidFill>
                        </a:rPr>
                        <a:t> joined </a:t>
                      </a:r>
                      <a:r>
                        <a:rPr lang="en-US" sz="1200" b="0" i="0" u="none" dirty="0" err="1">
                          <a:solidFill>
                            <a:schemeClr val="tx1"/>
                          </a:solidFill>
                        </a:rPr>
                        <a:t>Autolus</a:t>
                      </a:r>
                      <a:r>
                        <a:rPr lang="en-US" sz="1200" b="0" i="0" u="none" dirty="0">
                          <a:solidFill>
                            <a:schemeClr val="tx1"/>
                          </a:solidFill>
                        </a:rPr>
                        <a:t> as Chairman of the Board of Directors at the inception of the company and subsequently also took on the role of Chief Executive Officer. In April 2021, a new Chairman was appointed with Christian remaining as Chief Executive Officer.</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Previously he was Chief Executive Officer and Chairman of the Board of Directors of </a:t>
                      </a:r>
                      <a:r>
                        <a:rPr lang="en-US" sz="1200" b="0" i="0" u="none" dirty="0" err="1">
                          <a:solidFill>
                            <a:schemeClr val="tx1"/>
                          </a:solidFill>
                        </a:rPr>
                        <a:t>Cytos</a:t>
                      </a:r>
                      <a:r>
                        <a:rPr lang="en-US" sz="1200" b="0" i="0" u="none" dirty="0">
                          <a:solidFill>
                            <a:schemeClr val="tx1"/>
                          </a:solidFill>
                        </a:rPr>
                        <a:t> Biotechnology Ltd, a public biotechnology company that merged with Kuros Biosurgery Holding Ltd, and until May 2019 he served as Chairman of the Board of Directors of the merged entity, renamed Kuros Biosciences Ltd.</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166">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London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2166">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AUTL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64040">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70774">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1" dirty="0">
                          <a:solidFill>
                            <a:schemeClr val="tx1"/>
                          </a:solidFill>
                        </a:rPr>
                        <a:t>185,3 total raised in 3 rounds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08850">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560,99 M 21/8/23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216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381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216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72166">
                <a:tc rowSpan="4">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ALL B-NHL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0885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9880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50644">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7216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266000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CRISPR Patent controversy</a:t>
            </a:r>
          </a:p>
        </p:txBody>
      </p:sp>
      <p:sp>
        <p:nvSpPr>
          <p:cNvPr id="3" name="Text Placeholder 2"/>
          <p:cNvSpPr>
            <a:spLocks noGrp="1"/>
          </p:cNvSpPr>
          <p:nvPr>
            <p:ph type="body" idx="1"/>
          </p:nvPr>
        </p:nvSpPr>
        <p:spPr/>
        <p:txBody>
          <a:bodyPr>
            <a:noAutofit/>
          </a:bodyPr>
          <a:lstStyle/>
          <a:p>
            <a:r>
              <a:rPr lang="en-US" sz="2667" dirty="0"/>
              <a:t>UC Berkeley U Vienna (Doudna/Charpentier)</a:t>
            </a:r>
          </a:p>
        </p:txBody>
      </p:sp>
      <p:sp>
        <p:nvSpPr>
          <p:cNvPr id="4" name="Content Placeholder 3"/>
          <p:cNvSpPr>
            <a:spLocks noGrp="1"/>
          </p:cNvSpPr>
          <p:nvPr>
            <p:ph sz="half" idx="2"/>
          </p:nvPr>
        </p:nvSpPr>
        <p:spPr/>
        <p:txBody>
          <a:bodyPr>
            <a:noAutofit/>
          </a:bodyPr>
          <a:lstStyle/>
          <a:p>
            <a:r>
              <a:rPr lang="en-US" sz="2000" dirty="0"/>
              <a:t>First to publish 06/2012 and to file patents</a:t>
            </a:r>
          </a:p>
          <a:p>
            <a:r>
              <a:rPr lang="en-US" sz="2000" dirty="0"/>
              <a:t>Did not specify if CRISPR works in eukaryotic cells which the considered obvious and included broad claims</a:t>
            </a:r>
          </a:p>
          <a:p>
            <a:r>
              <a:rPr lang="en-US" sz="2000" dirty="0"/>
              <a:t>2016: Claims “patent interference” Federal court later denied Appeal</a:t>
            </a:r>
          </a:p>
          <a:p>
            <a:r>
              <a:rPr lang="en-US" sz="2000" dirty="0"/>
              <a:t>Later filed new claims. Led to Second “Interference” </a:t>
            </a:r>
          </a:p>
          <a:p>
            <a:r>
              <a:rPr lang="en-US" sz="2000" b="1" dirty="0"/>
              <a:t>2020/09/10: Patent Trial Appeals Board (PTAB) rules in favor of Broad but requests further arguments at a future hearing </a:t>
            </a:r>
          </a:p>
          <a:p>
            <a:r>
              <a:rPr lang="en-US" sz="2000" b="1" dirty="0"/>
              <a:t>2022 FINAL RULING UPHOLDS BROAD INSTITUTE PATENTS</a:t>
            </a:r>
          </a:p>
        </p:txBody>
      </p:sp>
      <p:sp>
        <p:nvSpPr>
          <p:cNvPr id="5" name="Text Placeholder 4"/>
          <p:cNvSpPr>
            <a:spLocks noGrp="1"/>
          </p:cNvSpPr>
          <p:nvPr>
            <p:ph type="body" sz="quarter" idx="3"/>
          </p:nvPr>
        </p:nvSpPr>
        <p:spPr/>
        <p:txBody>
          <a:bodyPr>
            <a:normAutofit/>
          </a:bodyPr>
          <a:lstStyle/>
          <a:p>
            <a:r>
              <a:rPr lang="en-US" sz="2667" dirty="0"/>
              <a:t>Broad Institute  (Zang)</a:t>
            </a:r>
          </a:p>
        </p:txBody>
      </p:sp>
      <p:sp>
        <p:nvSpPr>
          <p:cNvPr id="6" name="Content Placeholder 5"/>
          <p:cNvSpPr>
            <a:spLocks noGrp="1"/>
          </p:cNvSpPr>
          <p:nvPr>
            <p:ph sz="quarter" idx="4"/>
          </p:nvPr>
        </p:nvSpPr>
        <p:spPr>
          <a:xfrm>
            <a:off x="6193367" y="2185303"/>
            <a:ext cx="5389033" cy="3951288"/>
          </a:xfrm>
        </p:spPr>
        <p:txBody>
          <a:bodyPr>
            <a:noAutofit/>
          </a:bodyPr>
          <a:lstStyle/>
          <a:p>
            <a:r>
              <a:rPr lang="en-US" sz="2000" dirty="0"/>
              <a:t>“First to reduce to practice” Report 7 mos later that CRISPR works in eukaryotic cells</a:t>
            </a:r>
          </a:p>
          <a:p>
            <a:r>
              <a:rPr lang="en-US" sz="2000" dirty="0"/>
              <a:t>2014: USPTO issued patents </a:t>
            </a:r>
          </a:p>
          <a:p>
            <a:endParaRPr lang="en-US" sz="2000" dirty="0"/>
          </a:p>
          <a:p>
            <a:endParaRPr lang="en-US" sz="2000" dirty="0"/>
          </a:p>
          <a:p>
            <a:pPr marL="0" indent="0">
              <a:buNone/>
            </a:pPr>
            <a:endParaRPr lang="en-US" sz="2000" b="1" dirty="0"/>
          </a:p>
          <a:p>
            <a:endParaRPr lang="en-US" sz="2000" b="1" dirty="0"/>
          </a:p>
          <a:p>
            <a:endParaRPr lang="en-US" sz="2000" b="1" dirty="0"/>
          </a:p>
          <a:p>
            <a:pPr marL="0" indent="0">
              <a:buNone/>
            </a:pPr>
            <a:r>
              <a:rPr lang="en-US" sz="2000" i="1" dirty="0"/>
              <a:t>                                  </a:t>
            </a:r>
            <a:r>
              <a:rPr lang="en-US" sz="2000" i="1" dirty="0">
                <a:hlinkClick r:id="rId3"/>
              </a:rPr>
              <a:t>https://www.broadinstitute.org/CRISPR/journalists-</a:t>
            </a:r>
            <a:r>
              <a:rPr lang="en-US" sz="2000" i="1" dirty="0"/>
              <a:t>    	-statement-and-background-CRISPR-patent-process</a:t>
            </a:r>
          </a:p>
        </p:txBody>
      </p:sp>
      <p:sp>
        <p:nvSpPr>
          <p:cNvPr id="7" name="Slide Number Placeholder 6"/>
          <p:cNvSpPr>
            <a:spLocks noGrp="1"/>
          </p:cNvSpPr>
          <p:nvPr>
            <p:ph type="sldNum" sz="quarter" idx="12"/>
          </p:nvPr>
        </p:nvSpPr>
        <p:spPr/>
        <p:txBody>
          <a:bodyPr/>
          <a:lstStyle/>
          <a:p>
            <a:pPr defTabSz="1219170"/>
            <a:fld id="{717B768C-085A-44D3-9027-33B1E55635E1}" type="slidenum">
              <a:rPr lang="en-US">
                <a:solidFill>
                  <a:prstClr val="black">
                    <a:tint val="75000"/>
                  </a:prstClr>
                </a:solidFill>
                <a:latin typeface="Calibri"/>
              </a:rPr>
              <a:pPr defTabSz="1219170"/>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58716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5642" y="717332"/>
            <a:ext cx="10337800" cy="262360"/>
          </a:xfrm>
        </p:spPr>
        <p:txBody>
          <a:bodyPr>
            <a:normAutofit fontScale="90000"/>
          </a:bodyPr>
          <a:lstStyle/>
          <a:p>
            <a:r>
              <a:rPr lang="en-US" dirty="0"/>
              <a:t>                    </a:t>
            </a:r>
            <a:r>
              <a:rPr lang="en-US" sz="4400" dirty="0"/>
              <a:t>Protara Therapeutics (2)</a:t>
            </a:r>
          </a:p>
        </p:txBody>
      </p:sp>
      <p:graphicFrame>
        <p:nvGraphicFramePr>
          <p:cNvPr id="5" name="Table 4"/>
          <p:cNvGraphicFramePr>
            <a:graphicFrameLocks noGrp="1"/>
          </p:cNvGraphicFramePr>
          <p:nvPr>
            <p:extLst>
              <p:ext uri="{D42A27DB-BD31-4B8C-83A1-F6EECF244321}">
                <p14:modId xmlns:p14="http://schemas.microsoft.com/office/powerpoint/2010/main" val="3374412038"/>
              </p:ext>
            </p:extLst>
          </p:nvPr>
        </p:nvGraphicFramePr>
        <p:xfrm>
          <a:off x="0" y="1625141"/>
          <a:ext cx="12192000" cy="4649535"/>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233149">
                  <a:extLst>
                    <a:ext uri="{9D8B030D-6E8A-4147-A177-3AD203B41FA5}">
                      <a16:colId xmlns:a16="http://schemas.microsoft.com/office/drawing/2014/main" val="20001"/>
                    </a:ext>
                  </a:extLst>
                </a:gridCol>
                <a:gridCol w="5402824">
                  <a:extLst>
                    <a:ext uri="{9D8B030D-6E8A-4147-A177-3AD203B41FA5}">
                      <a16:colId xmlns:a16="http://schemas.microsoft.com/office/drawing/2014/main" val="20002"/>
                    </a:ext>
                  </a:extLst>
                </a:gridCol>
                <a:gridCol w="3062080">
                  <a:extLst>
                    <a:ext uri="{9D8B030D-6E8A-4147-A177-3AD203B41FA5}">
                      <a16:colId xmlns:a16="http://schemas.microsoft.com/office/drawing/2014/main" val="20003"/>
                    </a:ext>
                  </a:extLst>
                </a:gridCol>
              </a:tblGrid>
              <a:tr h="511437">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0503">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buFont typeface="Arial" panose="020B0604020202020204" pitchFamily="34" charset="0"/>
                        <a:buChar char="•"/>
                      </a:pPr>
                      <a:endParaRPr lang="en-US" sz="1200" b="0" i="0" u="none" strike="noStrike" dirty="0">
                        <a:solidFill>
                          <a:srgbClr val="414042"/>
                        </a:solidFill>
                        <a:effectLst/>
                        <a:latin typeface="&amp;quot"/>
                      </a:endParaRPr>
                    </a:p>
                    <a:p>
                      <a:pPr marL="171450" indent="-171450" algn="l">
                        <a:buFont typeface="Arial" panose="020B0604020202020204" pitchFamily="34" charset="0"/>
                        <a:buChar char="•"/>
                      </a:pPr>
                      <a:endParaRPr lang="en-US" sz="1200" b="0" i="0" u="none" strike="noStrike" dirty="0">
                        <a:solidFill>
                          <a:srgbClr val="414042"/>
                        </a:solidFill>
                        <a:effectLst/>
                        <a:latin typeface="&amp;quot"/>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License agreement with Memorial Sloan Kettering Cancer Center; license, and research and development collaboration agreement with QIMR Berghofer Medical Research Institute; and strategic collaboration with H. Lee Moffitt Cancer Center.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12/6/2020 Deal with Bayer to accelerate CAR-T development: 60M upfront +600M mile stone payments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Manufacturing plant in Thousand Oaks sold to Fuiji for 100 M and and includes continued manufacturing rights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endParaRPr lang="en-US" sz="1200" b="0" i="0" u="none" dirty="0">
                        <a:solidFill>
                          <a:schemeClr val="tx1"/>
                        </a:solidFill>
                      </a:endParaRP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0" i="0" u="none" dirty="0">
                          <a:solidFill>
                            <a:schemeClr val="tx1"/>
                          </a:solidFill>
                        </a:rPr>
                        <a:t>Jesse holds an MBA and Certificate in Health Sector Management from Duke University and a BA in Accounting from Gordon College.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5855">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86783">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68706">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13196">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1"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60503">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6165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4980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6165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61657">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0707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Atara.com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4403521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8345" y="197069"/>
            <a:ext cx="10337800" cy="262360"/>
          </a:xfrm>
        </p:spPr>
        <p:txBody>
          <a:bodyPr>
            <a:normAutofit fontScale="90000"/>
          </a:bodyPr>
          <a:lstStyle/>
          <a:p>
            <a:r>
              <a:rPr lang="en-US" dirty="0"/>
              <a:t>                    </a:t>
            </a:r>
            <a:r>
              <a:rPr lang="en-US" sz="4400" dirty="0"/>
              <a:t>Cellectis S.A.(1)</a:t>
            </a:r>
          </a:p>
        </p:txBody>
      </p:sp>
      <p:graphicFrame>
        <p:nvGraphicFramePr>
          <p:cNvPr id="5" name="Table 4"/>
          <p:cNvGraphicFramePr>
            <a:graphicFrameLocks noGrp="1"/>
          </p:cNvGraphicFramePr>
          <p:nvPr>
            <p:extLst>
              <p:ext uri="{D42A27DB-BD31-4B8C-83A1-F6EECF244321}">
                <p14:modId xmlns:p14="http://schemas.microsoft.com/office/powerpoint/2010/main" val="3727400312"/>
              </p:ext>
            </p:extLst>
          </p:nvPr>
        </p:nvGraphicFramePr>
        <p:xfrm>
          <a:off x="0" y="1057532"/>
          <a:ext cx="12192000" cy="5800468"/>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1864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9942">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1999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0" indent="0" algn="l">
                        <a:buFont typeface="Arial" panose="020B0604020202020204" pitchFamily="34" charset="0"/>
                        <a:buNone/>
                      </a:pPr>
                      <a:endParaRPr lang="en-US" sz="1200" u="none" dirty="0">
                        <a:solidFill>
                          <a:schemeClr val="tx1"/>
                        </a:solidFill>
                      </a:endParaRPr>
                    </a:p>
                    <a:p>
                      <a:pPr marL="0" indent="0" algn="l">
                        <a:buFont typeface="Arial" panose="020B0604020202020204" pitchFamily="34" charset="0"/>
                        <a:buNone/>
                      </a:pPr>
                      <a:r>
                        <a:rPr lang="en-US" sz="1200" u="none" dirty="0">
                          <a:solidFill>
                            <a:schemeClr val="tx1"/>
                          </a:solidFill>
                        </a:rPr>
                        <a:t>TALEN®</a:t>
                      </a:r>
                    </a:p>
                    <a:p>
                      <a:pPr marL="171450" indent="-171450" algn="l">
                        <a:buFont typeface="Arial" panose="020B0604020202020204" pitchFamily="34" charset="0"/>
                        <a:buChar char="•"/>
                      </a:pPr>
                      <a:r>
                        <a:rPr lang="en-US" sz="1200" u="none" dirty="0">
                          <a:solidFill>
                            <a:schemeClr val="tx1"/>
                          </a:solidFill>
                        </a:rPr>
                        <a:t>This ultra-precise gene-editing technology makes it possible to precisely edit the genome of any organism. </a:t>
                      </a:r>
                    </a:p>
                    <a:p>
                      <a:pPr marL="171450" indent="-171450" algn="l">
                        <a:buFont typeface="Arial" panose="020B0604020202020204" pitchFamily="34" charset="0"/>
                        <a:buChar char="•"/>
                      </a:pPr>
                      <a:r>
                        <a:rPr lang="en-US" sz="1200" u="none" dirty="0">
                          <a:solidFill>
                            <a:schemeClr val="tx1"/>
                          </a:solidFill>
                        </a:rPr>
                        <a:t>UCART (Universal Chimeric Antigen Receptor T-cells) are “off-the-shelf” allogeneic products, whose production can be industrialized and thereby standardized with consistent pharmaceutical release criteria, over time and from batch to batch. Paradigm shift in terms of ease of use, availability and the drug pricing challenge. - all allogeneic CAR T-cells engineered to be used for treating the largest number of patients with a particular cancer type. Each UCART product candidate targets a selected tumor antigen and bears specific engineered attributes, such as compatibility with specific medical regimens that cancer patients may undergo. UCART is our first therapeutic product line that we are developing with our gene editing platform to address unmet medical needs in oncology.</a:t>
                      </a:r>
                    </a:p>
                    <a:p>
                      <a:pPr marL="171450" indent="-171450" algn="l">
                        <a:buFont typeface="Arial" panose="020B0604020202020204" pitchFamily="34" charset="0"/>
                        <a:buChar char="•"/>
                      </a:pPr>
                      <a:r>
                        <a:rPr lang="en-US" sz="1200" u="sng" dirty="0">
                          <a:solidFill>
                            <a:schemeClr val="tx1"/>
                          </a:solidFill>
                        </a:rPr>
                        <a:t>he UCART123 clinical trial in AML, AMELI-01</a:t>
                      </a:r>
                      <a:r>
                        <a:rPr lang="en-US" sz="1200" u="none" dirty="0">
                          <a:solidFill>
                            <a:schemeClr val="tx1"/>
                          </a:solidFill>
                        </a:rPr>
                        <a:t>, is a Phase 1, dose escalation study n January 2020 at MD Anderson Cancer Center.</a:t>
                      </a:r>
                    </a:p>
                    <a:p>
                      <a:pPr marL="171450" indent="-171450" algn="l">
                        <a:buFont typeface="Arial" panose="020B0604020202020204" pitchFamily="34" charset="0"/>
                        <a:buChar char="•"/>
                      </a:pPr>
                      <a:r>
                        <a:rPr lang="en-US" sz="1200" u="sng" dirty="0">
                          <a:solidFill>
                            <a:schemeClr val="tx1"/>
                          </a:solidFill>
                        </a:rPr>
                        <a:t>2020/02 deal with Servier </a:t>
                      </a:r>
                      <a:r>
                        <a:rPr lang="en-US" sz="1200" u="sng" baseline="0" dirty="0">
                          <a:solidFill>
                            <a:schemeClr val="tx1"/>
                          </a:solidFill>
                        </a:rPr>
                        <a:t> </a:t>
                      </a:r>
                      <a:r>
                        <a:rPr lang="en-US" sz="1200" u="none" baseline="0" dirty="0">
                          <a:solidFill>
                            <a:schemeClr val="tx1"/>
                          </a:solidFill>
                        </a:rPr>
                        <a:t>Euro 25M uipfront plus  370M in milestone payments  for CAR-T targeting CD-19                               2020/12 GrAFT VS Host  Phase 1 data favorable</a:t>
                      </a:r>
                      <a:endParaRPr lang="en-US" sz="1200" u="none" dirty="0">
                        <a:solidFill>
                          <a:schemeClr val="tx1"/>
                        </a:solidFill>
                      </a:endParaRP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Chairman of the Board of Directors and CEO is </a:t>
                      </a:r>
                      <a:r>
                        <a:rPr lang="en-US" sz="1200" b="1" i="0" u="none" dirty="0">
                          <a:solidFill>
                            <a:schemeClr val="tx1"/>
                          </a:solidFill>
                        </a:rPr>
                        <a:t>André Houlka</a:t>
                      </a:r>
                    </a:p>
                    <a:p>
                      <a:pPr marL="171450" indent="-171450">
                        <a:buFont typeface="Arial" panose="020B0604020202020204" pitchFamily="34" charset="0"/>
                        <a:buChar char="•"/>
                      </a:pPr>
                      <a:r>
                        <a:rPr lang="fr-FR" sz="1200" b="1" i="0" u="none" dirty="0">
                          <a:solidFill>
                            <a:schemeClr val="tx1"/>
                          </a:solidFill>
                        </a:rPr>
                        <a:t>Philippe Duchateau, CSO</a:t>
                      </a:r>
                    </a:p>
                    <a:p>
                      <a:pPr marL="171450" indent="-171450">
                        <a:buFont typeface="Arial" panose="020B0604020202020204" pitchFamily="34" charset="0"/>
                        <a:buChar char="•"/>
                      </a:pPr>
                      <a:r>
                        <a:rPr lang="en-US" sz="1200" b="1" i="0" u="none" dirty="0">
                          <a:solidFill>
                            <a:schemeClr val="tx1"/>
                          </a:solidFill>
                        </a:rPr>
                        <a:t>Bill Monteith</a:t>
                      </a:r>
                    </a:p>
                    <a:p>
                      <a:pPr marL="171450" indent="-171450">
                        <a:buFont typeface="Arial" panose="020B0604020202020204" pitchFamily="34" charset="0"/>
                        <a:buChar char="•"/>
                      </a:pPr>
                      <a:r>
                        <a:rPr lang="en-US" sz="1200" b="1" i="0" u="none" dirty="0">
                          <a:solidFill>
                            <a:schemeClr val="tx1"/>
                          </a:solidFill>
                        </a:rPr>
                        <a:t>Executive Vice President, Technical Operations</a:t>
                      </a:r>
                    </a:p>
                    <a:p>
                      <a:pPr marL="171450" indent="-171450">
                        <a:buFont typeface="Arial" panose="020B0604020202020204" pitchFamily="34" charset="0"/>
                        <a:buChar char="•"/>
                      </a:pPr>
                      <a:endParaRPr lang="en-US" sz="1200" b="1"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942">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Paris, France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8752">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Global :CLSS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69942">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52387">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chemeClr val="tx1"/>
                          </a:solidFill>
                        </a:rPr>
                        <a:t>Market Cap 4/7/22 209.9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chemeClr val="tx1"/>
                          </a:solidFill>
                        </a:rPr>
                        <a:t>8/11/23  93,88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69942">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6994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6994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CAR-T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6994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69942">
                <a:tc rowSpan="4">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AML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9567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48273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46962">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97934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7329160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407" y="449317"/>
            <a:ext cx="10337800" cy="262360"/>
          </a:xfrm>
        </p:spPr>
        <p:txBody>
          <a:bodyPr>
            <a:normAutofit fontScale="90000"/>
          </a:bodyPr>
          <a:lstStyle/>
          <a:p>
            <a:r>
              <a:rPr lang="en-US" dirty="0"/>
              <a:t>                    </a:t>
            </a:r>
            <a:r>
              <a:rPr lang="en-US" sz="4400" dirty="0"/>
              <a:t>Cellectis S.A. (2)</a:t>
            </a:r>
          </a:p>
        </p:txBody>
      </p:sp>
      <p:graphicFrame>
        <p:nvGraphicFramePr>
          <p:cNvPr id="5" name="Table 4"/>
          <p:cNvGraphicFramePr>
            <a:graphicFrameLocks noGrp="1"/>
          </p:cNvGraphicFramePr>
          <p:nvPr>
            <p:extLst>
              <p:ext uri="{D42A27DB-BD31-4B8C-83A1-F6EECF244321}">
                <p14:modId xmlns:p14="http://schemas.microsoft.com/office/powerpoint/2010/main" val="805826507"/>
              </p:ext>
            </p:extLst>
          </p:nvPr>
        </p:nvGraphicFramePr>
        <p:xfrm>
          <a:off x="0" y="1229710"/>
          <a:ext cx="12192000" cy="4728040"/>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04833">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3816">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171450" indent="-171450" algn="l">
                        <a:buFont typeface="Arial" panose="020B0604020202020204" pitchFamily="34" charset="0"/>
                        <a:buChar char="•"/>
                      </a:pPr>
                      <a:r>
                        <a:rPr lang="en-US" sz="1200" u="none" dirty="0">
                          <a:solidFill>
                            <a:schemeClr val="tx1"/>
                          </a:solidFill>
                        </a:rPr>
                        <a:t>Cellectis has 20 years of expertise in gene editing based on its flagship TALEN® technology and pioneering electroporation system PulseAgile. This enables us to develop a new generation of immunotherapy product candidates with additional safety and efficacy attributes and equip them to resist mechanisms that inhibit immune system activity.</a:t>
                      </a:r>
                    </a:p>
                    <a:p>
                      <a:pPr marL="171450" indent="-171450" algn="l">
                        <a:buFont typeface="Arial" panose="020B0604020202020204" pitchFamily="34" charset="0"/>
                        <a:buChar char="•"/>
                      </a:pPr>
                      <a:r>
                        <a:rPr lang="en-US" sz="1200" u="none" dirty="0">
                          <a:solidFill>
                            <a:schemeClr val="tx1"/>
                          </a:solidFill>
                        </a:rPr>
                        <a:t>Cellectis is the pioneering gene editing company, deploying core proprietary technologies to develop off-the-shelf immunotherapies to target and eradicate cancer cells</a:t>
                      </a:r>
                    </a:p>
                    <a:p>
                      <a:pPr marL="0" indent="0" algn="l">
                        <a:buFont typeface="Arial" panose="020B0604020202020204" pitchFamily="34" charset="0"/>
                        <a:buNone/>
                      </a:pPr>
                      <a:r>
                        <a:rPr lang="en-US" sz="1200" u="none" dirty="0">
                          <a:solidFill>
                            <a:schemeClr val="tx1"/>
                          </a:solidFill>
                        </a:rPr>
                        <a:t>TALEN®</a:t>
                      </a:r>
                    </a:p>
                    <a:p>
                      <a:pPr marL="0" indent="0" algn="l">
                        <a:buFont typeface="Arial" panose="020B0604020202020204" pitchFamily="34" charset="0"/>
                        <a:buNone/>
                      </a:pPr>
                      <a:endParaRPr lang="en-US" sz="1200" u="none" dirty="0">
                        <a:solidFill>
                          <a:schemeClr val="tx1"/>
                        </a:solidFill>
                      </a:endParaRP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171450" indent="-171450">
                        <a:buFont typeface="Arial" panose="020B0604020202020204" pitchFamily="34" charset="0"/>
                        <a:buChar char="•"/>
                      </a:pPr>
                      <a:endParaRPr lang="en-US" sz="1200" b="1"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1686">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23456">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03068">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40976">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3816">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511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174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511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5117">
                <a:tc rowSpan="3">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5913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56015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5422431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406" y="260131"/>
            <a:ext cx="10337800" cy="262360"/>
          </a:xfrm>
        </p:spPr>
        <p:txBody>
          <a:bodyPr>
            <a:normAutofit fontScale="90000"/>
          </a:bodyPr>
          <a:lstStyle/>
          <a:p>
            <a:r>
              <a:rPr lang="en-US" dirty="0"/>
              <a:t>                    </a:t>
            </a:r>
            <a:r>
              <a:rPr lang="en-US" dirty="0" err="1"/>
              <a:t>AdVerum</a:t>
            </a:r>
            <a:r>
              <a:rPr lang="en-US" dirty="0"/>
              <a:t> Biotech</a:t>
            </a:r>
          </a:p>
        </p:txBody>
      </p:sp>
      <p:graphicFrame>
        <p:nvGraphicFramePr>
          <p:cNvPr id="5" name="Table 4"/>
          <p:cNvGraphicFramePr>
            <a:graphicFrameLocks noGrp="1"/>
          </p:cNvGraphicFramePr>
          <p:nvPr>
            <p:extLst>
              <p:ext uri="{D42A27DB-BD31-4B8C-83A1-F6EECF244321}">
                <p14:modId xmlns:p14="http://schemas.microsoft.com/office/powerpoint/2010/main" val="2445358912"/>
              </p:ext>
            </p:extLst>
          </p:nvPr>
        </p:nvGraphicFramePr>
        <p:xfrm>
          <a:off x="0" y="872290"/>
          <a:ext cx="12192000" cy="5725579"/>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05679">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l"/>
                      <a:r>
                        <a:rPr lang="en-US" sz="15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l"/>
                      <a:r>
                        <a:rPr lang="en-US" sz="1500" b="1" dirty="0">
                          <a:solidFill>
                            <a:schemeClr val="bg1"/>
                          </a:solidFill>
                        </a:rPr>
                        <a:t>Key</a:t>
                      </a:r>
                      <a:r>
                        <a:rPr lang="en-US" sz="1500" b="1" baseline="0" dirty="0">
                          <a:solidFill>
                            <a:schemeClr val="bg1"/>
                          </a:solidFill>
                        </a:rPr>
                        <a:t> people</a:t>
                      </a:r>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2624">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2006</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171450" indent="-171450" algn="l">
                        <a:buFont typeface="Arial" panose="020B0604020202020204" pitchFamily="34" charset="0"/>
                        <a:buChar char="•"/>
                      </a:pPr>
                      <a:r>
                        <a:rPr lang="de-DE" sz="1200" u="none" dirty="0">
                          <a:solidFill>
                            <a:schemeClr val="tx1"/>
                          </a:solidFill>
                        </a:rPr>
                        <a:t>Founders: Mark S. Blumenkranz, Mitchell Finer, Steven D. Schwartz, Thomas W. Chalberg</a:t>
                      </a:r>
                      <a:endParaRPr lang="en-US" sz="1200" u="none" dirty="0">
                        <a:solidFill>
                          <a:schemeClr val="tx1"/>
                        </a:solidFill>
                      </a:endParaRPr>
                    </a:p>
                    <a:p>
                      <a:pPr marL="171450" indent="-171450" algn="l">
                        <a:buFont typeface="Arial" panose="020B0604020202020204" pitchFamily="34" charset="0"/>
                        <a:buChar char="•"/>
                      </a:pPr>
                      <a:r>
                        <a:rPr lang="en-US" sz="1200" u="none" dirty="0">
                          <a:solidFill>
                            <a:schemeClr val="tx1"/>
                          </a:solidFill>
                        </a:rPr>
                        <a:t>Formerly Avalanch Biotechnologies. A clinical-stage gene therapy company targeting unmet medical need in ophthalmology and rare diseases. It develops gene therapy product candidates designed to provide durable efficacy by inducing sustained expression of a therapeutic protein. T</a:t>
                      </a:r>
                    </a:p>
                    <a:p>
                      <a:pPr marL="171450" indent="-171450" algn="l">
                        <a:buFont typeface="Arial" panose="020B0604020202020204" pitchFamily="34" charset="0"/>
                        <a:buChar char="•"/>
                      </a:pPr>
                      <a:r>
                        <a:rPr lang="en-US" sz="1200" u="none" dirty="0">
                          <a:solidFill>
                            <a:schemeClr val="tx1"/>
                          </a:solidFill>
                        </a:rPr>
                        <a:t>Leveraging its </a:t>
                      </a:r>
                      <a:r>
                        <a:rPr lang="en-US" sz="1200" u="sng" dirty="0">
                          <a:solidFill>
                            <a:schemeClr val="tx1"/>
                          </a:solidFill>
                        </a:rPr>
                        <a:t>next-generation adeno-associated virus (AAV)-based directed evolution platform to engineer AAV capsids </a:t>
                      </a:r>
                      <a:r>
                        <a:rPr lang="en-US" sz="1200" u="none" dirty="0">
                          <a:solidFill>
                            <a:schemeClr val="tx1"/>
                          </a:solidFill>
                        </a:rPr>
                        <a:t>with enhanced tropism for certain tissues and improved antibody neutralization profiles over existing AAV variants.</a:t>
                      </a: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r>
                        <a:rPr lang="en-US" sz="1200" u="none" dirty="0">
                          <a:solidFill>
                            <a:schemeClr val="tx1"/>
                          </a:solidFill>
                        </a:rPr>
                        <a:t>ADVM-022 in wet AMD Phase 1</a:t>
                      </a:r>
                    </a:p>
                    <a:p>
                      <a:pPr marL="171450" indent="-171450" algn="l">
                        <a:buFont typeface="Arial" panose="020B0604020202020204" pitchFamily="34" charset="0"/>
                        <a:buChar char="•"/>
                      </a:pPr>
                      <a:endParaRPr lang="en-US" sz="1200" u="none" dirty="0">
                        <a:solidFill>
                          <a:schemeClr val="tx1"/>
                        </a:solidFill>
                      </a:endParaRPr>
                    </a:p>
                    <a:p>
                      <a:pPr marL="171450" indent="-171450" algn="l">
                        <a:buFont typeface="Arial" panose="020B0604020202020204" pitchFamily="34" charset="0"/>
                        <a:buChar char="•"/>
                      </a:pPr>
                      <a:r>
                        <a:rPr lang="en-US" sz="1200" u="none" dirty="0">
                          <a:solidFill>
                            <a:schemeClr val="tx1"/>
                          </a:solidFill>
                        </a:rPr>
                        <a:t>1/07/2021: New GMP manufacturing facility to be biilt in Research Triangle park, NC</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2">
                  <a:txBody>
                    <a:bodyPr/>
                    <a:lstStyle/>
                    <a:p>
                      <a:pPr marL="0" indent="0">
                        <a:buFont typeface="Arial" panose="020B0604020202020204" pitchFamily="34" charset="0"/>
                        <a:buNone/>
                      </a:pPr>
                      <a:r>
                        <a:rPr lang="en-US" sz="1200" b="1" i="0" u="none" dirty="0">
                          <a:solidFill>
                            <a:schemeClr val="tx1"/>
                          </a:solidFill>
                        </a:rPr>
                        <a:t>Leone Patterson. CEO</a:t>
                      </a:r>
                    </a:p>
                    <a:p>
                      <a:pPr marL="171450" indent="-171450">
                        <a:buFont typeface="Arial" panose="020B0604020202020204" pitchFamily="34" charset="0"/>
                        <a:buChar char="•"/>
                      </a:pPr>
                      <a:r>
                        <a:rPr lang="en-US" sz="1200" b="1" i="0" u="none" dirty="0">
                          <a:solidFill>
                            <a:schemeClr val="tx1"/>
                          </a:solidFill>
                        </a:rPr>
                        <a:t>joined2016 as CFO and CEO since May 2018, </a:t>
                      </a:r>
                    </a:p>
                    <a:p>
                      <a:pPr marL="171450" indent="-171450">
                        <a:buFont typeface="Arial" panose="020B0604020202020204" pitchFamily="34" charset="0"/>
                        <a:buChar char="•"/>
                      </a:pPr>
                      <a:r>
                        <a:rPr lang="en-US" sz="1200" b="1" i="0" u="none" dirty="0">
                          <a:solidFill>
                            <a:schemeClr val="tx1"/>
                          </a:solidFill>
                        </a:rPr>
                        <a:t>. Previously, CFO Diadexus, Inc. Transcept Pharmaceuticals, Inc. ,Exelixis, Inc. and Novartis AG as vice president of global business planning and analysis after working at Chiron, which was acquired by Novartis. Executive M.B.A. from St. Mary’s College. Ms. Patterson is also a Certified Public Accountant (inactive status).</a:t>
                      </a:r>
                    </a:p>
                    <a:p>
                      <a:pPr marL="0" indent="0">
                        <a:buFont typeface="Arial" panose="020B0604020202020204" pitchFamily="34" charset="0"/>
                        <a:buNone/>
                      </a:pPr>
                      <a:r>
                        <a:rPr lang="en-US" sz="1200" b="1" i="0" u="none" dirty="0">
                          <a:solidFill>
                            <a:schemeClr val="tx1"/>
                          </a:solidFill>
                        </a:rPr>
                        <a:t>Aaron Osborne, MBBS CMO 2019. </a:t>
                      </a:r>
                    </a:p>
                    <a:p>
                      <a:pPr marL="171450" indent="-171450">
                        <a:buFont typeface="Arial" panose="020B0604020202020204" pitchFamily="34" charset="0"/>
                        <a:buChar char="•"/>
                      </a:pPr>
                      <a:r>
                        <a:rPr lang="en-US" sz="1200" b="1" i="0" u="none" dirty="0">
                          <a:solidFill>
                            <a:schemeClr val="tx1"/>
                          </a:solidFill>
                        </a:rPr>
                        <a:t>Prep (NHS as an ophthalmologist. Dr. Osborne brings previous experience from Genentech, Phase II and Phase III studies in wet age-related macular degeneration (AMD) and diabetic macular edema (DME),</a:t>
                      </a:r>
                    </a:p>
                    <a:p>
                      <a:pPr marL="171450" indent="-171450">
                        <a:buFont typeface="Arial" panose="020B0604020202020204" pitchFamily="34" charset="0"/>
                        <a:buChar char="•"/>
                      </a:pPr>
                      <a:r>
                        <a:rPr lang="en-US" sz="1200" b="1" i="0" u="none" dirty="0">
                          <a:solidFill>
                            <a:schemeClr val="tx1"/>
                          </a:solidFill>
                        </a:rPr>
                        <a:t> Previously, Alcon. And Novartis</a:t>
                      </a:r>
                      <a:r>
                        <a:rPr lang="en-US" sz="1200" b="1" i="0" u="none" baseline="0" dirty="0">
                          <a:solidFill>
                            <a:schemeClr val="tx1"/>
                          </a:solidFill>
                        </a:rPr>
                        <a:t> </a:t>
                      </a:r>
                      <a:r>
                        <a:rPr lang="en-US" sz="1200" b="1" i="0" u="none" dirty="0">
                          <a:solidFill>
                            <a:schemeClr val="tx1"/>
                          </a:solidFill>
                        </a:rPr>
                        <a:t>ophthalmic programs at Novartis, where he led the medical oversight of Lucentis’ late-stage development an</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2624">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Redwood</a:t>
                      </a:r>
                      <a:r>
                        <a:rPr lang="en-US" sz="1200" u="none" baseline="0" dirty="0"/>
                        <a:t> City </a:t>
                      </a:r>
                      <a:r>
                        <a:rPr lang="en-US" sz="1200" u="none" dirty="0"/>
                        <a:t>,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85988">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ADVM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6796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726495">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0" u="none" dirty="0">
                        <a:solidFill>
                          <a:schemeClr val="tx1"/>
                        </a:solidFill>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At IPO 8/2014 $292 M</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Market Cap 1/9/20 $1.16 B</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5/28/21 238.9M</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11/30/2021   130.8 M</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8/23/23 155.53</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07064">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Raised 70M over three</a:t>
                      </a:r>
                      <a:r>
                        <a:rPr lang="en-US" sz="1200" baseline="0" dirty="0">
                          <a:solidFill>
                            <a:schemeClr val="tx1"/>
                          </a:solidFill>
                        </a:rPr>
                        <a:t> prev rounds. Raised 150M public offering closed 2/2014</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6262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ADVM-022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6262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AAV based engineering</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6262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62624">
                <a:tc rowSpan="2">
                  <a:txBody>
                    <a:bodyPr/>
                    <a:lstStyle/>
                    <a:p>
                      <a:r>
                        <a:rPr lang="en-US" sz="1200" dirty="0"/>
                        <a:t>Indications</a:t>
                      </a:r>
                    </a:p>
                    <a:p>
                      <a:endParaRPr lang="en-US" sz="1200" dirty="0"/>
                    </a:p>
                    <a:p>
                      <a:r>
                        <a:rPr lang="en-US" sz="1200" dirty="0"/>
                        <a:t>Web</a:t>
                      </a:r>
                      <a:r>
                        <a:rPr lang="en-US" sz="1200" baseline="0" dirty="0"/>
                        <a:t>site</a:t>
                      </a:r>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Wet AMD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05951">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solidFill>
                            <a:schemeClr val="tx1"/>
                          </a:solidFill>
                        </a:rPr>
                        <a:t>Adverum.com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6262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dirty="0"/>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8045209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14119191"/>
              </p:ext>
            </p:extLst>
          </p:nvPr>
        </p:nvGraphicFramePr>
        <p:xfrm>
          <a:off x="0" y="1245476"/>
          <a:ext cx="12192000" cy="5612525"/>
        </p:xfrm>
        <a:graphic>
          <a:graphicData uri="http://schemas.openxmlformats.org/drawingml/2006/table">
            <a:tbl>
              <a:tblPr firstRow="1" bandRow="1">
                <a:tableStyleId>{5C22544A-7EE6-4342-B048-85BDC9FD1C3A}</a:tableStyleId>
              </a:tblPr>
              <a:tblGrid>
                <a:gridCol w="1493948">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14267">
                  <a:extLst>
                    <a:ext uri="{9D8B030D-6E8A-4147-A177-3AD203B41FA5}">
                      <a16:colId xmlns:a16="http://schemas.microsoft.com/office/drawing/2014/main" val="20002"/>
                    </a:ext>
                  </a:extLst>
                </a:gridCol>
                <a:gridCol w="3138548">
                  <a:extLst>
                    <a:ext uri="{9D8B030D-6E8A-4147-A177-3AD203B41FA5}">
                      <a16:colId xmlns:a16="http://schemas.microsoft.com/office/drawing/2014/main" val="20003"/>
                    </a:ext>
                  </a:extLst>
                </a:gridCol>
              </a:tblGrid>
              <a:tr h="427647">
                <a:tc gridSpan="2">
                  <a:txBody>
                    <a:bodyPr/>
                    <a:lstStyle/>
                    <a:p>
                      <a:pPr algn="ctr"/>
                      <a:r>
                        <a:rPr lang="en-US" sz="2000" b="1" dirty="0"/>
                        <a:t>2014</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0838">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2011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6">
                  <a:txBody>
                    <a:bodyPr/>
                    <a:lstStyle/>
                    <a:p>
                      <a:pPr marL="171450" indent="-171450" algn="l">
                        <a:spcAft>
                          <a:spcPts val="600"/>
                        </a:spcAft>
                        <a:buClr>
                          <a:schemeClr val="accent6"/>
                        </a:buClr>
                        <a:buFont typeface="Arial" panose="020B0604020202020204" pitchFamily="34" charset="0"/>
                        <a:buChar char="•"/>
                      </a:pPr>
                      <a:r>
                        <a:rPr lang="en-US" sz="1200" b="0" i="0" u="none" dirty="0" err="1">
                          <a:solidFill>
                            <a:schemeClr val="tx1"/>
                          </a:solidFill>
                        </a:rPr>
                        <a:t>Elicio</a:t>
                      </a:r>
                      <a:r>
                        <a:rPr lang="en-US" sz="1200" b="0" i="0" u="none" dirty="0">
                          <a:solidFill>
                            <a:schemeClr val="tx1"/>
                          </a:solidFill>
                        </a:rPr>
                        <a:t> Therapeutics</a:t>
                      </a:r>
                    </a:p>
                    <a:p>
                      <a:pPr marL="171450" indent="-171450" algn="l">
                        <a:spcAft>
                          <a:spcPts val="600"/>
                        </a:spcAft>
                        <a:buClr>
                          <a:schemeClr val="accent6"/>
                        </a:buClr>
                        <a:buFont typeface="Arial" panose="020B0604020202020204" pitchFamily="34" charset="0"/>
                        <a:buChar char="•"/>
                      </a:pPr>
                      <a:r>
                        <a:rPr lang="en-US" sz="1200" b="0" i="0" u="none" dirty="0">
                          <a:solidFill>
                            <a:schemeClr val="tx1"/>
                          </a:solidFill>
                        </a:rPr>
                        <a:t>Founders Darrell Irvine, Satish Jindal</a:t>
                      </a:r>
                    </a:p>
                    <a:p>
                      <a:pPr marL="171450" indent="-171450" algn="l">
                        <a:spcAft>
                          <a:spcPts val="600"/>
                        </a:spcAft>
                        <a:buClr>
                          <a:schemeClr val="accent6"/>
                        </a:buClr>
                        <a:buFont typeface="Arial" panose="020B0604020202020204" pitchFamily="34" charset="0"/>
                        <a:buChar char="•"/>
                      </a:pPr>
                      <a:r>
                        <a:rPr lang="en-US" sz="1200" b="0" i="0" u="none" dirty="0" err="1">
                          <a:solidFill>
                            <a:schemeClr val="tx1"/>
                          </a:solidFill>
                        </a:rPr>
                        <a:t>Elicio</a:t>
                      </a:r>
                      <a:r>
                        <a:rPr lang="en-US" sz="1200" b="0" i="0" u="none" dirty="0">
                          <a:solidFill>
                            <a:schemeClr val="tx1"/>
                          </a:solidFill>
                        </a:rPr>
                        <a:t> Therapeutics is re-engineering the body’s immune response to defeat cancer with potent lymph node targeted immunotherapies. </a:t>
                      </a:r>
                      <a:r>
                        <a:rPr lang="en-US" sz="1200" b="0" i="0" u="none" dirty="0" err="1">
                          <a:solidFill>
                            <a:schemeClr val="tx1"/>
                          </a:solidFill>
                        </a:rPr>
                        <a:t>Elicio’s</a:t>
                      </a:r>
                      <a:r>
                        <a:rPr lang="en-US" sz="1200" b="0" i="0" u="none" dirty="0">
                          <a:solidFill>
                            <a:schemeClr val="tx1"/>
                          </a:solidFill>
                        </a:rPr>
                        <a:t> Amphiphile platform combines expertise in materials science, immunology and immuno-oncology to develop novel immunotherapies, including cell therapy activators, immunomodulators, adjuvants and vaccines for an array of aggressive cancers.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6">
                  <a:txBody>
                    <a:bodyPr/>
                    <a:lstStyle/>
                    <a:p>
                      <a:pPr marL="0" indent="0">
                        <a:buFont typeface="Arial" panose="020B0604020202020204" pitchFamily="34" charset="0"/>
                        <a:buNone/>
                      </a:pPr>
                      <a:r>
                        <a:rPr lang="en-US" sz="1200" b="0" i="0" u="none" dirty="0" err="1">
                          <a:solidFill>
                            <a:schemeClr val="tx1"/>
                          </a:solidFill>
                        </a:rPr>
                        <a:t>ob</a:t>
                      </a:r>
                      <a:r>
                        <a:rPr lang="en-US" sz="1200" b="0" i="0" u="none" dirty="0">
                          <a:solidFill>
                            <a:schemeClr val="tx1"/>
                          </a:solidFill>
                        </a:rPr>
                        <a:t> joined </a:t>
                      </a:r>
                      <a:r>
                        <a:rPr lang="en-US" sz="1200" b="0" i="0" u="none" dirty="0" err="1">
                          <a:solidFill>
                            <a:schemeClr val="tx1"/>
                          </a:solidFill>
                        </a:rPr>
                        <a:t>Elicio</a:t>
                      </a:r>
                      <a:r>
                        <a:rPr lang="en-US" sz="1200" b="0" i="0" u="none" dirty="0">
                          <a:solidFill>
                            <a:schemeClr val="tx1"/>
                          </a:solidFill>
                        </a:rPr>
                        <a:t> as CEO in October 2018. He is a prolific entrepreneur and company builder/leader with 30+ years of experience in the Life Sciences sector. Since 2000, Bob has been the CEO and/or Chairman of startup or early-stage novel therapeutic companies, including as the founding CEO and first employee of </a:t>
                      </a:r>
                      <a:r>
                        <a:rPr lang="en-US" sz="1200" b="0" i="0" u="none" dirty="0" err="1">
                          <a:solidFill>
                            <a:schemeClr val="tx1"/>
                          </a:solidFill>
                        </a:rPr>
                        <a:t>Domantis</a:t>
                      </a:r>
                      <a:r>
                        <a:rPr lang="en-US" sz="1200" b="0" i="0" u="none" dirty="0">
                          <a:solidFill>
                            <a:schemeClr val="tx1"/>
                          </a:solidFill>
                        </a:rPr>
                        <a:t> (sold to GSK in 2007 for $454 million, the largest all-cash purchase of a preclinical company at that date), CEO of </a:t>
                      </a:r>
                      <a:r>
                        <a:rPr lang="en-US" sz="1200" b="0" i="0" u="none" dirty="0" err="1">
                          <a:solidFill>
                            <a:schemeClr val="tx1"/>
                          </a:solidFill>
                        </a:rPr>
                        <a:t>Pulmatrix</a:t>
                      </a:r>
                      <a:r>
                        <a:rPr lang="en-US" sz="1200" b="0" i="0" u="none" dirty="0">
                          <a:solidFill>
                            <a:schemeClr val="tx1"/>
                          </a:solidFill>
                        </a:rPr>
                        <a:t> (NASDAQ:PULM) and CEO f </a:t>
                      </a:r>
                      <a:r>
                        <a:rPr lang="en-US" sz="1200" b="0" i="0" u="none" dirty="0" err="1">
                          <a:solidFill>
                            <a:schemeClr val="tx1"/>
                          </a:solidFill>
                        </a:rPr>
                        <a:t>Axcella</a:t>
                      </a:r>
                      <a:r>
                        <a:rPr lang="en-US" sz="1200" b="0" i="0" u="none" dirty="0">
                          <a:solidFill>
                            <a:schemeClr val="tx1"/>
                          </a:solidFill>
                        </a:rPr>
                        <a:t> Health (NASDAQ:ALXA).</a:t>
                      </a:r>
                    </a:p>
                    <a:p>
                      <a:pPr marL="0" indent="0">
                        <a:buFont typeface="Arial" panose="020B0604020202020204" pitchFamily="34" charset="0"/>
                        <a:buNone/>
                      </a:pPr>
                      <a:r>
                        <a:rPr lang="en-US" sz="1200" b="0" i="0" u="none" dirty="0">
                          <a:solidFill>
                            <a:schemeClr val="tx1"/>
                          </a:solidFill>
                        </a:rPr>
                        <a:t>Bob also served as a Venture Partner with Flagship Pioneering from 2013 to October 2018, working on the creation and management of 5 portfolio companies, He raised over $300 million in financing and led many partnering transactions for his companies, including product and platform license, government and foundation funding and M&amp;A transactions while launching many innovative platforms and products across disease areas.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1805">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Cambridge,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97561">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756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For </a:t>
                      </a:r>
                      <a:r>
                        <a:rPr lang="en-US" sz="1200" u="none" dirty="0" err="1">
                          <a:solidFill>
                            <a:schemeClr val="tx1"/>
                          </a:solidFill>
                        </a:rPr>
                        <a:t>Prfofit</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55241">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171450" indent="-171450">
                        <a:buFont typeface="Arial" panose="020B0604020202020204" pitchFamily="34" charset="0"/>
                        <a:buChar char="•"/>
                      </a:pP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601872">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Raised 172 M</a:t>
                      </a:r>
                    </a:p>
                    <a:p>
                      <a:r>
                        <a:rPr lang="en-US" sz="1200" dirty="0">
                          <a:solidFill>
                            <a:schemeClr val="tx1"/>
                          </a:solidFill>
                        </a:rPr>
                        <a:t>Incl 73M in </a:t>
                      </a:r>
                      <a:r>
                        <a:rPr lang="en-US" sz="1200" dirty="0" err="1">
                          <a:solidFill>
                            <a:schemeClr val="tx1"/>
                          </a:solidFill>
                        </a:rPr>
                        <a:t>Sries</a:t>
                      </a:r>
                      <a:r>
                        <a:rPr lang="en-US" sz="1200" dirty="0">
                          <a:solidFill>
                            <a:schemeClr val="tx1"/>
                          </a:solidFill>
                        </a:rPr>
                        <a:t> B 2/2021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Title 3">
            <a:extLst>
              <a:ext uri="{FF2B5EF4-FFF2-40B4-BE49-F238E27FC236}">
                <a16:creationId xmlns:a16="http://schemas.microsoft.com/office/drawing/2014/main" id="{8E539574-A4EF-464C-AF72-C31CD256DF95}"/>
              </a:ext>
            </a:extLst>
          </p:cNvPr>
          <p:cNvSpPr>
            <a:spLocks noGrp="1"/>
          </p:cNvSpPr>
          <p:nvPr>
            <p:ph type="title"/>
          </p:nvPr>
        </p:nvSpPr>
        <p:spPr>
          <a:xfrm>
            <a:off x="838200" y="-290945"/>
            <a:ext cx="10515600" cy="1981633"/>
          </a:xfrm>
        </p:spPr>
        <p:txBody>
          <a:bodyPr>
            <a:normAutofit/>
          </a:bodyPr>
          <a:lstStyle/>
          <a:p>
            <a:r>
              <a:rPr lang="en-US" sz="4000" dirty="0" err="1"/>
              <a:t>Elicio</a:t>
            </a:r>
            <a:r>
              <a:rPr lang="en-US" sz="4000" dirty="0"/>
              <a:t> Therapeutics</a:t>
            </a:r>
          </a:p>
        </p:txBody>
      </p:sp>
    </p:spTree>
    <p:extLst>
      <p:ext uri="{BB962C8B-B14F-4D97-AF65-F5344CB8AC3E}">
        <p14:creationId xmlns:p14="http://schemas.microsoft.com/office/powerpoint/2010/main" val="2680087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963F-9634-4AEC-98D4-3389AE60F067}"/>
              </a:ext>
            </a:extLst>
          </p:cNvPr>
          <p:cNvSpPr>
            <a:spLocks noGrp="1"/>
          </p:cNvSpPr>
          <p:nvPr>
            <p:ph type="title"/>
          </p:nvPr>
        </p:nvSpPr>
        <p:spPr/>
        <p:txBody>
          <a:bodyPr/>
          <a:lstStyle/>
          <a:p>
            <a:r>
              <a:rPr lang="en-US" dirty="0" err="1"/>
              <a:t>Elicio</a:t>
            </a:r>
            <a:r>
              <a:rPr lang="en-US" dirty="0"/>
              <a:t> Technology Platform</a:t>
            </a:r>
          </a:p>
        </p:txBody>
      </p:sp>
      <p:pic>
        <p:nvPicPr>
          <p:cNvPr id="3" name="Picture 2">
            <a:extLst>
              <a:ext uri="{FF2B5EF4-FFF2-40B4-BE49-F238E27FC236}">
                <a16:creationId xmlns:a16="http://schemas.microsoft.com/office/drawing/2014/main" id="{ABC4E749-063B-4840-9F8F-BA9DE4D36DA0}"/>
              </a:ext>
            </a:extLst>
          </p:cNvPr>
          <p:cNvPicPr>
            <a:picLocks noChangeAspect="1"/>
          </p:cNvPicPr>
          <p:nvPr/>
        </p:nvPicPr>
        <p:blipFill>
          <a:blip r:embed="rId2"/>
          <a:stretch>
            <a:fillRect/>
          </a:stretch>
        </p:blipFill>
        <p:spPr>
          <a:xfrm>
            <a:off x="952500" y="1771651"/>
            <a:ext cx="10287000" cy="3314700"/>
          </a:xfrm>
          <a:prstGeom prst="rect">
            <a:avLst/>
          </a:prstGeom>
        </p:spPr>
      </p:pic>
    </p:spTree>
    <p:extLst>
      <p:ext uri="{BB962C8B-B14F-4D97-AF65-F5344CB8AC3E}">
        <p14:creationId xmlns:p14="http://schemas.microsoft.com/office/powerpoint/2010/main" val="260850430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A8C9-794A-4B2E-AFFB-D5E1B5ACDEC6}"/>
              </a:ext>
            </a:extLst>
          </p:cNvPr>
          <p:cNvSpPr>
            <a:spLocks noGrp="1"/>
          </p:cNvSpPr>
          <p:nvPr>
            <p:ph type="title"/>
          </p:nvPr>
        </p:nvSpPr>
        <p:spPr/>
        <p:txBody>
          <a:bodyPr>
            <a:normAutofit/>
          </a:bodyPr>
          <a:lstStyle/>
          <a:p>
            <a:r>
              <a:rPr lang="en-US" sz="4000" dirty="0" err="1"/>
              <a:t>Elicio</a:t>
            </a:r>
            <a:r>
              <a:rPr lang="en-US" sz="4000" dirty="0"/>
              <a:t> Pipeline</a:t>
            </a:r>
          </a:p>
        </p:txBody>
      </p:sp>
      <p:pic>
        <p:nvPicPr>
          <p:cNvPr id="3" name="Picture 2">
            <a:extLst>
              <a:ext uri="{FF2B5EF4-FFF2-40B4-BE49-F238E27FC236}">
                <a16:creationId xmlns:a16="http://schemas.microsoft.com/office/drawing/2014/main" id="{B832CC55-5259-4AFF-888B-60DBD6CE50C1}"/>
              </a:ext>
            </a:extLst>
          </p:cNvPr>
          <p:cNvPicPr>
            <a:picLocks noChangeAspect="1"/>
          </p:cNvPicPr>
          <p:nvPr/>
        </p:nvPicPr>
        <p:blipFill>
          <a:blip r:embed="rId2"/>
          <a:stretch>
            <a:fillRect/>
          </a:stretch>
        </p:blipFill>
        <p:spPr>
          <a:xfrm>
            <a:off x="525614" y="1614117"/>
            <a:ext cx="11105073" cy="4242145"/>
          </a:xfrm>
          <a:prstGeom prst="rect">
            <a:avLst/>
          </a:prstGeom>
        </p:spPr>
      </p:pic>
    </p:spTree>
    <p:extLst>
      <p:ext uri="{BB962C8B-B14F-4D97-AF65-F5344CB8AC3E}">
        <p14:creationId xmlns:p14="http://schemas.microsoft.com/office/powerpoint/2010/main" val="224027129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 vector companies</a:t>
            </a:r>
          </a:p>
        </p:txBody>
      </p:sp>
      <p:sp>
        <p:nvSpPr>
          <p:cNvPr id="3" name="Text Placeholder 2"/>
          <p:cNvSpPr>
            <a:spLocks noGrp="1"/>
          </p:cNvSpPr>
          <p:nvPr>
            <p:ph type="body" idx="1"/>
          </p:nvPr>
        </p:nvSpPr>
        <p:spPr>
          <a:xfrm>
            <a:off x="963084" y="2906715"/>
            <a:ext cx="10363200" cy="1500187"/>
          </a:xfrm>
        </p:spPr>
        <p:txBody>
          <a:bodyPr/>
          <a:lstStyle/>
          <a:p>
            <a:r>
              <a:rPr lang="en-US" dirty="0"/>
              <a:t>The Gene Therapy Boom</a:t>
            </a:r>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0359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1" y="175775"/>
            <a:ext cx="12409715" cy="772385"/>
          </a:xfrm>
        </p:spPr>
        <p:txBody>
          <a:bodyPr>
            <a:normAutofit/>
          </a:bodyPr>
          <a:lstStyle/>
          <a:p>
            <a:r>
              <a:rPr lang="en-US" sz="4400" dirty="0"/>
              <a:t>                                </a:t>
            </a:r>
            <a:r>
              <a:rPr lang="en-US" sz="4000" dirty="0"/>
              <a:t>Novartis Gene Therapy  </a:t>
            </a:r>
            <a:r>
              <a:rPr lang="en-US" sz="4000" b="1" dirty="0"/>
              <a:t>(</a:t>
            </a:r>
            <a:r>
              <a:rPr kumimoji="0" lang="en-US" sz="4000" b="0" i="0" u="none" strike="noStrike" kern="1200" cap="none" spc="0" normalizeH="0" baseline="0" noProof="0" dirty="0">
                <a:ln>
                  <a:noFill/>
                </a:ln>
                <a:solidFill>
                  <a:prstClr val="black"/>
                </a:solidFill>
                <a:effectLst/>
                <a:uLnTx/>
                <a:uFillTx/>
                <a:latin typeface="Calibri"/>
                <a:ea typeface="+mj-ea"/>
                <a:cs typeface="+mj-cs"/>
              </a:rPr>
              <a:t>AveXis )</a:t>
            </a:r>
            <a:r>
              <a:rPr lang="en-US" sz="4000" dirty="0"/>
              <a:t> </a:t>
            </a:r>
          </a:p>
        </p:txBody>
      </p:sp>
      <p:graphicFrame>
        <p:nvGraphicFramePr>
          <p:cNvPr id="5" name="Table 4"/>
          <p:cNvGraphicFramePr>
            <a:graphicFrameLocks noGrp="1"/>
          </p:cNvGraphicFramePr>
          <p:nvPr/>
        </p:nvGraphicFramePr>
        <p:xfrm>
          <a:off x="927100" y="914400"/>
          <a:ext cx="10337800" cy="5436531"/>
        </p:xfrm>
        <a:graphic>
          <a:graphicData uri="http://schemas.openxmlformats.org/drawingml/2006/table">
            <a:tbl>
              <a:tblPr firstRow="1" bandRow="1">
                <a:tableStyleId>{5C22544A-7EE6-4342-B048-85BDC9FD1C3A}</a:tableStyleId>
              </a:tblPr>
              <a:tblGrid>
                <a:gridCol w="1266743">
                  <a:extLst>
                    <a:ext uri="{9D8B030D-6E8A-4147-A177-3AD203B41FA5}">
                      <a16:colId xmlns:a16="http://schemas.microsoft.com/office/drawing/2014/main" val="20000"/>
                    </a:ext>
                  </a:extLst>
                </a:gridCol>
                <a:gridCol w="2073357">
                  <a:extLst>
                    <a:ext uri="{9D8B030D-6E8A-4147-A177-3AD203B41FA5}">
                      <a16:colId xmlns:a16="http://schemas.microsoft.com/office/drawing/2014/main" val="20001"/>
                    </a:ext>
                  </a:extLst>
                </a:gridCol>
                <a:gridCol w="4354927">
                  <a:extLst>
                    <a:ext uri="{9D8B030D-6E8A-4147-A177-3AD203B41FA5}">
                      <a16:colId xmlns:a16="http://schemas.microsoft.com/office/drawing/2014/main" val="20002"/>
                    </a:ext>
                  </a:extLst>
                </a:gridCol>
                <a:gridCol w="2642773">
                  <a:extLst>
                    <a:ext uri="{9D8B030D-6E8A-4147-A177-3AD203B41FA5}">
                      <a16:colId xmlns:a16="http://schemas.microsoft.com/office/drawing/2014/main" val="20003"/>
                    </a:ext>
                  </a:extLst>
                </a:gridCol>
              </a:tblGrid>
              <a:tr h="402771">
                <a:tc gridSpan="2">
                  <a:txBody>
                    <a:bodyPr/>
                    <a:lstStyle/>
                    <a:p>
                      <a:pPr algn="l"/>
                      <a:r>
                        <a:rPr lang="en-US" sz="1500" b="1" dirty="0"/>
                        <a:t>lan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5495">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5">
                  <a:txBody>
                    <a:bodyPr/>
                    <a:lstStyle/>
                    <a:p>
                      <a:r>
                        <a:rPr lang="en-US" sz="1200" dirty="0"/>
                        <a:t>AveXis was founded by John D. Harkey, Jr., their former Chairman, in 2013. Under Mr. Harkey's leadership, they formed a collaboration with National Children’s Hospital (NCH), Philadelphia, to explore the use of gene therapy for the treatment of Spinal Muscle Atrophy (SMA)  and secured their first institutional investors and expanded their leadership team. their current operations are a result of this collaboration with NCH and research conducted by their Chief Scientific Officer, Dr. Brian Kaspar. Dr. Kaspar has over 20 years of gene therapy experience, </a:t>
                      </a:r>
                      <a:endParaRPr lang="en-US" sz="15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solidFill>
                      <a:schemeClr val="bg1"/>
                    </a:solidFill>
                  </a:tcPr>
                </a:tc>
                <a:tc rowSpan="6">
                  <a:txBody>
                    <a:bodyPr/>
                    <a:lstStyle/>
                    <a:p>
                      <a:pPr marL="171450" indent="-171450">
                        <a:buFont typeface="Arial" panose="020B0604020202020204" pitchFamily="34" charset="0"/>
                        <a:buChar char="•"/>
                      </a:pPr>
                      <a:r>
                        <a:rPr lang="en-US" sz="1200" b="0" i="0" dirty="0"/>
                        <a:t>John</a:t>
                      </a:r>
                      <a:r>
                        <a:rPr lang="en-US" sz="1200" b="0" i="0" baseline="0" dirty="0"/>
                        <a:t> Lennon, PhD, President since 6/2018; Novartis 11 years  incl. Head Oncology Japan/US, VP New Products and Portfolio Strategy; McKinsey 4 years</a:t>
                      </a:r>
                      <a:endParaRPr lang="en-US" sz="1200" b="0" i="0" dirty="0"/>
                    </a:p>
                    <a:p>
                      <a:pPr marL="171450" indent="-171450">
                        <a:buFont typeface="Arial" panose="020B0604020202020204" pitchFamily="34" charset="0"/>
                        <a:buChar char="•"/>
                      </a:pPr>
                      <a:r>
                        <a:rPr lang="en-US" sz="1200" b="0" i="0" baseline="0" dirty="0">
                          <a:solidFill>
                            <a:schemeClr val="tx1"/>
                          </a:solidFill>
                        </a:rPr>
                        <a:t>Brian Kaspar, CSO, and Alan Kaspar, Head of Research, left the company in May 2019, after investigation of preclinical data breach.</a:t>
                      </a:r>
                      <a:endParaRPr lang="en-US" sz="1200" b="0" i="0" dirty="0">
                        <a:solidFill>
                          <a:schemeClr val="tx1"/>
                        </a:solidFill>
                      </a:endParaRPr>
                    </a:p>
                    <a:p>
                      <a:pPr marL="171450" indent="-171450">
                        <a:buFont typeface="Arial" panose="020B0604020202020204" pitchFamily="34" charset="0"/>
                        <a:buChar char="•"/>
                      </a:pPr>
                      <a:r>
                        <a:rPr lang="en-US" sz="1200" b="0" i="0" dirty="0"/>
                        <a:t>investors including funds and accounts managed by Adage Capital Management, L.P., Boxer Capital of Tavistock Life Sciences, Deerfield Management, Foresite Capital Management, LLC, Janus Capital Management LLC, QVT Financial LP, RA Capital Management, Roche Finance Ltd, Rock Springs Capital Management </a:t>
                      </a:r>
                    </a:p>
                    <a:p>
                      <a:pPr marL="171450" indent="-171450">
                        <a:buFont typeface="Arial" panose="020B0604020202020204" pitchFamily="34" charset="0"/>
                        <a:buChar char="•"/>
                      </a:pPr>
                      <a:r>
                        <a:rPr lang="en-US" sz="1200" b="0" i="0" dirty="0"/>
                        <a:t>April 09, 2018 (GLOBE NEWSWIRE) -- </a:t>
                      </a:r>
                      <a:r>
                        <a:rPr lang="en-US" sz="1200" b="0" i="0" u="none" dirty="0"/>
                        <a:t>Novartis will acquire AveXis for $218 per share or a total of $8.7 billion in cash.  Completed in May 2018</a:t>
                      </a:r>
                    </a:p>
                    <a:p>
                      <a:pPr marL="171450" indent="-171450">
                        <a:buFont typeface="Arial" panose="020B0604020202020204" pitchFamily="34" charset="0"/>
                        <a:buChar char="•"/>
                      </a:pPr>
                      <a:r>
                        <a:rPr lang="en-US" sz="1200" b="0" i="0" u="none" dirty="0"/>
                        <a:t>02/2019</a:t>
                      </a:r>
                      <a:r>
                        <a:rPr lang="en-US" sz="1200" b="0" i="0" u="none" baseline="0" dirty="0"/>
                        <a:t> Novartis invests 200M USD in building a manufacturing plant employing more than 200 people.</a:t>
                      </a:r>
                      <a:endParaRPr lang="en-US" sz="1200" b="0" i="0" u="none" dirty="0"/>
                    </a:p>
                    <a:p>
                      <a:pPr marL="171450" indent="-171450">
                        <a:buFont typeface="Arial" panose="020B0604020202020204" pitchFamily="34" charset="0"/>
                        <a:buChar char="•"/>
                      </a:pPr>
                      <a:endParaRPr lang="en-US" sz="1200" b="0" i="0" u="none"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495">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Bannockburn,</a:t>
                      </a:r>
                      <a:r>
                        <a:rPr lang="en-US" sz="1200" u="none" baseline="0" dirty="0">
                          <a:solidFill>
                            <a:schemeClr val="tx1"/>
                          </a:solidFill>
                        </a:rPr>
                        <a:t> IL</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0">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sng" baseline="0" dirty="0">
                          <a:solidFill>
                            <a:schemeClr val="tx1"/>
                          </a:solidFill>
                        </a:rPr>
                        <a:t>Acquired by Novartis in April 2018 for $8.7 B</a:t>
                      </a:r>
                      <a:endParaRPr lang="en-US" sz="1200" b="1" u="sng"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888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08691">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At IPO 2/2016 $430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291840">
                <a:tc>
                  <a:txBody>
                    <a:bodyPr/>
                    <a:lstStyle/>
                    <a:p>
                      <a:r>
                        <a:rPr lang="en-US" sz="1200" b="1" dirty="0"/>
                        <a:t>website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u="sng" dirty="0"/>
                        <a:t>GLOBAL ZOLGENSMASALES 2022: 1.4 B = 91% OF  GLOBAL GENE THERAPY SALES Zolensma price$ 2.1 M for single dose</a:t>
                      </a:r>
                    </a:p>
                    <a:p>
                      <a:endParaRPr lang="en-US" sz="1200" dirty="0"/>
                    </a:p>
                    <a:p>
                      <a:r>
                        <a:rPr lang="en-US" sz="1200" dirty="0"/>
                        <a:t>www.avexis.com/</a:t>
                      </a:r>
                    </a:p>
                    <a:p>
                      <a:endParaRPr lang="en-US" sz="32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In 2014 license of NAV AAV9 gene vector from REGENXBIO for treatment of </a:t>
                      </a:r>
                      <a:r>
                        <a:rPr lang="en-US" sz="1200" u="sng" dirty="0">
                          <a:solidFill>
                            <a:schemeClr val="tx1"/>
                          </a:solidFill>
                        </a:rPr>
                        <a:t>spinal muscular atrophy (SMA) Type 1. </a:t>
                      </a:r>
                      <a:r>
                        <a:rPr lang="en-US" sz="1200" u="none" dirty="0">
                          <a:solidFill>
                            <a:schemeClr val="tx1"/>
                          </a:solidFill>
                        </a:rPr>
                        <a:t>The company also intends to expand the study of gene therapy into other types of SMA and two additional rare neurological monogenic disorders: Rett syndrome (RTT) and a genetic form of amyotrophic lateral sclerosis (ALS) caused by mutations in the superoxide dismutase 1 (SOD1) gene. The U.S. Food and Drug Administration (FDA) has granted AVXS-101 Orphan Drug Designation for the treatment of all types of SMA and Breakthrough Therapy Designation, as well as Fast Track Designation, for the treatment of SMA Type 1. The European Medicines Agency (EMA) also granted AveXis access into its PRIority MEdicines (PRIME) program for AVXS-101 for the treatment of SMA Type 1.                                                                  </a:t>
                      </a:r>
                      <a:r>
                        <a:rPr lang="en-US" sz="1200" b="1" u="none" baseline="0" dirty="0">
                          <a:solidFill>
                            <a:schemeClr val="tx1"/>
                          </a:solidFill>
                        </a:rPr>
                        <a:t> </a:t>
                      </a:r>
                      <a:r>
                        <a:rPr lang="en-US" sz="1200" b="1" u="sng" baseline="0" dirty="0">
                          <a:solidFill>
                            <a:schemeClr val="tx1"/>
                          </a:solidFill>
                        </a:rPr>
                        <a:t>5/24/19 FDA approved the product ZOLGENSMA for pediatric </a:t>
                      </a:r>
                      <a:r>
                        <a:rPr lang="en-US" sz="1200" b="1" u="none" baseline="0" dirty="0">
                          <a:solidFill>
                            <a:schemeClr val="tx1"/>
                          </a:solidFill>
                        </a:rPr>
                        <a:t>patients with SMA , 186M; 03/2020 approved Japan. 052020 approved in EU by EC.</a:t>
                      </a:r>
                      <a:endParaRPr lang="en-US" sz="1200" b="1"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tcPr>
                </a:tc>
                <a:tc v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075855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6813" y="195317"/>
            <a:ext cx="10337800" cy="262360"/>
          </a:xfrm>
        </p:spPr>
        <p:txBody>
          <a:bodyPr>
            <a:normAutofit fontScale="90000"/>
          </a:bodyPr>
          <a:lstStyle/>
          <a:p>
            <a:r>
              <a:rPr lang="en-US" dirty="0"/>
              <a:t>                    </a:t>
            </a:r>
            <a:r>
              <a:rPr lang="en-US" sz="4400" dirty="0"/>
              <a:t>BioMarin</a:t>
            </a:r>
          </a:p>
        </p:txBody>
      </p:sp>
      <p:graphicFrame>
        <p:nvGraphicFramePr>
          <p:cNvPr id="5" name="Table 4"/>
          <p:cNvGraphicFramePr>
            <a:graphicFrameLocks noGrp="1"/>
          </p:cNvGraphicFramePr>
          <p:nvPr>
            <p:extLst>
              <p:ext uri="{D42A27DB-BD31-4B8C-83A1-F6EECF244321}">
                <p14:modId xmlns:p14="http://schemas.microsoft.com/office/powerpoint/2010/main" val="3644444522"/>
              </p:ext>
            </p:extLst>
          </p:nvPr>
        </p:nvGraphicFramePr>
        <p:xfrm>
          <a:off x="0" y="599090"/>
          <a:ext cx="12192001" cy="6377714"/>
        </p:xfrm>
        <a:graphic>
          <a:graphicData uri="http://schemas.openxmlformats.org/drawingml/2006/table">
            <a:tbl>
              <a:tblPr firstRow="1" bandRow="1">
                <a:tableStyleId>{5C22544A-7EE6-4342-B048-85BDC9FD1C3A}</a:tableStyleId>
              </a:tblPr>
              <a:tblGrid>
                <a:gridCol w="1493948">
                  <a:extLst>
                    <a:ext uri="{9D8B030D-6E8A-4147-A177-3AD203B41FA5}">
                      <a16:colId xmlns:a16="http://schemas.microsoft.com/office/drawing/2014/main" val="20000"/>
                    </a:ext>
                  </a:extLst>
                </a:gridCol>
                <a:gridCol w="3503722">
                  <a:extLst>
                    <a:ext uri="{9D8B030D-6E8A-4147-A177-3AD203B41FA5}">
                      <a16:colId xmlns:a16="http://schemas.microsoft.com/office/drawing/2014/main" val="20001"/>
                    </a:ext>
                  </a:extLst>
                </a:gridCol>
                <a:gridCol w="4077547">
                  <a:extLst>
                    <a:ext uri="{9D8B030D-6E8A-4147-A177-3AD203B41FA5}">
                      <a16:colId xmlns:a16="http://schemas.microsoft.com/office/drawing/2014/main" val="20002"/>
                    </a:ext>
                  </a:extLst>
                </a:gridCol>
                <a:gridCol w="3116784">
                  <a:extLst>
                    <a:ext uri="{9D8B030D-6E8A-4147-A177-3AD203B41FA5}">
                      <a16:colId xmlns:a16="http://schemas.microsoft.com/office/drawing/2014/main" val="20003"/>
                    </a:ext>
                  </a:extLst>
                </a:gridCol>
              </a:tblGrid>
              <a:tr h="389131">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5926">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1998</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US and EU</a:t>
                      </a:r>
                    </a:p>
                  </a:txBody>
                  <a:tcPr marL="121920" marR="121920" marT="60960" marB="6096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200" b="0" i="0" u="none" dirty="0">
                          <a:solidFill>
                            <a:schemeClr val="tx1"/>
                          </a:solidFill>
                        </a:rPr>
                        <a:t>Jean-Jacques Bienaime –  CEO since 2006</a:t>
                      </a:r>
                    </a:p>
                    <a:p>
                      <a:pPr marL="171450" indent="-171450">
                        <a:buFont typeface="Arial" panose="020B0604020202020204" pitchFamily="34" charset="0"/>
                        <a:buChar char="•"/>
                      </a:pPr>
                      <a:r>
                        <a:rPr lang="en-US" sz="1200" b="0" i="0" u="none" dirty="0">
                          <a:solidFill>
                            <a:schemeClr val="tx1"/>
                          </a:solidFill>
                        </a:rPr>
                        <a:t>2002 to April 2005, Genencor,  acquired by Danisco enterprise value of over $1.2 billion. </a:t>
                      </a:r>
                    </a:p>
                    <a:p>
                      <a:pPr marL="171450" indent="-171450">
                        <a:buFont typeface="Arial" panose="020B0604020202020204" pitchFamily="34" charset="0"/>
                        <a:buChar char="•"/>
                      </a:pPr>
                      <a:r>
                        <a:rPr lang="en-US" sz="1200" b="0" i="0" u="none" dirty="0">
                          <a:solidFill>
                            <a:schemeClr val="tx1"/>
                          </a:solidFill>
                        </a:rPr>
                        <a:t>1998 to late 2002, Sangstat acquisition by Genzyme Corporation. </a:t>
                      </a:r>
                    </a:p>
                    <a:p>
                      <a:pPr marL="171450" indent="-171450">
                        <a:buFont typeface="Arial" panose="020B0604020202020204" pitchFamily="34" charset="0"/>
                        <a:buChar char="•"/>
                      </a:pPr>
                      <a:r>
                        <a:rPr lang="en-US" sz="1200" b="0" i="0" u="none" dirty="0">
                          <a:solidFill>
                            <a:schemeClr val="tx1"/>
                          </a:solidFill>
                        </a:rPr>
                        <a:t>1992 to 1998, several senior management positions at Rhone-Poulenc Rorer Pharmaceuticals (now SanofiAventis), position of Senior Vice President of Worldwide Marketing and Business Development responsible for  launch of Lovenox® (and Taxotere® (for breast and lung cancer) worldwide. </a:t>
                      </a:r>
                    </a:p>
                    <a:p>
                      <a:pPr marL="171450" indent="-171450">
                        <a:buFont typeface="Arial" panose="020B0604020202020204" pitchFamily="34" charset="0"/>
                        <a:buChar char="•"/>
                      </a:pPr>
                      <a:r>
                        <a:rPr lang="en-US" sz="1200" b="0" i="0" u="none" dirty="0">
                          <a:solidFill>
                            <a:schemeClr val="tx1"/>
                          </a:solidFill>
                        </a:rPr>
                        <a:t>Genentech, Inc. in the launch of tissue plasminogen activator (t-PA) for the treatment of heart attacks. </a:t>
                      </a:r>
                    </a:p>
                    <a:p>
                      <a:pPr marL="171450" indent="-171450">
                        <a:buFont typeface="Arial" panose="020B0604020202020204" pitchFamily="34" charset="0"/>
                        <a:buChar char="•"/>
                      </a:pPr>
                      <a:r>
                        <a:rPr lang="en-US" sz="1200" b="0" i="0" u="none" dirty="0">
                          <a:solidFill>
                            <a:schemeClr val="tx1"/>
                          </a:solidFill>
                        </a:rPr>
                        <a:t>M.B.A. from the Wharton and a degree in economics from the École Supérieure de Commerce de Paris. </a:t>
                      </a:r>
                    </a:p>
                    <a:p>
                      <a:pPr marL="171450" indent="-171450">
                        <a:buFont typeface="Arial" panose="020B0604020202020204" pitchFamily="34" charset="0"/>
                        <a:buChar char="•"/>
                      </a:pPr>
                      <a:endParaRPr lang="en-US" sz="1200" b="1"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3482">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Novato, CA</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EU </a:t>
                      </a:r>
                    </a:p>
                    <a:p>
                      <a:r>
                        <a:rPr lang="en-US" sz="1200" dirty="0"/>
                        <a:t>Conditional approval 08/252022</a:t>
                      </a:r>
                    </a:p>
                  </a:txBody>
                  <a:tcPr marL="121920" marR="121920" marT="60960" marB="60960">
                    <a:lnT w="9525" cap="flat" cmpd="sng" algn="ctr">
                      <a:solidFill>
                        <a:schemeClr val="accent6"/>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2"/>
                  </a:ext>
                </a:extLst>
              </a:tr>
              <a:tr h="295926">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BMRN</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US and EU</a:t>
                      </a:r>
                    </a:p>
                  </a:txBody>
                  <a:tcPr marL="121920" marR="121920" marT="60960" marB="60960"/>
                </a:tc>
                <a:tc vMerge="1">
                  <a:txBody>
                    <a:bodyPr/>
                    <a:lstStyle/>
                    <a:p>
                      <a:endParaRPr lang="en-US"/>
                    </a:p>
                  </a:txBody>
                  <a:tcPr/>
                </a:tc>
                <a:extLst>
                  <a:ext uri="{0D108BD9-81ED-4DB2-BD59-A6C34878D82A}">
                    <a16:rowId xmlns:a16="http://schemas.microsoft.com/office/drawing/2014/main" val="10003"/>
                  </a:ext>
                </a:extLst>
              </a:tr>
              <a:tr h="473482">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Fully Integrated, 2,500 employees globally</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EU </a:t>
                      </a:r>
                    </a:p>
                    <a:p>
                      <a:r>
                        <a:rPr lang="en-US" sz="1200" dirty="0"/>
                        <a:t>Conditional approval 08/252022</a:t>
                      </a:r>
                    </a:p>
                  </a:txBody>
                  <a:tcPr marL="121920" marR="121920" marT="60960" marB="60960"/>
                </a:tc>
                <a:tc vMerge="1">
                  <a:txBody>
                    <a:bodyPr/>
                    <a:lstStyle/>
                    <a:p>
                      <a:endParaRPr lang="en-US"/>
                    </a:p>
                  </a:txBody>
                  <a:tcPr/>
                </a:tc>
                <a:extLst>
                  <a:ext uri="{0D108BD9-81ED-4DB2-BD59-A6C34878D82A}">
                    <a16:rowId xmlns:a16="http://schemas.microsoft.com/office/drawing/2014/main" val="10004"/>
                  </a:ext>
                </a:extLst>
              </a:tr>
              <a:tr h="625872">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At IPO 7/1999 $58.5 M</a:t>
                      </a:r>
                    </a:p>
                    <a:p>
                      <a:endParaRPr lang="en-US" sz="1200" dirty="0">
                        <a:solidFill>
                          <a:schemeClr val="tx1"/>
                        </a:solidFill>
                      </a:endParaRPr>
                    </a:p>
                    <a:p>
                      <a:r>
                        <a:rPr lang="en-US" sz="1200" b="1" dirty="0">
                          <a:solidFill>
                            <a:schemeClr val="tx1"/>
                          </a:solidFill>
                        </a:rPr>
                        <a:t>Market  Cap 4/7/22  15.3 B;   08/13/23 17.6 b</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US and EU</a:t>
                      </a:r>
                    </a:p>
                  </a:txBody>
                  <a:tcPr marL="121920" marR="121920" marT="60960" marB="60960"/>
                </a:tc>
                <a:tc vMerge="1">
                  <a:txBody>
                    <a:bodyPr/>
                    <a:lstStyle/>
                    <a:p>
                      <a:endParaRPr lang="en-US"/>
                    </a:p>
                  </a:txBody>
                  <a:tcPr/>
                </a:tc>
                <a:extLst>
                  <a:ext uri="{0D108BD9-81ED-4DB2-BD59-A6C34878D82A}">
                    <a16:rowId xmlns:a16="http://schemas.microsoft.com/office/drawing/2014/main" val="10005"/>
                  </a:ext>
                </a:extLst>
              </a:tr>
              <a:tr h="473482">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IPO 7/1999 raised $58.5 M</a:t>
                      </a:r>
                    </a:p>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EU </a:t>
                      </a:r>
                    </a:p>
                    <a:p>
                      <a:r>
                        <a:rPr lang="en-US" sz="1200" dirty="0"/>
                        <a:t>Condtional approval 08/252022</a:t>
                      </a:r>
                    </a:p>
                  </a:txBody>
                  <a:tcPr marL="121920" marR="121920" marT="60960" marB="60960"/>
                </a:tc>
                <a:tc vMerge="1">
                  <a:txBody>
                    <a:bodyPr/>
                    <a:lstStyle/>
                    <a:p>
                      <a:endParaRPr lang="en-US"/>
                    </a:p>
                  </a:txBody>
                  <a:tcPr/>
                </a:tc>
                <a:extLst>
                  <a:ext uri="{0D108BD9-81ED-4DB2-BD59-A6C34878D82A}">
                    <a16:rowId xmlns:a16="http://schemas.microsoft.com/office/drawing/2014/main" val="10006"/>
                  </a:ext>
                </a:extLst>
              </a:tr>
              <a:tr h="29592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7 on the market</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US and EU</a:t>
                      </a:r>
                    </a:p>
                  </a:txBody>
                  <a:tcPr marL="121920" marR="121920" marT="60960" marB="60960"/>
                </a:tc>
                <a:tc vMerge="1">
                  <a:txBody>
                    <a:bodyPr/>
                    <a:lstStyle/>
                    <a:p>
                      <a:endParaRPr lang="en-US"/>
                    </a:p>
                  </a:txBody>
                  <a:tcPr/>
                </a:tc>
                <a:extLst>
                  <a:ext uri="{0D108BD9-81ED-4DB2-BD59-A6C34878D82A}">
                    <a16:rowId xmlns:a16="http://schemas.microsoft.com/office/drawing/2014/main" val="10007"/>
                  </a:ext>
                </a:extLst>
              </a:tr>
              <a:tr h="47348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Gene therapy for hemophilia A </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EU </a:t>
                      </a:r>
                    </a:p>
                    <a:p>
                      <a:r>
                        <a:rPr lang="en-US" sz="1200" dirty="0"/>
                        <a:t>Condtional approval 08/252022</a:t>
                      </a:r>
                    </a:p>
                  </a:txBody>
                  <a:tcPr marL="121920" marR="121920" marT="60960" marB="60960"/>
                </a:tc>
                <a:tc vMerge="1">
                  <a:txBody>
                    <a:bodyPr/>
                    <a:lstStyle/>
                    <a:p>
                      <a:endParaRPr lang="en-US"/>
                    </a:p>
                  </a:txBody>
                  <a:tcPr/>
                </a:tc>
                <a:extLst>
                  <a:ext uri="{0D108BD9-81ED-4DB2-BD59-A6C34878D82A}">
                    <a16:rowId xmlns:a16="http://schemas.microsoft.com/office/drawing/2014/main" val="10008"/>
                  </a:ext>
                </a:extLst>
              </a:tr>
              <a:tr h="29592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Phase 3/ commercial</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US </a:t>
                      </a:r>
                    </a:p>
                  </a:txBody>
                  <a:tcPr marL="121920" marR="121920" marT="60960" marB="60960"/>
                </a:tc>
                <a:tc vMerge="1">
                  <a:txBody>
                    <a:bodyPr/>
                    <a:lstStyle/>
                    <a:p>
                      <a:endParaRPr lang="en-US"/>
                    </a:p>
                  </a:txBody>
                  <a:tcPr/>
                </a:tc>
                <a:extLst>
                  <a:ext uri="{0D108BD9-81ED-4DB2-BD59-A6C34878D82A}">
                    <a16:rowId xmlns:a16="http://schemas.microsoft.com/office/drawing/2014/main" val="10009"/>
                  </a:ext>
                </a:extLst>
              </a:tr>
              <a:tr h="473482">
                <a:tc rowSpan="4">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next column</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EU </a:t>
                      </a:r>
                    </a:p>
                    <a:p>
                      <a:r>
                        <a:rPr lang="en-US" sz="1200" dirty="0"/>
                        <a:t>Condtional approval 08/252022</a:t>
                      </a:r>
                    </a:p>
                  </a:txBody>
                  <a:tcPr marL="121920" marR="121920" marT="60960" marB="60960"/>
                </a:tc>
                <a:tc vMerge="1">
                  <a:txBody>
                    <a:bodyPr/>
                    <a:lstStyle/>
                    <a:p>
                      <a:endParaRPr lang="en-US"/>
                    </a:p>
                  </a:txBody>
                  <a:tcPr/>
                </a:tc>
                <a:extLst>
                  <a:ext uri="{0D108BD9-81ED-4DB2-BD59-A6C34878D82A}">
                    <a16:rowId xmlns:a16="http://schemas.microsoft.com/office/drawing/2014/main" val="10010"/>
                  </a:ext>
                </a:extLst>
              </a:tr>
              <a:tr h="29592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www.biomarin.com</a:t>
                      </a:r>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endParaRPr lang="en-US" sz="1200" dirty="0"/>
                    </a:p>
                  </a:txBody>
                  <a:tcPr marL="121920" marR="121920" marT="60960" marB="60960"/>
                </a:tc>
                <a:tc vMerge="1">
                  <a:txBody>
                    <a:bodyPr/>
                    <a:lstStyle/>
                    <a:p>
                      <a:endParaRPr lang="en-US"/>
                    </a:p>
                  </a:txBody>
                  <a:tcPr/>
                </a:tc>
                <a:extLst>
                  <a:ext uri="{0D108BD9-81ED-4DB2-BD59-A6C34878D82A}">
                    <a16:rowId xmlns:a16="http://schemas.microsoft.com/office/drawing/2014/main" val="10011"/>
                  </a:ext>
                </a:extLst>
              </a:tr>
              <a:tr h="473482">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EU </a:t>
                      </a:r>
                    </a:p>
                    <a:p>
                      <a:r>
                        <a:rPr lang="en-US" sz="1200" dirty="0"/>
                        <a:t>US approval 06/29/20</a:t>
                      </a:r>
                    </a:p>
                  </a:txBody>
                  <a:tcPr marL="121920" marR="121920" marT="60960" marB="60960"/>
                </a:tc>
                <a:tc vMerge="1">
                  <a:txBody>
                    <a:bodyPr/>
                    <a:lstStyle/>
                    <a:p>
                      <a:endParaRPr lang="en-US"/>
                    </a:p>
                  </a:txBody>
                  <a:tcPr/>
                </a:tc>
                <a:extLst>
                  <a:ext uri="{0D108BD9-81ED-4DB2-BD59-A6C34878D82A}">
                    <a16:rowId xmlns:a16="http://schemas.microsoft.com/office/drawing/2014/main" val="10012"/>
                  </a:ext>
                </a:extLst>
              </a:tr>
              <a:tr h="44831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dirty="0"/>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US and EU</a:t>
                      </a:r>
                    </a:p>
                  </a:txBody>
                  <a:tcPr marL="121920" marR="121920" marT="60960" marB="60960"/>
                </a:tc>
                <a:tc vMerge="1">
                  <a:txBody>
                    <a:bodyPr/>
                    <a:lstStyle/>
                    <a:p>
                      <a:endParaRPr lang="en-US"/>
                    </a:p>
                  </a:txBody>
                  <a:tcPr/>
                </a:tc>
                <a:extLst>
                  <a:ext uri="{0D108BD9-81ED-4DB2-BD59-A6C34878D82A}">
                    <a16:rowId xmlns:a16="http://schemas.microsoft.com/office/drawing/2014/main" val="10013"/>
                  </a:ext>
                </a:extLst>
              </a:tr>
              <a:tr h="42043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z="1200" dirty="0"/>
                        <a:t>US  approval 06/252023</a:t>
                      </a:r>
                    </a:p>
                  </a:txBody>
                  <a:tcPr marL="121920" marR="121920" marT="60960" marB="60960"/>
                </a:tc>
                <a:tc vMerge="1">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797157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D2C6-6FCE-4E40-DAF4-54F44A37F11F}"/>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a:ea typeface="+mj-ea"/>
                <a:cs typeface="+mj-cs"/>
              </a:rPr>
              <a:t>2020 Nobel Prize in Chemistry</a:t>
            </a:r>
            <a:endParaRPr lang="en-US" dirty="0"/>
          </a:p>
        </p:txBody>
      </p:sp>
      <p:sp>
        <p:nvSpPr>
          <p:cNvPr id="3" name="Content Placeholder 2">
            <a:extLst>
              <a:ext uri="{FF2B5EF4-FFF2-40B4-BE49-F238E27FC236}">
                <a16:creationId xmlns:a16="http://schemas.microsoft.com/office/drawing/2014/main" id="{739F11F6-DC70-64B6-BD48-BA6D79C8A16C}"/>
              </a:ext>
            </a:extLst>
          </p:cNvPr>
          <p:cNvSpPr>
            <a:spLocks noGrp="1"/>
          </p:cNvSpPr>
          <p:nvPr>
            <p:ph sz="half" idx="1"/>
          </p:nvPr>
        </p:nvSpPr>
        <p:spPr>
          <a:xfrm>
            <a:off x="609601" y="1600200"/>
            <a:ext cx="5384800" cy="4525963"/>
          </a:xfrm>
        </p:spPr>
        <p:txBody>
          <a:bodyPr>
            <a:normAutofit lnSpcReduction="10000"/>
          </a:bodyPr>
          <a:lstStyle/>
          <a:p>
            <a:pPr marL="0" indent="0" algn="ctr">
              <a:buNone/>
            </a:pPr>
            <a:r>
              <a:rPr kumimoji="0" lang="en-US" sz="2000" b="1" i="0" u="sng" strike="noStrike" kern="1200" cap="none" spc="0" normalizeH="0" baseline="0" noProof="0" dirty="0">
                <a:ln>
                  <a:noFill/>
                </a:ln>
                <a:solidFill>
                  <a:prstClr val="black"/>
                </a:solidFill>
                <a:effectLst/>
                <a:uLnTx/>
                <a:uFillTx/>
                <a:latin typeface="Calibri"/>
                <a:ea typeface="+mn-ea"/>
                <a:cs typeface="+mn-cs"/>
              </a:rPr>
              <a:t>  Jennifer Doudna</a:t>
            </a:r>
          </a:p>
          <a:p>
            <a:pPr marL="0" indent="0" algn="ctr">
              <a:buNone/>
            </a:pPr>
            <a:r>
              <a:rPr lang="en-US" sz="2000" b="1" u="sng" dirty="0">
                <a:solidFill>
                  <a:prstClr val="black"/>
                </a:solidFill>
                <a:latin typeface="Calibri"/>
              </a:rPr>
              <a:t>UC Berkeley</a:t>
            </a:r>
          </a:p>
          <a:p>
            <a:pPr marL="0" indent="0" algn="ctr">
              <a:buNone/>
            </a:pPr>
            <a:endParaRPr lang="en-US" sz="2000" b="1" u="sng" dirty="0">
              <a:solidFill>
                <a:prstClr val="black"/>
              </a:solidFill>
              <a:latin typeface="Calibri"/>
            </a:endParaRPr>
          </a:p>
          <a:p>
            <a:r>
              <a:rPr kumimoji="0" lang="en-US" sz="2000" b="0" i="0" u="none" strike="noStrike" kern="1200" cap="none" spc="0" normalizeH="0" baseline="0" noProof="0" dirty="0">
                <a:ln>
                  <a:noFill/>
                </a:ln>
                <a:solidFill>
                  <a:prstClr val="black"/>
                </a:solidFill>
                <a:effectLst/>
                <a:uLnTx/>
                <a:uFillTx/>
                <a:latin typeface="Calibri"/>
                <a:ea typeface="+mn-ea"/>
                <a:cs typeface="+mn-cs"/>
              </a:rPr>
              <a:t>Cofounder Caribou Biosciences</a:t>
            </a:r>
          </a:p>
          <a:p>
            <a:r>
              <a:rPr lang="en-US" sz="2000" dirty="0">
                <a:solidFill>
                  <a:prstClr val="black"/>
                </a:solidFill>
                <a:latin typeface="Calibri"/>
              </a:rPr>
              <a:t>Spin out Intellia</a:t>
            </a:r>
          </a:p>
          <a:p>
            <a:endParaRPr lang="en-US" sz="2000" dirty="0">
              <a:solidFill>
                <a:prstClr val="black"/>
              </a:solidFill>
              <a:latin typeface="Calibri"/>
            </a:endParaRPr>
          </a:p>
          <a:p>
            <a:r>
              <a:rPr kumimoji="0" lang="en-US" sz="2000" b="0" i="0" u="none" strike="noStrike" kern="1200" cap="none" spc="0" normalizeH="0" baseline="0" noProof="0" dirty="0">
                <a:ln>
                  <a:noFill/>
                </a:ln>
                <a:solidFill>
                  <a:prstClr val="black"/>
                </a:solidFill>
                <a:effectLst/>
                <a:uLnTx/>
                <a:uFillTx/>
                <a:latin typeface="Calibri"/>
                <a:ea typeface="+mn-ea"/>
                <a:cs typeface="+mn-cs"/>
              </a:rPr>
              <a:t>Partners:  Regeneron, Novartis</a:t>
            </a:r>
          </a:p>
          <a:p>
            <a:endParaRPr lang="en-US" sz="2000" dirty="0">
              <a:solidFill>
                <a:prstClr val="black"/>
              </a:solidFill>
              <a:latin typeface="Calibri"/>
            </a:endParaRPr>
          </a:p>
          <a:p>
            <a:r>
              <a:rPr lang="en-US" sz="2000" dirty="0">
                <a:solidFill>
                  <a:prstClr val="black"/>
                </a:solidFill>
                <a:latin typeface="Calibri"/>
              </a:rPr>
              <a:t>Cofounder Editas Medicines Inc</a:t>
            </a:r>
          </a:p>
          <a:p>
            <a:pPr marL="0" indent="0">
              <a:buNone/>
            </a:pPr>
            <a:r>
              <a:rPr lang="en-US" sz="2000" dirty="0">
                <a:solidFill>
                  <a:prstClr val="black"/>
                </a:solidFill>
                <a:latin typeface="Calibri"/>
              </a:rPr>
              <a:t>        Patent License from Broad  Inst . /Harvard U</a:t>
            </a:r>
          </a:p>
          <a:p>
            <a:endParaRPr lang="en-US" sz="2000" dirty="0">
              <a:solidFill>
                <a:prstClr val="black"/>
              </a:solidFill>
              <a:latin typeface="Calibri"/>
            </a:endParaRPr>
          </a:p>
          <a:p>
            <a:r>
              <a:rPr lang="en-US" sz="2000" dirty="0">
                <a:solidFill>
                  <a:prstClr val="black"/>
                </a:solidFill>
                <a:latin typeface="Calibri"/>
              </a:rPr>
              <a:t>Cofounder Mammoth </a:t>
            </a:r>
          </a:p>
          <a:p>
            <a:pPr marL="0" indent="0">
              <a:buNone/>
            </a:pPr>
            <a:r>
              <a:rPr lang="en-US" sz="2000" dirty="0">
                <a:solidFill>
                  <a:prstClr val="black"/>
                </a:solidFill>
                <a:latin typeface="Calibri"/>
              </a:rPr>
              <a:t>        Biosciences</a:t>
            </a:r>
          </a:p>
          <a:p>
            <a:endParaRPr lang="en-US" sz="2000" dirty="0">
              <a:solidFill>
                <a:prstClr val="black"/>
              </a:solidFill>
              <a:latin typeface="Calibri"/>
            </a:endParaRPr>
          </a:p>
          <a:p>
            <a:pPr marL="0" indent="0">
              <a:buNone/>
            </a:pPr>
            <a:endParaRPr lang="en-US" sz="2000" dirty="0">
              <a:solidFill>
                <a:prstClr val="black"/>
              </a:solidFill>
              <a:latin typeface="Calibri"/>
            </a:endParaRPr>
          </a:p>
          <a:p>
            <a:pPr marL="0" indent="0">
              <a:buNone/>
            </a:pPr>
            <a:endParaRPr lang="en-US" sz="2000" dirty="0">
              <a:solidFill>
                <a:prstClr val="black"/>
              </a:solidFill>
              <a:latin typeface="Calibri"/>
            </a:endParaRPr>
          </a:p>
          <a:p>
            <a:pPr marL="0" indent="0">
              <a:buNone/>
            </a:pPr>
            <a:endParaRPr lang="en-US" sz="2000" dirty="0"/>
          </a:p>
        </p:txBody>
      </p:sp>
      <p:sp>
        <p:nvSpPr>
          <p:cNvPr id="4" name="Content Placeholder 3">
            <a:extLst>
              <a:ext uri="{FF2B5EF4-FFF2-40B4-BE49-F238E27FC236}">
                <a16:creationId xmlns:a16="http://schemas.microsoft.com/office/drawing/2014/main" id="{FB26BAE4-D883-724A-CB76-80D0DF7DFF8A}"/>
              </a:ext>
            </a:extLst>
          </p:cNvPr>
          <p:cNvSpPr>
            <a:spLocks noGrp="1"/>
          </p:cNvSpPr>
          <p:nvPr>
            <p:ph sz="half" idx="2"/>
          </p:nvPr>
        </p:nvSpPr>
        <p:spPr/>
        <p:txBody>
          <a:bodyPr>
            <a:normAutofit lnSpcReduction="10000"/>
          </a:bodyPr>
          <a:lstStyle/>
          <a:p>
            <a:pPr marL="0" marR="0" lvl="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rPr>
              <a:t>Emmanuelle Charpentier</a:t>
            </a:r>
          </a:p>
          <a:p>
            <a:pPr marL="0" marR="0" lvl="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u="sng" dirty="0">
                <a:solidFill>
                  <a:prstClr val="black"/>
                </a:solidFill>
                <a:latin typeface="Calibri"/>
              </a:rPr>
              <a:t>Max Planck Institute Berlin</a:t>
            </a:r>
          </a:p>
          <a:p>
            <a:pPr marL="0" marR="0" lvl="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2000" u="sng" dirty="0">
              <a:solidFill>
                <a:prstClr val="black"/>
              </a:solidFill>
              <a:latin typeface="Calibri"/>
            </a:endParaRPr>
          </a:p>
          <a:p>
            <a:pP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Cofounder CRISPR Therapeutics </a:t>
            </a:r>
          </a:p>
          <a:p>
            <a:pPr marL="0" indent="0">
              <a:buNone/>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Casebia - JV CRISPR Ther. / Bayer</a:t>
            </a:r>
          </a:p>
          <a:p>
            <a:pPr>
              <a:defRPr/>
            </a:pPr>
            <a:endParaRPr lang="en-US" sz="2000" dirty="0">
              <a:solidFill>
                <a:prstClr val="black"/>
              </a:solidFill>
              <a:latin typeface="Calibri"/>
            </a:endParaRPr>
          </a:p>
          <a:p>
            <a:pP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Partner: Vertex</a:t>
            </a:r>
          </a:p>
          <a:p>
            <a:pPr>
              <a:defRPr/>
            </a:pPr>
            <a:endParaRPr lang="en-US" sz="2000" dirty="0">
              <a:solidFill>
                <a:prstClr val="black"/>
              </a:solidFill>
              <a:latin typeface="Calibri"/>
            </a:endParaRPr>
          </a:p>
          <a:p>
            <a:pP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Patent Licence from UC Berkeley, U Vienna,  CRISPR Therapeutics</a:t>
            </a:r>
          </a:p>
          <a:p>
            <a:pPr>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sng"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dirty="0"/>
          </a:p>
        </p:txBody>
      </p:sp>
      <p:sp>
        <p:nvSpPr>
          <p:cNvPr id="5" name="Slide Number Placeholder 4">
            <a:extLst>
              <a:ext uri="{FF2B5EF4-FFF2-40B4-BE49-F238E27FC236}">
                <a16:creationId xmlns:a16="http://schemas.microsoft.com/office/drawing/2014/main" id="{D79F5996-70BB-F5B8-168F-91E972117D0D}"/>
              </a:ext>
            </a:extLst>
          </p:cNvPr>
          <p:cNvSpPr>
            <a:spLocks noGrp="1"/>
          </p:cNvSpPr>
          <p:nvPr>
            <p:ph type="sldNum" sz="quarter" idx="12"/>
          </p:nvPr>
        </p:nvSpPr>
        <p:spPr/>
        <p:txBody>
          <a:bodyPr/>
          <a:lstStyle/>
          <a:p>
            <a:fld id="{717B768C-085A-44D3-9027-33B1E55635E1}" type="slidenum">
              <a:rPr lang="en-US" smtClean="0"/>
              <a:t>7</a:t>
            </a:fld>
            <a:endParaRPr lang="en-US" dirty="0"/>
          </a:p>
        </p:txBody>
      </p:sp>
    </p:spTree>
    <p:extLst>
      <p:ext uri="{BB962C8B-B14F-4D97-AF65-F5344CB8AC3E}">
        <p14:creationId xmlns:p14="http://schemas.microsoft.com/office/powerpoint/2010/main" val="14397267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394138"/>
            <a:ext cx="10337800" cy="262360"/>
          </a:xfrm>
        </p:spPr>
        <p:txBody>
          <a:bodyPr>
            <a:normAutofit fontScale="90000"/>
          </a:bodyPr>
          <a:lstStyle/>
          <a:p>
            <a:r>
              <a:rPr lang="en-US" dirty="0"/>
              <a:t>     </a:t>
            </a:r>
            <a:r>
              <a:rPr lang="en-US" sz="4400" dirty="0"/>
              <a:t>Spark Therapeutics (ROCHE)</a:t>
            </a: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4090810897"/>
              </p:ext>
            </p:extLst>
          </p:nvPr>
        </p:nvGraphicFramePr>
        <p:xfrm>
          <a:off x="0" y="1117563"/>
          <a:ext cx="12192000" cy="5740437"/>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23528">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5259">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2013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l">
                        <a:spcAft>
                          <a:spcPts val="600"/>
                        </a:spcAft>
                        <a:buClr>
                          <a:schemeClr val="accent6"/>
                        </a:buClr>
                        <a:buFont typeface="Arial" panose="020B0604020202020204" pitchFamily="34" charset="0"/>
                        <a:buChar char="•"/>
                      </a:pPr>
                      <a:r>
                        <a:rPr lang="en-US" sz="1200" dirty="0">
                          <a:solidFill>
                            <a:schemeClr val="tx1"/>
                          </a:solidFill>
                        </a:rPr>
                        <a:t>Founded in March 2013 by </a:t>
                      </a:r>
                      <a:r>
                        <a:rPr lang="en-US" sz="1200" b="1" u="sng" dirty="0">
                          <a:solidFill>
                            <a:schemeClr val="tx1"/>
                          </a:solidFill>
                        </a:rPr>
                        <a:t>Katherine High,  MD</a:t>
                      </a:r>
                      <a:r>
                        <a:rPr lang="en-US" sz="1200" b="1" u="sng" baseline="0" dirty="0">
                          <a:solidFill>
                            <a:schemeClr val="tx1"/>
                          </a:solidFill>
                        </a:rPr>
                        <a:t> (</a:t>
                      </a:r>
                      <a:r>
                        <a:rPr lang="en-US" sz="1200" b="1" u="sng" dirty="0">
                          <a:solidFill>
                            <a:schemeClr val="tx1"/>
                          </a:solidFill>
                        </a:rPr>
                        <a:t>Director  Ctr</a:t>
                      </a:r>
                      <a:r>
                        <a:rPr lang="en-US" sz="1200" b="1" u="sng" baseline="0" dirty="0">
                          <a:solidFill>
                            <a:schemeClr val="tx1"/>
                          </a:solidFill>
                        </a:rPr>
                        <a:t> for Cell.&amp;Mol. Therapeutics, Children’s Hospital Philadelphia CHOP)</a:t>
                      </a:r>
                      <a:r>
                        <a:rPr lang="en-US" sz="1200" b="1" u="sng" dirty="0">
                          <a:solidFill>
                            <a:schemeClr val="tx1"/>
                          </a:solidFill>
                        </a:rPr>
                        <a:t>Jeffrey Marrazzo, and Steven Altschuler, MD, (President</a:t>
                      </a:r>
                      <a:r>
                        <a:rPr lang="en-US" sz="1200" b="1" u="sng" baseline="0" dirty="0">
                          <a:solidFill>
                            <a:schemeClr val="tx1"/>
                          </a:solidFill>
                        </a:rPr>
                        <a:t> &amp; CEO CHOP</a:t>
                      </a:r>
                      <a:r>
                        <a:rPr lang="en-US" sz="1200" dirty="0">
                          <a:solidFill>
                            <a:schemeClr val="tx1"/>
                          </a:solidFill>
                        </a:rPr>
                        <a:t>) as a result of the technology and know-how accumulated over two decades at Children’s Hospital of Philadelphia (CHOP), </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At Spark Therapeutics, a fully integrated company committed to discovering, developing and delivering gene therapies, they challenge the inevitability of genetic diseases, including </a:t>
                      </a:r>
                      <a:r>
                        <a:rPr lang="en-US" sz="1200" u="sng" dirty="0">
                          <a:solidFill>
                            <a:schemeClr val="tx1"/>
                          </a:solidFill>
                        </a:rPr>
                        <a:t>blindness, hemophilia and neurodegenerative diseases. </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they have successfully applied their technology in the first FDA-approved gene therapy in the U.S. for a genetic disease, and currently have three programs in clinical trials, including product candidates that have shown promising early results in patients </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2017/12</a:t>
                      </a:r>
                      <a:r>
                        <a:rPr lang="en-US" sz="1200" u="sng" baseline="0" dirty="0">
                          <a:solidFill>
                            <a:schemeClr val="tx1"/>
                          </a:solidFill>
                        </a:rPr>
                        <a:t>  FDA approved LUXTURNA (voretigene neparvovec-rzyl) intraocular suspension for subretinal injection  </a:t>
                      </a:r>
                    </a:p>
                    <a:p>
                      <a:pPr marL="171450" indent="-171450" algn="l">
                        <a:spcAft>
                          <a:spcPts val="600"/>
                        </a:spcAft>
                        <a:buClr>
                          <a:schemeClr val="accent6"/>
                        </a:buClr>
                        <a:buFont typeface="Arial" panose="020B0604020202020204" pitchFamily="34" charset="0"/>
                        <a:buChar char="•"/>
                      </a:pPr>
                      <a:r>
                        <a:rPr lang="en-US" sz="1200" u="sng" baseline="0" dirty="0">
                          <a:solidFill>
                            <a:schemeClr val="tx1"/>
                          </a:solidFill>
                        </a:rPr>
                        <a:t>2018/01 Novartis licensed Lucturna for territories outside US 2018/11 Novartis gets approval by European Commission (EC)</a:t>
                      </a:r>
                    </a:p>
                    <a:p>
                      <a:pPr marL="171450" indent="-171450" algn="l">
                        <a:spcAft>
                          <a:spcPts val="600"/>
                        </a:spcAft>
                        <a:buClr>
                          <a:schemeClr val="accent6"/>
                        </a:buClr>
                        <a:buFont typeface="Arial" panose="020B0604020202020204" pitchFamily="34" charset="0"/>
                        <a:buChar char="•"/>
                      </a:pPr>
                      <a:r>
                        <a:rPr lang="en-US" sz="1200" baseline="0" dirty="0">
                          <a:solidFill>
                            <a:schemeClr val="tx1"/>
                          </a:solidFill>
                        </a:rPr>
                        <a:t>One treatment – cost $425,000 USD</a:t>
                      </a:r>
                    </a:p>
                    <a:p>
                      <a:pPr marL="171450" indent="-171450" algn="l">
                        <a:spcAft>
                          <a:spcPts val="600"/>
                        </a:spcAft>
                        <a:buClr>
                          <a:schemeClr val="accent6"/>
                        </a:buClr>
                        <a:buFont typeface="Arial" panose="020B0604020202020204" pitchFamily="34" charset="0"/>
                        <a:buChar char="•"/>
                      </a:pPr>
                      <a:r>
                        <a:rPr lang="en-US" sz="1200" dirty="0">
                          <a:solidFill>
                            <a:schemeClr val="tx1"/>
                          </a:solidFill>
                        </a:rPr>
                        <a:t>Fidanacogene elaparvovec, previously known by its study ID number SPK-9001,[6] is an experimental drug under investigation for treatment of hemophilia B</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0" indent="0">
                        <a:buFont typeface="Arial" panose="020B0604020202020204" pitchFamily="34" charset="0"/>
                        <a:buNone/>
                      </a:pPr>
                      <a:r>
                        <a:rPr lang="en-US" sz="1200" b="0" i="0" dirty="0"/>
                        <a:t>Jeff Marrazzo , Co-founder, CEO</a:t>
                      </a:r>
                    </a:p>
                    <a:p>
                      <a:pPr marL="171450" indent="-171450">
                        <a:buFont typeface="Arial" panose="020B0604020202020204" pitchFamily="34" charset="0"/>
                        <a:buChar char="•"/>
                      </a:pPr>
                      <a:r>
                        <a:rPr lang="en-US" sz="1200" b="0" i="0" dirty="0"/>
                        <a:t>MBA Wharton</a:t>
                      </a:r>
                      <a:r>
                        <a:rPr lang="en-US" sz="1200" b="0" i="0" baseline="0" dirty="0"/>
                        <a:t>, MP H</a:t>
                      </a:r>
                      <a:r>
                        <a:rPr lang="en-US" sz="1200" b="0" i="0" dirty="0"/>
                        <a:t>arvard,  </a:t>
                      </a:r>
                    </a:p>
                    <a:p>
                      <a:pPr marL="171450" indent="-171450">
                        <a:buFont typeface="Arial" panose="020B0604020202020204" pitchFamily="34" charset="0"/>
                        <a:buChar char="•"/>
                      </a:pPr>
                      <a:r>
                        <a:rPr lang="en-US" sz="1200" b="0" i="0" dirty="0"/>
                        <a:t>Led the creation and growth of Spark Therapeutics from a research center within the Children’s Hospital of Philadelphia to a fully integrated, commercial gene therapy company ,  secured more than $1 billion in capital and built an organization of more than 325 colleagues.</a:t>
                      </a:r>
                    </a:p>
                    <a:p>
                      <a:pPr marL="171450" indent="-171450">
                        <a:buFont typeface="Arial" panose="020B0604020202020204" pitchFamily="34" charset="0"/>
                        <a:buChar char="•"/>
                      </a:pPr>
                      <a:endParaRPr lang="en-US" sz="1200" b="0" i="0" dirty="0"/>
                    </a:p>
                    <a:p>
                      <a:pPr marL="0" indent="0">
                        <a:buFont typeface="Arial" panose="020B0604020202020204" pitchFamily="34" charset="0"/>
                        <a:buNone/>
                      </a:pPr>
                      <a:r>
                        <a:rPr lang="en-US" sz="1200" b="0" i="0" dirty="0"/>
                        <a:t>Katherine High, MD, Cofounder, President &amp;CSO 2013-02/2020</a:t>
                      </a:r>
                    </a:p>
                    <a:p>
                      <a:pPr marL="171450" indent="-171450">
                        <a:buFont typeface="Arial" panose="020B0604020202020204" pitchFamily="34" charset="0"/>
                        <a:buChar char="•"/>
                      </a:pPr>
                      <a:endParaRPr lang="en-US" sz="1200" b="0" i="0" dirty="0"/>
                    </a:p>
                    <a:p>
                      <a:pPr marL="0" indent="0">
                        <a:buFont typeface="Arial" panose="020B0604020202020204" pitchFamily="34" charset="0"/>
                        <a:buNone/>
                      </a:pPr>
                      <a:r>
                        <a:rPr lang="en-US" sz="1200" b="1" i="0" dirty="0"/>
                        <a:t>Kathy Reap, MD CMO </a:t>
                      </a:r>
                      <a:r>
                        <a:rPr lang="en-US" sz="1200" b="0" i="0" dirty="0"/>
                        <a:t>until 3/2020, Prep Sr VP Aergan  and Actavis</a:t>
                      </a:r>
                    </a:p>
                    <a:p>
                      <a:pPr marL="0" indent="0">
                        <a:buFont typeface="Arial" panose="020B0604020202020204" pitchFamily="34" charset="0"/>
                        <a:buNone/>
                      </a:pPr>
                      <a:endParaRPr lang="en-US" sz="1200" b="0" i="0" dirty="0"/>
                    </a:p>
                    <a:p>
                      <a:pPr marL="0" indent="0">
                        <a:buFont typeface="Arial" panose="020B0604020202020204" pitchFamily="34" charset="0"/>
                        <a:buNone/>
                      </a:pPr>
                      <a:r>
                        <a:rPr lang="en-US" sz="1200" b="1" i="0" dirty="0"/>
                        <a:t>John Takefman, Head of Regulatory  </a:t>
                      </a:r>
                      <a:r>
                        <a:rPr lang="en-US" sz="1200" b="0" i="0" dirty="0"/>
                        <a:t>214-03/2020,</a:t>
                      </a:r>
                      <a:r>
                        <a:rPr lang="en-US" sz="1200" b="0" i="0" baseline="0" dirty="0"/>
                        <a:t> prev 15 years with FDA</a:t>
                      </a:r>
                      <a:endParaRPr lang="en-US" sz="1200" b="0" i="0" dirty="0"/>
                    </a:p>
                    <a:p>
                      <a:pPr marL="171450" indent="-171450">
                        <a:buFont typeface="Arial" panose="020B0604020202020204" pitchFamily="34" charset="0"/>
                        <a:buChar char="•"/>
                      </a:pPr>
                      <a:endParaRPr lang="en-US" sz="1200" b="0" i="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525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Philadelphia, PA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810891">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Acquisition</a:t>
                      </a:r>
                      <a:r>
                        <a:rPr lang="en-US" sz="1200" b="1" u="none" baseline="0" dirty="0">
                          <a:solidFill>
                            <a:schemeClr val="tx1"/>
                          </a:solidFill>
                        </a:rPr>
                        <a:t> by Roche announced in February 2019 and completed November 2019 – 4.3B USD</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3276">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00496">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At IPO 1/2015 $352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281921">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10/2013 Ser. A $50 M Children’s Hospital of Philadelphia</a:t>
                      </a:r>
                    </a:p>
                    <a:p>
                      <a:r>
                        <a:rPr lang="en-US" sz="1200" dirty="0">
                          <a:solidFill>
                            <a:schemeClr val="tx1"/>
                          </a:solidFill>
                        </a:rPr>
                        <a:t>5/2014 Ser. B $72.8 M Sofinnova Investments</a:t>
                      </a:r>
                    </a:p>
                    <a:p>
                      <a:r>
                        <a:rPr lang="en-US" sz="1200" dirty="0">
                          <a:solidFill>
                            <a:schemeClr val="tx1"/>
                          </a:solidFill>
                        </a:rPr>
                        <a:t>IPO 1/2015 raised $160 M</a:t>
                      </a:r>
                    </a:p>
                    <a:p>
                      <a:r>
                        <a:rPr lang="en-US" sz="1200" dirty="0">
                          <a:solidFill>
                            <a:schemeClr val="tx1"/>
                          </a:solidFill>
                        </a:rPr>
                        <a:t>Delisted 2/2019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647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Luxturna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327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AAV2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5248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Leber's hereditary optic neuropathy; hemophilia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767441">
                <a:tc>
                  <a:txBody>
                    <a:bodyPr/>
                    <a:lstStyle/>
                    <a:p>
                      <a:r>
                        <a:rPr lang="en-US" sz="1200" dirty="0"/>
                        <a:t>website</a:t>
                      </a:r>
                    </a:p>
                    <a:p>
                      <a:endParaRPr lang="en-US" sz="1200" dirty="0"/>
                    </a:p>
                    <a:p>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t>www.sparktx.com</a:t>
                      </a:r>
                    </a:p>
                    <a:p>
                      <a:endParaRPr lang="en-US" sz="120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7424035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32739672"/>
              </p:ext>
            </p:extLst>
          </p:nvPr>
        </p:nvGraphicFramePr>
        <p:xfrm>
          <a:off x="0" y="1176029"/>
          <a:ext cx="12192001" cy="5681971"/>
        </p:xfrm>
        <a:graphic>
          <a:graphicData uri="http://schemas.openxmlformats.org/drawingml/2006/table">
            <a:tbl>
              <a:tblPr firstRow="1" bandRow="1">
                <a:tableStyleId>{5C22544A-7EE6-4342-B048-85BDC9FD1C3A}</a:tableStyleId>
              </a:tblPr>
              <a:tblGrid>
                <a:gridCol w="1506907">
                  <a:extLst>
                    <a:ext uri="{9D8B030D-6E8A-4147-A177-3AD203B41FA5}">
                      <a16:colId xmlns:a16="http://schemas.microsoft.com/office/drawing/2014/main" val="20000"/>
                    </a:ext>
                  </a:extLst>
                </a:gridCol>
                <a:gridCol w="2345585">
                  <a:extLst>
                    <a:ext uri="{9D8B030D-6E8A-4147-A177-3AD203B41FA5}">
                      <a16:colId xmlns:a16="http://schemas.microsoft.com/office/drawing/2014/main" val="20001"/>
                    </a:ext>
                  </a:extLst>
                </a:gridCol>
                <a:gridCol w="5317948">
                  <a:extLst>
                    <a:ext uri="{9D8B030D-6E8A-4147-A177-3AD203B41FA5}">
                      <a16:colId xmlns:a16="http://schemas.microsoft.com/office/drawing/2014/main" val="20002"/>
                    </a:ext>
                  </a:extLst>
                </a:gridCol>
                <a:gridCol w="3021561">
                  <a:extLst>
                    <a:ext uri="{9D8B030D-6E8A-4147-A177-3AD203B41FA5}">
                      <a16:colId xmlns:a16="http://schemas.microsoft.com/office/drawing/2014/main" val="20003"/>
                    </a:ext>
                  </a:extLst>
                </a:gridCol>
              </a:tblGrid>
              <a:tr h="444325">
                <a:tc gridSpan="2">
                  <a:txBody>
                    <a:bodyPr/>
                    <a:lstStyle/>
                    <a:p>
                      <a:pPr algn="l"/>
                      <a:endParaRPr lang="sv-SE"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80436">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1980</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0" indent="0" algn="l">
                        <a:spcAft>
                          <a:spcPts val="600"/>
                        </a:spcAft>
                        <a:buClr>
                          <a:schemeClr val="accent6"/>
                        </a:buClr>
                        <a:buFont typeface="Arial" panose="020B0604020202020204" pitchFamily="34" charset="0"/>
                        <a:buNone/>
                      </a:pPr>
                      <a:r>
                        <a:rPr lang="en-US" sz="1200" b="0" u="none" dirty="0">
                          <a:solidFill>
                            <a:schemeClr val="tx1"/>
                          </a:solidFill>
                        </a:rPr>
                        <a:t>Changed name from Antivirals to AVI BioPharma just before going public . </a:t>
                      </a:r>
                    </a:p>
                    <a:p>
                      <a:pPr marL="0" indent="0" algn="l">
                        <a:spcAft>
                          <a:spcPts val="600"/>
                        </a:spcAft>
                        <a:buClr>
                          <a:schemeClr val="accent6"/>
                        </a:buClr>
                        <a:buFont typeface="Arial" panose="020B0604020202020204" pitchFamily="34" charset="0"/>
                        <a:buNone/>
                      </a:pPr>
                      <a:r>
                        <a:rPr lang="en-US" sz="1200" b="0" u="none" dirty="0">
                          <a:solidFill>
                            <a:schemeClr val="tx1"/>
                          </a:solidFill>
                        </a:rPr>
                        <a:t>Its primary products are based on </a:t>
                      </a:r>
                      <a:r>
                        <a:rPr lang="en-US" sz="1200" b="0" u="sng" dirty="0">
                          <a:solidFill>
                            <a:schemeClr val="tx1"/>
                          </a:solidFill>
                        </a:rPr>
                        <a:t>Morpholino oligomers (PMOs</a:t>
                      </a:r>
                      <a:r>
                        <a:rPr lang="en-US" sz="1200" b="0" u="none" dirty="0">
                          <a:solidFill>
                            <a:schemeClr val="tx1"/>
                          </a:solidFill>
                        </a:rPr>
                        <a:t>), synthetic nucleic acid analogs that were conceived of by James Summerton and invented by Summerton with Dwight Weller, originally developed under the name </a:t>
                      </a:r>
                      <a:r>
                        <a:rPr lang="en-US" sz="1200" b="0" u="sng" dirty="0">
                          <a:solidFill>
                            <a:schemeClr val="tx1"/>
                          </a:solidFill>
                        </a:rPr>
                        <a:t>NeuGene Antisense</a:t>
                      </a:r>
                      <a:r>
                        <a:rPr lang="en-US" sz="1200" b="0" u="none" dirty="0">
                          <a:solidFill>
                            <a:schemeClr val="tx1"/>
                          </a:solidFill>
                        </a:rPr>
                        <a:t>. Since morpholino oligomers can form sequence-specific double-stranded complexes with RNA they are suitable use in antisense therapy.</a:t>
                      </a:r>
                    </a:p>
                    <a:p>
                      <a:pPr marL="0" indent="0" algn="l">
                        <a:spcAft>
                          <a:spcPts val="600"/>
                        </a:spcAft>
                        <a:buClr>
                          <a:schemeClr val="accent6"/>
                        </a:buClr>
                        <a:buFont typeface="Arial" panose="020B0604020202020204" pitchFamily="34" charset="0"/>
                        <a:buNone/>
                      </a:pPr>
                      <a:r>
                        <a:rPr lang="en-US" sz="1200" b="0" u="none" dirty="0">
                          <a:solidFill>
                            <a:schemeClr val="tx1"/>
                          </a:solidFill>
                        </a:rPr>
                        <a:t>Morpholinos can also work as splice-switching oligos, targeting pre-mRNA to alter splicing and so causing changes in the structure of the mature mRNA (the mechanism of the approved drug eteplirsen). Morpholinos have been tested for a wide range of applications including prevention of cardiac restenosis after angioplasty, treatment of coronary artery bypass grafts, treatment of polycystic kidney disease, redirection of drug metabolism, treatment of some mutations causing </a:t>
                      </a:r>
                      <a:r>
                        <a:rPr lang="en-US" sz="1200" b="0" u="sng" dirty="0">
                          <a:solidFill>
                            <a:schemeClr val="tx1"/>
                          </a:solidFill>
                        </a:rPr>
                        <a:t>Duchenne muscular dystrophy (DMD</a:t>
                      </a:r>
                      <a:r>
                        <a:rPr lang="en-US" sz="1200" b="0" u="none" dirty="0">
                          <a:solidFill>
                            <a:schemeClr val="tx1"/>
                          </a:solidFill>
                        </a:rPr>
                        <a:t>), and inhibition of infectious diseases.  2012: Moved from Portland, OR to Cambridge MA  and changed name to Sarepta Therapeutics</a:t>
                      </a:r>
                    </a:p>
                    <a:p>
                      <a:pPr marL="0" indent="0" algn="l">
                        <a:spcAft>
                          <a:spcPts val="600"/>
                        </a:spcAft>
                        <a:buClr>
                          <a:schemeClr val="accent6"/>
                        </a:buClr>
                        <a:buFont typeface="Arial" panose="020B0604020202020204" pitchFamily="34" charset="0"/>
                        <a:buNone/>
                      </a:pPr>
                      <a:endParaRPr lang="en-US" sz="1200" b="0" u="none" dirty="0">
                        <a:solidFill>
                          <a:schemeClr val="tx1"/>
                        </a:solidFill>
                      </a:endParaRPr>
                    </a:p>
                    <a:p>
                      <a:pPr marL="0" indent="0" algn="l">
                        <a:spcAft>
                          <a:spcPts val="600"/>
                        </a:spcAft>
                        <a:buClr>
                          <a:schemeClr val="accent6"/>
                        </a:buClr>
                        <a:buFont typeface="Arial" panose="020B0604020202020204" pitchFamily="34" charset="0"/>
                        <a:buNone/>
                      </a:pPr>
                      <a:r>
                        <a:rPr lang="en-US" sz="1200" b="0" u="none" dirty="0">
                          <a:solidFill>
                            <a:schemeClr val="tx1"/>
                          </a:solidFill>
                        </a:rPr>
                        <a:t>2</a:t>
                      </a:r>
                      <a:r>
                        <a:rPr lang="en-US" sz="1200" b="0" u="sng" dirty="0">
                          <a:solidFill>
                            <a:schemeClr val="tx1"/>
                          </a:solidFill>
                        </a:rPr>
                        <a:t>//1/22 Sarepta Biotech a rushes for </a:t>
                      </a:r>
                      <a:r>
                        <a:rPr lang="en-US" sz="1200" b="0" u="sng" dirty="0" err="1">
                          <a:solidFill>
                            <a:schemeClr val="tx1"/>
                          </a:solidFill>
                        </a:rPr>
                        <a:t>GenEdit's</a:t>
                      </a:r>
                      <a:r>
                        <a:rPr lang="en-US" sz="1200" b="0" u="sng" dirty="0">
                          <a:solidFill>
                            <a:schemeClr val="tx1"/>
                          </a:solidFill>
                        </a:rPr>
                        <a:t> polymer nanoparticles in $57M gene editing delivery partnership</a:t>
                      </a:r>
                    </a:p>
                    <a:p>
                      <a:pPr marL="0" indent="0" algn="l">
                        <a:spcAft>
                          <a:spcPts val="600"/>
                        </a:spcAft>
                        <a:buClr>
                          <a:schemeClr val="accent6"/>
                        </a:buClr>
                        <a:buFont typeface="Arial" panose="020B0604020202020204" pitchFamily="34" charset="0"/>
                        <a:buNone/>
                      </a:pPr>
                      <a:endParaRPr lang="en-US" sz="1200" b="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4">
                  <a:txBody>
                    <a:bodyPr/>
                    <a:lstStyle/>
                    <a:p>
                      <a:pPr marL="171450" indent="-171450">
                        <a:buFont typeface="Arial" panose="020B0604020202020204" pitchFamily="34" charset="0"/>
                        <a:buChar char="•"/>
                      </a:pPr>
                      <a:r>
                        <a:rPr lang="en-US" sz="1100" b="0" i="0" baseline="0" dirty="0">
                          <a:solidFill>
                            <a:schemeClr val="tx1"/>
                          </a:solidFill>
                        </a:rPr>
                        <a:t>Doug Ingram has served as President, CEO, and board member since 2017. He has no ambiguity about Sarepta’s mission:</a:t>
                      </a:r>
                    </a:p>
                    <a:p>
                      <a:pPr marL="171450" indent="-171450">
                        <a:buFont typeface="Arial" panose="020B0604020202020204" pitchFamily="34" charset="0"/>
                        <a:buChar char="•"/>
                      </a:pPr>
                      <a:r>
                        <a:rPr lang="en-US" sz="1100" b="0" i="0" baseline="0" dirty="0">
                          <a:solidFill>
                            <a:schemeClr val="tx1"/>
                          </a:solidFill>
                        </a:rPr>
                        <a:t>Prev. General Counsel Allergan from 2001, holding positions of increasing responsibility until being named President in 2013. When Allergan was acquired by Actavis in 2016, he moved on to Chase Pharmaceuticals, before coming to Sarepta. JD from the University of Arizona and his BS from Arizona State University. </a:t>
                      </a:r>
                    </a:p>
                    <a:p>
                      <a:pPr marL="171450" indent="-171450">
                        <a:buFont typeface="Arial" panose="020B0604020202020204" pitchFamily="34" charset="0"/>
                        <a:buChar char="•"/>
                      </a:pPr>
                      <a:r>
                        <a:rPr lang="en-US" sz="1100" b="0" i="0" baseline="0" dirty="0">
                          <a:solidFill>
                            <a:schemeClr val="tx1"/>
                          </a:solidFill>
                        </a:rPr>
                        <a:t>Ian Estepan came to Sarepta in January 2015 as Head of Investor Relations. </a:t>
                      </a:r>
                    </a:p>
                    <a:p>
                      <a:pPr marL="171450" indent="-171450">
                        <a:buFont typeface="Arial" panose="020B0604020202020204" pitchFamily="34" charset="0"/>
                        <a:buChar char="•"/>
                      </a:pPr>
                      <a:r>
                        <a:rPr lang="en-US" sz="1100" b="0" i="0" baseline="0" dirty="0">
                          <a:solidFill>
                            <a:schemeClr val="tx1"/>
                          </a:solidFill>
                        </a:rPr>
                        <a:t>In December 2020, Ian was appointed executive vice president and chief financial officer (CFO) of Sarepta from 2017 to 2020, he led the development of Sarepta’s strategy and was a key architect in securing $2.5 billion /</a:t>
                      </a:r>
                    </a:p>
                    <a:p>
                      <a:pPr marL="171450" indent="-171450">
                        <a:buFont typeface="Arial" panose="020B0604020202020204" pitchFamily="34" charset="0"/>
                        <a:buChar char="•"/>
                      </a:pPr>
                      <a:r>
                        <a:rPr lang="en-US" sz="1100" b="0" i="0" baseline="0" dirty="0">
                          <a:solidFill>
                            <a:schemeClr val="tx1"/>
                          </a:solidFill>
                        </a:rPr>
                        <a:t> BA in psychology with a concentration in pre-medicine from Columbia University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4337">
                <a:tc>
                  <a:txBody>
                    <a:bodyPr/>
                    <a:lstStyle/>
                    <a:p>
                      <a:pPr algn="l">
                        <a:spcAft>
                          <a:spcPts val="600"/>
                        </a:spcAft>
                      </a:pPr>
                      <a:r>
                        <a:rPr lang="en-US" sz="1200" b="1" u="none" dirty="0">
                          <a:solidFill>
                            <a:schemeClr val="tx1"/>
                          </a:solidFill>
                        </a:rPr>
                        <a:t>Location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Cambridge, MA + 5 other offices around the world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66377">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(SRPT)</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Market cap 1/21/22: 5.53B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0436">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sv-SE" sz="1200" b="0" u="none" dirty="0">
                          <a:solidFill>
                            <a:schemeClr val="tx1"/>
                          </a:solidFill>
                        </a:rPr>
                        <a:t>Market </a:t>
                      </a:r>
                      <a:r>
                        <a:rPr lang="sv-SE" sz="1200" b="0" u="none" dirty="0" err="1">
                          <a:solidFill>
                            <a:schemeClr val="tx1"/>
                          </a:solidFill>
                        </a:rPr>
                        <a:t>cap</a:t>
                      </a:r>
                      <a:r>
                        <a:rPr lang="sv-SE" sz="1200" b="0" u="none" dirty="0">
                          <a:solidFill>
                            <a:schemeClr val="tx1"/>
                          </a:solidFill>
                        </a:rPr>
                        <a:t> 10.6 B 08-23-23</a:t>
                      </a:r>
                      <a:endParaRPr lang="en-US" sz="1200" b="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31953">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0" dirty="0">
                          <a:solidFill>
                            <a:schemeClr val="tx1"/>
                          </a:solidFill>
                        </a:rPr>
                        <a:t>IPO 1997 raised 18 M (eval 96M), Raised 1,4B in 6 rounds, latest round 10/2021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80436">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804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04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804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baseline="0" dirty="0" err="1">
                          <a:solidFill>
                            <a:srgbClr val="FF0000"/>
                          </a:solidFill>
                        </a:rPr>
                        <a:t>C;inical</a:t>
                      </a:r>
                      <a:r>
                        <a:rPr lang="en-US" sz="1200" b="0" u="none" baseline="0" dirty="0">
                          <a:solidFill>
                            <a:srgbClr val="FF0000"/>
                          </a:solidFill>
                        </a:rPr>
                        <a:t>/ commercial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80436">
                <a:tc rowSpan="4">
                  <a:txBody>
                    <a:bodyPr/>
                    <a:lstStyle/>
                    <a:p>
                      <a:r>
                        <a:rPr lang="en-US" sz="1200" dirty="0">
                          <a:solidFill>
                            <a:schemeClr val="tx1"/>
                          </a:solidFill>
                        </a:rPr>
                        <a:t>Indications</a:t>
                      </a:r>
                    </a:p>
                    <a:p>
                      <a:endParaRPr lang="en-US" sz="1200" dirty="0">
                        <a:solidFill>
                          <a:schemeClr val="tx1"/>
                        </a:solidFill>
                      </a:endParaRPr>
                    </a:p>
                    <a:p>
                      <a:r>
                        <a:rPr lang="en-US" sz="1200" dirty="0">
                          <a:solidFill>
                            <a:schemeClr val="tx1"/>
                          </a:solidFill>
                        </a:rPr>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00516">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b="0" u="none" baseline="0" dirty="0">
                          <a:solidFill>
                            <a:schemeClr val="tx1"/>
                          </a:solidFill>
                        </a:rPr>
                        <a:t>Sarepta.com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66638">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0" u="none" baseline="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464337">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2400" b="1"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28043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14"/>
                  </a:ext>
                </a:extLst>
              </a:tr>
            </a:tbl>
          </a:graphicData>
        </a:graphic>
      </p:graphicFrame>
      <p:sp>
        <p:nvSpPr>
          <p:cNvPr id="4" name="Title 3">
            <a:extLst>
              <a:ext uri="{FF2B5EF4-FFF2-40B4-BE49-F238E27FC236}">
                <a16:creationId xmlns:a16="http://schemas.microsoft.com/office/drawing/2014/main" id="{74E5D9AE-9290-48B0-A559-CE4DCA0E0F8D}"/>
              </a:ext>
            </a:extLst>
          </p:cNvPr>
          <p:cNvSpPr>
            <a:spLocks noGrp="1"/>
          </p:cNvSpPr>
          <p:nvPr>
            <p:ph type="title"/>
          </p:nvPr>
        </p:nvSpPr>
        <p:spPr>
          <a:xfrm>
            <a:off x="609600" y="0"/>
            <a:ext cx="10972800" cy="1143000"/>
          </a:xfrm>
        </p:spPr>
        <p:txBody>
          <a:bodyPr>
            <a:normAutofit/>
          </a:bodyPr>
          <a:lstStyle/>
          <a:p>
            <a:r>
              <a:rPr lang="en-US" sz="4000" dirty="0"/>
              <a:t>Sarepta Therapeutics</a:t>
            </a:r>
          </a:p>
        </p:txBody>
      </p:sp>
    </p:spTree>
    <p:extLst>
      <p:ext uri="{BB962C8B-B14F-4D97-AF65-F5344CB8AC3E}">
        <p14:creationId xmlns:p14="http://schemas.microsoft.com/office/powerpoint/2010/main" val="2552905222"/>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AC1A-1CDC-49D9-968E-C6D2F6A421F2}"/>
              </a:ext>
            </a:extLst>
          </p:cNvPr>
          <p:cNvSpPr>
            <a:spLocks noGrp="1"/>
          </p:cNvSpPr>
          <p:nvPr>
            <p:ph type="title"/>
          </p:nvPr>
        </p:nvSpPr>
        <p:spPr/>
        <p:txBody>
          <a:bodyPr>
            <a:normAutofit/>
          </a:bodyPr>
          <a:lstStyle/>
          <a:p>
            <a:r>
              <a:rPr lang="en-US" sz="4000" dirty="0"/>
              <a:t>Exondys 51</a:t>
            </a:r>
          </a:p>
        </p:txBody>
      </p:sp>
      <p:sp>
        <p:nvSpPr>
          <p:cNvPr id="3" name="Text Placeholder 2">
            <a:extLst>
              <a:ext uri="{FF2B5EF4-FFF2-40B4-BE49-F238E27FC236}">
                <a16:creationId xmlns:a16="http://schemas.microsoft.com/office/drawing/2014/main" id="{18D60BCD-EE42-4D6C-B7CD-30D646FB2874}"/>
              </a:ext>
            </a:extLst>
          </p:cNvPr>
          <p:cNvSpPr>
            <a:spLocks noGrp="1"/>
          </p:cNvSpPr>
          <p:nvPr>
            <p:ph type="body" idx="1"/>
          </p:nvPr>
        </p:nvSpPr>
        <p:spPr/>
        <p:txBody>
          <a:bodyPr>
            <a:normAutofit fontScale="62500" lnSpcReduction="20000"/>
          </a:bodyPr>
          <a:lstStyle/>
          <a:p>
            <a:r>
              <a:rPr lang="en-US" dirty="0"/>
              <a:t>30 milligrams per kilogram of body weight once weekly –IV in fusion ver 35 to 60 minutes </a:t>
            </a:r>
          </a:p>
        </p:txBody>
      </p:sp>
      <p:pic>
        <p:nvPicPr>
          <p:cNvPr id="8" name="Content Placeholder 7">
            <a:extLst>
              <a:ext uri="{FF2B5EF4-FFF2-40B4-BE49-F238E27FC236}">
                <a16:creationId xmlns:a16="http://schemas.microsoft.com/office/drawing/2014/main" id="{CAC5A568-5DA0-4F62-BFF9-87F6075EA63C}"/>
              </a:ext>
            </a:extLst>
          </p:cNvPr>
          <p:cNvPicPr>
            <a:picLocks noGrp="1" noChangeAspect="1"/>
          </p:cNvPicPr>
          <p:nvPr>
            <p:ph sz="half" idx="2"/>
          </p:nvPr>
        </p:nvPicPr>
        <p:blipFill>
          <a:blip r:embed="rId2"/>
          <a:stretch>
            <a:fillRect/>
          </a:stretch>
        </p:blipFill>
        <p:spPr>
          <a:xfrm>
            <a:off x="1445650" y="3316533"/>
            <a:ext cx="3714817" cy="1666384"/>
          </a:xfrm>
          <a:prstGeom prst="rect">
            <a:avLst/>
          </a:prstGeom>
        </p:spPr>
      </p:pic>
      <p:sp>
        <p:nvSpPr>
          <p:cNvPr id="6" name="Content Placeholder 5">
            <a:extLst>
              <a:ext uri="{FF2B5EF4-FFF2-40B4-BE49-F238E27FC236}">
                <a16:creationId xmlns:a16="http://schemas.microsoft.com/office/drawing/2014/main" id="{DD07E0D0-2667-4437-8515-3AF3A7EBF556}"/>
              </a:ext>
            </a:extLst>
          </p:cNvPr>
          <p:cNvSpPr>
            <a:spLocks noGrp="1"/>
          </p:cNvSpPr>
          <p:nvPr>
            <p:ph sz="quarter" idx="4"/>
          </p:nvPr>
        </p:nvSpPr>
        <p:spPr/>
        <p:txBody>
          <a:bodyPr>
            <a:normAutofit fontScale="62500" lnSpcReduction="20000"/>
          </a:bodyPr>
          <a:lstStyle/>
          <a:p>
            <a:r>
              <a:rPr lang="en-US" dirty="0"/>
              <a:t>____________________________________</a:t>
            </a:r>
          </a:p>
          <a:p>
            <a:r>
              <a:rPr lang="en-US" dirty="0"/>
              <a:t>EXONDYS 51 is an antisense oligonucleotide indicated for the treatment of </a:t>
            </a:r>
          </a:p>
          <a:p>
            <a:r>
              <a:rPr lang="en-US" dirty="0"/>
              <a:t>Duchenne muscular dystrophy (DMD) in patients who have a confirmed </a:t>
            </a:r>
          </a:p>
          <a:p>
            <a:r>
              <a:rPr lang="en-US" dirty="0"/>
              <a:t>mutation of the DMD gene that is amenable to exon 51 skipping. This </a:t>
            </a:r>
          </a:p>
          <a:p>
            <a:r>
              <a:rPr lang="en-US" dirty="0"/>
              <a:t>indication is approved under accelerated approval based on an increase in </a:t>
            </a:r>
          </a:p>
          <a:p>
            <a:r>
              <a:rPr lang="en-US" dirty="0"/>
              <a:t>dystrophin in skeletal muscle observed in some patients treated with </a:t>
            </a:r>
          </a:p>
          <a:p>
            <a:r>
              <a:rPr lang="en-US" dirty="0"/>
              <a:t>EXONDYS 51</a:t>
            </a:r>
          </a:p>
        </p:txBody>
      </p:sp>
      <p:sp>
        <p:nvSpPr>
          <p:cNvPr id="7" name="Slide Number Placeholder 6">
            <a:extLst>
              <a:ext uri="{FF2B5EF4-FFF2-40B4-BE49-F238E27FC236}">
                <a16:creationId xmlns:a16="http://schemas.microsoft.com/office/drawing/2014/main" id="{2A514D18-D764-4884-8119-D597B87D3417}"/>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037733AB-AF6D-473D-8FEF-18C815CC662F}"/>
              </a:ext>
            </a:extLst>
          </p:cNvPr>
          <p:cNvSpPr>
            <a:spLocks noGrp="1"/>
          </p:cNvSpPr>
          <p:nvPr>
            <p:ph type="body" sz="quarter" idx="3"/>
          </p:nvPr>
        </p:nvSpPr>
        <p:spPr>
          <a:xfrm>
            <a:off x="6390221" y="1739900"/>
            <a:ext cx="5389033" cy="639763"/>
          </a:xfrm>
        </p:spPr>
        <p:txBody>
          <a:bodyPr>
            <a:normAutofit fontScale="62500" lnSpcReduction="20000"/>
          </a:bodyPr>
          <a:lstStyle/>
          <a:p>
            <a:r>
              <a:rPr lang="en-US" dirty="0"/>
              <a:t>Indications and Use</a:t>
            </a:r>
          </a:p>
        </p:txBody>
      </p:sp>
    </p:spTree>
    <p:extLst>
      <p:ext uri="{BB962C8B-B14F-4D97-AF65-F5344CB8AC3E}">
        <p14:creationId xmlns:p14="http://schemas.microsoft.com/office/powerpoint/2010/main" val="2180170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AC1A-1CDC-49D9-968E-C6D2F6A421F2}"/>
              </a:ext>
            </a:extLst>
          </p:cNvPr>
          <p:cNvSpPr>
            <a:spLocks noGrp="1"/>
          </p:cNvSpPr>
          <p:nvPr>
            <p:ph type="title"/>
          </p:nvPr>
        </p:nvSpPr>
        <p:spPr/>
        <p:txBody>
          <a:bodyPr>
            <a:normAutofit/>
          </a:bodyPr>
          <a:lstStyle/>
          <a:p>
            <a:r>
              <a:rPr lang="en-US" sz="4000" dirty="0"/>
              <a:t>Yvondys 53</a:t>
            </a:r>
          </a:p>
        </p:txBody>
      </p:sp>
      <p:sp>
        <p:nvSpPr>
          <p:cNvPr id="3" name="Text Placeholder 2">
            <a:extLst>
              <a:ext uri="{FF2B5EF4-FFF2-40B4-BE49-F238E27FC236}">
                <a16:creationId xmlns:a16="http://schemas.microsoft.com/office/drawing/2014/main" id="{18D60BCD-EE42-4D6C-B7CD-30D646FB2874}"/>
              </a:ext>
            </a:extLst>
          </p:cNvPr>
          <p:cNvSpPr>
            <a:spLocks noGrp="1"/>
          </p:cNvSpPr>
          <p:nvPr>
            <p:ph type="body" idx="1"/>
          </p:nvPr>
        </p:nvSpPr>
        <p:spPr/>
        <p:txBody>
          <a:bodyPr>
            <a:normAutofit fontScale="55000" lnSpcReduction="20000"/>
          </a:bodyPr>
          <a:lstStyle/>
          <a:p>
            <a:r>
              <a:rPr lang="en-US" dirty="0"/>
              <a:t>30 milligrams per kilogram administered once </a:t>
            </a:r>
          </a:p>
          <a:p>
            <a:r>
              <a:rPr lang="en-US" dirty="0"/>
              <a:t>weekly as a 35 to 60-minute intravenous infusion</a:t>
            </a:r>
          </a:p>
        </p:txBody>
      </p:sp>
      <p:sp>
        <p:nvSpPr>
          <p:cNvPr id="6" name="Content Placeholder 5">
            <a:extLst>
              <a:ext uri="{FF2B5EF4-FFF2-40B4-BE49-F238E27FC236}">
                <a16:creationId xmlns:a16="http://schemas.microsoft.com/office/drawing/2014/main" id="{DD07E0D0-2667-4437-8515-3AF3A7EBF556}"/>
              </a:ext>
            </a:extLst>
          </p:cNvPr>
          <p:cNvSpPr>
            <a:spLocks noGrp="1"/>
          </p:cNvSpPr>
          <p:nvPr>
            <p:ph sz="quarter" idx="4"/>
          </p:nvPr>
        </p:nvSpPr>
        <p:spPr>
          <a:xfrm>
            <a:off x="6193369" y="2157241"/>
            <a:ext cx="5389033" cy="3951288"/>
          </a:xfrm>
        </p:spPr>
        <p:txBody>
          <a:bodyPr>
            <a:normAutofit fontScale="92500" lnSpcReduction="20000"/>
          </a:bodyPr>
          <a:lstStyle/>
          <a:p>
            <a:r>
              <a:rPr lang="en-US" sz="2400" dirty="0"/>
              <a:t>VYONDYS 53 is an antisense oligonucleotide indicated for the treatment of </a:t>
            </a:r>
          </a:p>
          <a:p>
            <a:r>
              <a:rPr lang="en-US" sz="2400" dirty="0"/>
              <a:t>Duchenne muscular dystrophy (DMD) in patients who have a confirmed mutation of the DMD gene that is amenable to exon 53 skipping.</a:t>
            </a:r>
          </a:p>
          <a:p>
            <a:r>
              <a:rPr lang="en-US" sz="2400" dirty="0"/>
              <a:t> This indication is approved under accelerated approval based on an increase in dystrophin production in skeletal muscle observed in patients treated with VYONDYS 53. </a:t>
            </a:r>
            <a:r>
              <a:rPr lang="en-US" dirty="0"/>
              <a:t>C____________</a:t>
            </a:r>
          </a:p>
        </p:txBody>
      </p:sp>
      <p:sp>
        <p:nvSpPr>
          <p:cNvPr id="7" name="Slide Number Placeholder 6">
            <a:extLst>
              <a:ext uri="{FF2B5EF4-FFF2-40B4-BE49-F238E27FC236}">
                <a16:creationId xmlns:a16="http://schemas.microsoft.com/office/drawing/2014/main" id="{2A514D18-D764-4884-8119-D597B87D3417}"/>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037733AB-AF6D-473D-8FEF-18C815CC662F}"/>
              </a:ext>
            </a:extLst>
          </p:cNvPr>
          <p:cNvSpPr>
            <a:spLocks noGrp="1"/>
          </p:cNvSpPr>
          <p:nvPr>
            <p:ph type="body" sz="quarter" idx="3"/>
          </p:nvPr>
        </p:nvSpPr>
        <p:spPr>
          <a:xfrm>
            <a:off x="7183969" y="1345577"/>
            <a:ext cx="5389033" cy="639763"/>
          </a:xfrm>
        </p:spPr>
        <p:txBody>
          <a:bodyPr>
            <a:normAutofit fontScale="55000" lnSpcReduction="20000"/>
          </a:bodyPr>
          <a:lstStyle/>
          <a:p>
            <a:r>
              <a:rPr lang="en-US" sz="2000" dirty="0"/>
              <a:t>Indications and Use</a:t>
            </a:r>
          </a:p>
        </p:txBody>
      </p:sp>
      <p:pic>
        <p:nvPicPr>
          <p:cNvPr id="1026" name="Picture 2" descr="Vyondys 53">
            <a:extLst>
              <a:ext uri="{FF2B5EF4-FFF2-40B4-BE49-F238E27FC236}">
                <a16:creationId xmlns:a16="http://schemas.microsoft.com/office/drawing/2014/main" id="{B438E951-54E3-456B-BF93-25A105AD12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 y="2938535"/>
            <a:ext cx="5386917" cy="242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39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AC1A-1CDC-49D9-968E-C6D2F6A421F2}"/>
              </a:ext>
            </a:extLst>
          </p:cNvPr>
          <p:cNvSpPr>
            <a:spLocks noGrp="1"/>
          </p:cNvSpPr>
          <p:nvPr>
            <p:ph type="title"/>
          </p:nvPr>
        </p:nvSpPr>
        <p:spPr/>
        <p:txBody>
          <a:bodyPr>
            <a:normAutofit/>
          </a:bodyPr>
          <a:lstStyle/>
          <a:p>
            <a:r>
              <a:rPr lang="en-US" sz="4000" dirty="0"/>
              <a:t>Almondys 45</a:t>
            </a:r>
          </a:p>
        </p:txBody>
      </p:sp>
      <p:sp>
        <p:nvSpPr>
          <p:cNvPr id="3" name="Text Placeholder 2">
            <a:extLst>
              <a:ext uri="{FF2B5EF4-FFF2-40B4-BE49-F238E27FC236}">
                <a16:creationId xmlns:a16="http://schemas.microsoft.com/office/drawing/2014/main" id="{18D60BCD-EE42-4D6C-B7CD-30D646FB2874}"/>
              </a:ext>
            </a:extLst>
          </p:cNvPr>
          <p:cNvSpPr>
            <a:spLocks noGrp="1"/>
          </p:cNvSpPr>
          <p:nvPr>
            <p:ph type="body" idx="1"/>
          </p:nvPr>
        </p:nvSpPr>
        <p:spPr/>
        <p:txBody>
          <a:bodyPr>
            <a:normAutofit fontScale="55000" lnSpcReduction="20000"/>
          </a:bodyPr>
          <a:lstStyle/>
          <a:p>
            <a:r>
              <a:rPr lang="en-US" dirty="0"/>
              <a:t>30 milligrams per kilogram administered once </a:t>
            </a:r>
          </a:p>
          <a:p>
            <a:r>
              <a:rPr lang="en-US" dirty="0"/>
              <a:t>weekly as a 35 to 60-minute intravenous infusion</a:t>
            </a:r>
          </a:p>
        </p:txBody>
      </p:sp>
      <p:sp>
        <p:nvSpPr>
          <p:cNvPr id="6" name="Content Placeholder 5">
            <a:extLst>
              <a:ext uri="{FF2B5EF4-FFF2-40B4-BE49-F238E27FC236}">
                <a16:creationId xmlns:a16="http://schemas.microsoft.com/office/drawing/2014/main" id="{DD07E0D0-2667-4437-8515-3AF3A7EBF556}"/>
              </a:ext>
            </a:extLst>
          </p:cNvPr>
          <p:cNvSpPr>
            <a:spLocks noGrp="1"/>
          </p:cNvSpPr>
          <p:nvPr>
            <p:ph sz="quarter" idx="4"/>
          </p:nvPr>
        </p:nvSpPr>
        <p:spPr/>
        <p:txBody>
          <a:bodyPr>
            <a:normAutofit/>
          </a:bodyPr>
          <a:lstStyle/>
          <a:p>
            <a:pPr marL="0" indent="0">
              <a:buNone/>
            </a:pPr>
            <a:r>
              <a:rPr lang="en-US" sz="2000" dirty="0"/>
              <a:t>_    indicated for the treatment of </a:t>
            </a:r>
          </a:p>
          <a:p>
            <a:r>
              <a:rPr lang="en-US" sz="2000" dirty="0"/>
              <a:t>Duchenne muscular dystrophy (DMD) in patients who have a confirmed mutation of the DMD gene that is amenable to exon 45 skipping. </a:t>
            </a:r>
          </a:p>
          <a:p>
            <a:r>
              <a:rPr lang="en-US" sz="2000" dirty="0"/>
              <a:t>This  indication is approved under accelerated approval based on an increase in </a:t>
            </a:r>
          </a:p>
          <a:p>
            <a:r>
              <a:rPr lang="en-US" sz="2000" dirty="0"/>
              <a:t>dystrophin production in skeletal muscle observed in patients treated with AMONDYS 45 [</a:t>
            </a:r>
          </a:p>
        </p:txBody>
      </p:sp>
      <p:sp>
        <p:nvSpPr>
          <p:cNvPr id="7" name="Slide Number Placeholder 6">
            <a:extLst>
              <a:ext uri="{FF2B5EF4-FFF2-40B4-BE49-F238E27FC236}">
                <a16:creationId xmlns:a16="http://schemas.microsoft.com/office/drawing/2014/main" id="{2A514D18-D764-4884-8119-D597B87D3417}"/>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74</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037733AB-AF6D-473D-8FEF-18C815CC662F}"/>
              </a:ext>
            </a:extLst>
          </p:cNvPr>
          <p:cNvSpPr>
            <a:spLocks noGrp="1"/>
          </p:cNvSpPr>
          <p:nvPr>
            <p:ph type="body" sz="quarter" idx="3"/>
          </p:nvPr>
        </p:nvSpPr>
        <p:spPr/>
        <p:txBody>
          <a:bodyPr>
            <a:normAutofit fontScale="55000" lnSpcReduction="20000"/>
          </a:bodyPr>
          <a:lstStyle/>
          <a:p>
            <a:r>
              <a:rPr lang="en-US" dirty="0"/>
              <a:t>Indications and Use</a:t>
            </a:r>
          </a:p>
        </p:txBody>
      </p:sp>
      <p:pic>
        <p:nvPicPr>
          <p:cNvPr id="9" name="Content Placeholder 8">
            <a:extLst>
              <a:ext uri="{FF2B5EF4-FFF2-40B4-BE49-F238E27FC236}">
                <a16:creationId xmlns:a16="http://schemas.microsoft.com/office/drawing/2014/main" id="{8D0246CD-F580-4DA0-AE98-994009284B8A}"/>
              </a:ext>
            </a:extLst>
          </p:cNvPr>
          <p:cNvPicPr>
            <a:picLocks noGrp="1" noChangeAspect="1"/>
          </p:cNvPicPr>
          <p:nvPr>
            <p:ph sz="half" idx="2"/>
          </p:nvPr>
        </p:nvPicPr>
        <p:blipFill>
          <a:blip r:embed="rId2"/>
          <a:stretch>
            <a:fillRect/>
          </a:stretch>
        </p:blipFill>
        <p:spPr>
          <a:xfrm>
            <a:off x="609600" y="2934953"/>
            <a:ext cx="5386917" cy="2429545"/>
          </a:xfrm>
          <a:prstGeom prst="rect">
            <a:avLst/>
          </a:prstGeom>
        </p:spPr>
      </p:pic>
    </p:spTree>
    <p:extLst>
      <p:ext uri="{BB962C8B-B14F-4D97-AF65-F5344CB8AC3E}">
        <p14:creationId xmlns:p14="http://schemas.microsoft.com/office/powerpoint/2010/main" val="4062285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5FDA-9614-40E4-AC6C-7529846E360D}"/>
              </a:ext>
            </a:extLst>
          </p:cNvPr>
          <p:cNvSpPr>
            <a:spLocks noGrp="1"/>
          </p:cNvSpPr>
          <p:nvPr>
            <p:ph type="title"/>
          </p:nvPr>
        </p:nvSpPr>
        <p:spPr>
          <a:xfrm>
            <a:off x="620699" y="-154901"/>
            <a:ext cx="10972800" cy="1143000"/>
          </a:xfrm>
        </p:spPr>
        <p:txBody>
          <a:bodyPr>
            <a:normAutofit/>
          </a:bodyPr>
          <a:lstStyle/>
          <a:p>
            <a:r>
              <a:rPr lang="en-US" sz="4000" dirty="0"/>
              <a:t>Sarepta Pipeline Gene Therapy (1)</a:t>
            </a:r>
          </a:p>
        </p:txBody>
      </p:sp>
      <p:sp>
        <p:nvSpPr>
          <p:cNvPr id="3" name="Text Placeholder 2">
            <a:extLst>
              <a:ext uri="{FF2B5EF4-FFF2-40B4-BE49-F238E27FC236}">
                <a16:creationId xmlns:a16="http://schemas.microsoft.com/office/drawing/2014/main" id="{10DA71B1-5494-42B1-A043-B0E5603DF081}"/>
              </a:ext>
            </a:extLst>
          </p:cNvPr>
          <p:cNvSpPr>
            <a:spLocks noGrp="1"/>
          </p:cNvSpPr>
          <p:nvPr>
            <p:ph type="body" idx="1"/>
          </p:nvPr>
        </p:nvSpPr>
        <p:spPr>
          <a:xfrm>
            <a:off x="412750" y="1905793"/>
            <a:ext cx="5386917" cy="538163"/>
          </a:xfrm>
        </p:spPr>
        <p:txBody>
          <a:bodyPr>
            <a:normAutofit fontScale="92500" lnSpcReduction="10000"/>
          </a:bodyPr>
          <a:lstStyle/>
          <a:p>
            <a:r>
              <a:rPr lang="en-US" dirty="0"/>
              <a:t>Clinical Phase</a:t>
            </a:r>
          </a:p>
          <a:p>
            <a:endParaRPr lang="en-US" dirty="0"/>
          </a:p>
        </p:txBody>
      </p:sp>
      <p:sp>
        <p:nvSpPr>
          <p:cNvPr id="4" name="Content Placeholder 3">
            <a:extLst>
              <a:ext uri="{FF2B5EF4-FFF2-40B4-BE49-F238E27FC236}">
                <a16:creationId xmlns:a16="http://schemas.microsoft.com/office/drawing/2014/main" id="{4F54210F-D364-4838-A557-C95974357E0F}"/>
              </a:ext>
            </a:extLst>
          </p:cNvPr>
          <p:cNvSpPr>
            <a:spLocks noGrp="1"/>
          </p:cNvSpPr>
          <p:nvPr>
            <p:ph sz="half" idx="2"/>
          </p:nvPr>
        </p:nvSpPr>
        <p:spPr>
          <a:xfrm>
            <a:off x="1088571" y="2172606"/>
            <a:ext cx="5386917" cy="3951288"/>
          </a:xfrm>
        </p:spPr>
        <p:txBody>
          <a:bodyPr>
            <a:normAutofit/>
          </a:bodyPr>
          <a:lstStyle/>
          <a:p>
            <a:r>
              <a:rPr lang="en-US" sz="2000" dirty="0"/>
              <a:t>SRP-9001 Micro-dystrophin***</a:t>
            </a:r>
          </a:p>
          <a:p>
            <a:endParaRPr lang="en-US" sz="2000" dirty="0"/>
          </a:p>
          <a:p>
            <a:r>
              <a:rPr lang="en-US" sz="2000" dirty="0"/>
              <a:t>GALGT2 Nationwide Children’s</a:t>
            </a:r>
          </a:p>
          <a:p>
            <a:endParaRPr lang="en-US" sz="2000" dirty="0"/>
          </a:p>
          <a:p>
            <a:r>
              <a:rPr lang="en-US" sz="2000" dirty="0"/>
              <a:t>GNT 0004 Genethon</a:t>
            </a:r>
          </a:p>
          <a:p>
            <a:endParaRPr lang="en-US" sz="2000" dirty="0"/>
          </a:p>
          <a:p>
            <a:r>
              <a:rPr lang="en-US" sz="2000" dirty="0"/>
              <a:t>SRP-9003 (LGMD2E </a:t>
            </a:r>
            <a:r>
              <a:rPr lang="el-GR" sz="2000" dirty="0"/>
              <a:t>β-</a:t>
            </a:r>
            <a:r>
              <a:rPr lang="en-US" sz="2000" dirty="0"/>
              <a:t>sarcoglycan)</a:t>
            </a:r>
          </a:p>
          <a:p>
            <a:endParaRPr lang="en-US" sz="2000" dirty="0"/>
          </a:p>
          <a:p>
            <a:r>
              <a:rPr lang="en-US" sz="2000" dirty="0"/>
              <a:t>SRP-9004 (LGMD2D </a:t>
            </a:r>
            <a:r>
              <a:rPr lang="el-GR" sz="2000" dirty="0"/>
              <a:t>α-</a:t>
            </a:r>
            <a:r>
              <a:rPr lang="en-US" sz="2000" dirty="0"/>
              <a:t>sarcoglycan</a:t>
            </a:r>
          </a:p>
        </p:txBody>
      </p:sp>
      <p:sp>
        <p:nvSpPr>
          <p:cNvPr id="5" name="Text Placeholder 4">
            <a:extLst>
              <a:ext uri="{FF2B5EF4-FFF2-40B4-BE49-F238E27FC236}">
                <a16:creationId xmlns:a16="http://schemas.microsoft.com/office/drawing/2014/main" id="{082140AD-926C-4ABD-A241-6018018F0F9F}"/>
              </a:ext>
            </a:extLst>
          </p:cNvPr>
          <p:cNvSpPr>
            <a:spLocks noGrp="1"/>
          </p:cNvSpPr>
          <p:nvPr>
            <p:ph type="body" sz="quarter" idx="3"/>
          </p:nvPr>
        </p:nvSpPr>
        <p:spPr>
          <a:xfrm>
            <a:off x="6096001" y="1289296"/>
            <a:ext cx="5389033" cy="639763"/>
          </a:xfrm>
        </p:spPr>
        <p:txBody>
          <a:bodyPr>
            <a:normAutofit fontScale="92500" lnSpcReduction="10000"/>
          </a:bodyPr>
          <a:lstStyle/>
          <a:p>
            <a:r>
              <a:rPr lang="en-US" dirty="0"/>
              <a:t>Preclinical</a:t>
            </a:r>
          </a:p>
        </p:txBody>
      </p:sp>
      <p:sp>
        <p:nvSpPr>
          <p:cNvPr id="6" name="Content Placeholder 5">
            <a:extLst>
              <a:ext uri="{FF2B5EF4-FFF2-40B4-BE49-F238E27FC236}">
                <a16:creationId xmlns:a16="http://schemas.microsoft.com/office/drawing/2014/main" id="{7FE31957-7B21-4DD9-B4F3-FFBD6170A68C}"/>
              </a:ext>
            </a:extLst>
          </p:cNvPr>
          <p:cNvSpPr>
            <a:spLocks noGrp="1"/>
          </p:cNvSpPr>
          <p:nvPr>
            <p:ph sz="quarter" idx="4"/>
          </p:nvPr>
        </p:nvSpPr>
        <p:spPr/>
        <p:txBody>
          <a:bodyPr>
            <a:normAutofit/>
          </a:bodyPr>
          <a:lstStyle/>
          <a:p>
            <a:r>
              <a:rPr lang="en-US" sz="2000" dirty="0"/>
              <a:t>SRP-9005 (LGMD2C </a:t>
            </a:r>
            <a:r>
              <a:rPr lang="el-GR" sz="2000" dirty="0"/>
              <a:t>γ-</a:t>
            </a:r>
            <a:r>
              <a:rPr lang="en-US" sz="2000" dirty="0"/>
              <a:t>sarcoglycan)</a:t>
            </a:r>
          </a:p>
          <a:p>
            <a:endParaRPr lang="en-US" sz="2000" dirty="0"/>
          </a:p>
          <a:p>
            <a:r>
              <a:rPr lang="en-US" sz="2000" dirty="0"/>
              <a:t>SRP-6004 (LGMD2B Dysferlin)</a:t>
            </a:r>
          </a:p>
          <a:p>
            <a:endParaRPr lang="en-US" sz="2000" dirty="0"/>
          </a:p>
          <a:p>
            <a:r>
              <a:rPr lang="en-US" sz="2000" dirty="0"/>
              <a:t>SRP-9006 (LGMD2L Anoctamin 5)</a:t>
            </a:r>
          </a:p>
          <a:p>
            <a:endParaRPr lang="en-US" sz="2000" dirty="0"/>
          </a:p>
          <a:p>
            <a:r>
              <a:rPr lang="en-US" sz="2000" dirty="0"/>
              <a:t>Calpain 3 (LGMD2A) Nationwide Children’s</a:t>
            </a:r>
          </a:p>
          <a:p>
            <a:endParaRPr lang="en-US" sz="2000" dirty="0"/>
          </a:p>
          <a:p>
            <a:r>
              <a:rPr lang="en-US" sz="2000" dirty="0"/>
              <a:t>Neurotrophin 3 (CMT 1A) Nationwide</a:t>
            </a:r>
          </a:p>
          <a:p>
            <a:pPr marL="0" indent="0">
              <a:buNone/>
            </a:pPr>
            <a:r>
              <a:rPr lang="en-US" sz="2000" dirty="0"/>
              <a:t>         Children's</a:t>
            </a:r>
          </a:p>
          <a:p>
            <a:endParaRPr lang="en-US" dirty="0"/>
          </a:p>
        </p:txBody>
      </p:sp>
      <p:sp>
        <p:nvSpPr>
          <p:cNvPr id="7" name="Slide Number Placeholder 6">
            <a:extLst>
              <a:ext uri="{FF2B5EF4-FFF2-40B4-BE49-F238E27FC236}">
                <a16:creationId xmlns:a16="http://schemas.microsoft.com/office/drawing/2014/main" id="{D7B29693-16EE-4BE5-9FE1-02B5499BCB11}"/>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955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5FDA-9614-40E4-AC6C-7529846E360D}"/>
              </a:ext>
            </a:extLst>
          </p:cNvPr>
          <p:cNvSpPr>
            <a:spLocks noGrp="1"/>
          </p:cNvSpPr>
          <p:nvPr>
            <p:ph type="title"/>
          </p:nvPr>
        </p:nvSpPr>
        <p:spPr/>
        <p:txBody>
          <a:bodyPr>
            <a:normAutofit/>
          </a:bodyPr>
          <a:lstStyle/>
          <a:p>
            <a:r>
              <a:rPr lang="en-US" sz="4000" dirty="0"/>
              <a:t>Sarepta Gene Therapy (2)</a:t>
            </a:r>
          </a:p>
        </p:txBody>
      </p:sp>
      <p:sp>
        <p:nvSpPr>
          <p:cNvPr id="3" name="Text Placeholder 2">
            <a:extLst>
              <a:ext uri="{FF2B5EF4-FFF2-40B4-BE49-F238E27FC236}">
                <a16:creationId xmlns:a16="http://schemas.microsoft.com/office/drawing/2014/main" id="{10DA71B1-5494-42B1-A043-B0E5603DF081}"/>
              </a:ext>
            </a:extLst>
          </p:cNvPr>
          <p:cNvSpPr>
            <a:spLocks noGrp="1"/>
          </p:cNvSpPr>
          <p:nvPr>
            <p:ph type="body" idx="1"/>
          </p:nvPr>
        </p:nvSpPr>
        <p:spPr/>
        <p:txBody>
          <a:bodyPr/>
          <a:lstStyle/>
          <a:p>
            <a:r>
              <a:rPr lang="en-US" dirty="0"/>
              <a:t>Preclinical Phase</a:t>
            </a:r>
          </a:p>
        </p:txBody>
      </p:sp>
      <p:sp>
        <p:nvSpPr>
          <p:cNvPr id="4" name="Content Placeholder 3">
            <a:extLst>
              <a:ext uri="{FF2B5EF4-FFF2-40B4-BE49-F238E27FC236}">
                <a16:creationId xmlns:a16="http://schemas.microsoft.com/office/drawing/2014/main" id="{4F54210F-D364-4838-A557-C95974357E0F}"/>
              </a:ext>
            </a:extLst>
          </p:cNvPr>
          <p:cNvSpPr>
            <a:spLocks noGrp="1"/>
          </p:cNvSpPr>
          <p:nvPr>
            <p:ph sz="half" idx="2"/>
          </p:nvPr>
        </p:nvSpPr>
        <p:spPr/>
        <p:txBody>
          <a:bodyPr>
            <a:normAutofit fontScale="62500" lnSpcReduction="20000"/>
          </a:bodyPr>
          <a:lstStyle/>
          <a:p>
            <a:r>
              <a:rPr lang="en-US" dirty="0"/>
              <a:t>Cardiomyopathy University of Florida</a:t>
            </a:r>
          </a:p>
          <a:p>
            <a:r>
              <a:rPr lang="en-US" dirty="0"/>
              <a:t>CNS-1 Lacerta </a:t>
            </a:r>
          </a:p>
          <a:p>
            <a:r>
              <a:rPr lang="en-US" dirty="0"/>
              <a:t>Pompe Disease Lacerta</a:t>
            </a:r>
          </a:p>
          <a:p>
            <a:r>
              <a:rPr lang="en-US" dirty="0"/>
              <a:t>Niemann-Pick Type C StrideBio</a:t>
            </a:r>
          </a:p>
          <a:p>
            <a:r>
              <a:rPr lang="en-US" dirty="0"/>
              <a:t>Rett Syndrome 2 StrideBio</a:t>
            </a:r>
          </a:p>
          <a:p>
            <a:r>
              <a:rPr lang="en-US" dirty="0"/>
              <a:t>Dravet Syndrome StrideBio</a:t>
            </a:r>
          </a:p>
          <a:p>
            <a:endParaRPr lang="en-US" dirty="0"/>
          </a:p>
          <a:p>
            <a:pPr marL="0" indent="0">
              <a:buNone/>
            </a:pPr>
            <a:r>
              <a:rPr lang="en-US" b="1" dirty="0"/>
              <a:t>Gene Editing  </a:t>
            </a:r>
          </a:p>
          <a:p>
            <a:pPr marL="0" indent="0">
              <a:buNone/>
            </a:pPr>
            <a:endParaRPr lang="en-US" dirty="0"/>
          </a:p>
          <a:p>
            <a:pPr marL="0" indent="0">
              <a:buNone/>
            </a:pPr>
            <a:r>
              <a:rPr lang="en-US" dirty="0"/>
              <a:t>CRISPR/CAS9 (Duke University)</a:t>
            </a:r>
          </a:p>
          <a:p>
            <a:pPr marL="0" indent="0">
              <a:buNone/>
            </a:pPr>
            <a:r>
              <a:rPr lang="en-US" dirty="0"/>
              <a:t>Duchenne</a:t>
            </a:r>
          </a:p>
          <a:p>
            <a:pPr marL="0" indent="0">
              <a:buNone/>
            </a:pPr>
            <a:r>
              <a:rPr lang="en-US" dirty="0"/>
              <a:t>Duchenne (Harvard University)</a:t>
            </a:r>
          </a:p>
        </p:txBody>
      </p:sp>
      <p:sp>
        <p:nvSpPr>
          <p:cNvPr id="5" name="Text Placeholder 4">
            <a:extLst>
              <a:ext uri="{FF2B5EF4-FFF2-40B4-BE49-F238E27FC236}">
                <a16:creationId xmlns:a16="http://schemas.microsoft.com/office/drawing/2014/main" id="{082140AD-926C-4ABD-A241-6018018F0F9F}"/>
              </a:ext>
            </a:extLst>
          </p:cNvPr>
          <p:cNvSpPr>
            <a:spLocks noGrp="1"/>
          </p:cNvSpPr>
          <p:nvPr>
            <p:ph type="body" sz="quarter" idx="3"/>
          </p:nvPr>
        </p:nvSpPr>
        <p:spPr/>
        <p:txBody>
          <a:bodyPr/>
          <a:lstStyle/>
          <a:p>
            <a:r>
              <a:rPr lang="en-US" dirty="0"/>
              <a:t>Preclinical Phase</a:t>
            </a:r>
          </a:p>
        </p:txBody>
      </p:sp>
      <p:sp>
        <p:nvSpPr>
          <p:cNvPr id="6" name="Content Placeholder 5">
            <a:extLst>
              <a:ext uri="{FF2B5EF4-FFF2-40B4-BE49-F238E27FC236}">
                <a16:creationId xmlns:a16="http://schemas.microsoft.com/office/drawing/2014/main" id="{7FE31957-7B21-4DD9-B4F3-FFBD6170A68C}"/>
              </a:ext>
            </a:extLst>
          </p:cNvPr>
          <p:cNvSpPr>
            <a:spLocks noGrp="1"/>
          </p:cNvSpPr>
          <p:nvPr>
            <p:ph sz="quarter" idx="4"/>
          </p:nvPr>
        </p:nvSpPr>
        <p:spPr/>
        <p:txBody>
          <a:bodyPr>
            <a:normAutofit fontScale="62500" lnSpcReduction="20000"/>
          </a:bodyPr>
          <a:lstStyle/>
          <a:p>
            <a:r>
              <a:rPr lang="en-US" dirty="0"/>
              <a:t>Angelman Syndrome (Stride Bio)</a:t>
            </a:r>
          </a:p>
          <a:p>
            <a:r>
              <a:rPr lang="en-US" dirty="0"/>
              <a:t>Angelman Syndrome</a:t>
            </a:r>
          </a:p>
          <a:p>
            <a:r>
              <a:rPr lang="en-US" dirty="0"/>
              <a:t>Emery-Dreifuss muscular dystrophy Type 1 (Columbia University)</a:t>
            </a:r>
          </a:p>
          <a:p>
            <a:r>
              <a:rPr lang="en-US" dirty="0"/>
              <a:t>EDMD</a:t>
            </a:r>
          </a:p>
          <a:p>
            <a:r>
              <a:rPr lang="en-US" dirty="0"/>
              <a:t>Multiple Sclerosis (University of Florida)</a:t>
            </a:r>
          </a:p>
          <a:p>
            <a:r>
              <a:rPr lang="en-US" dirty="0"/>
              <a:t>Multiple Sclerosis</a:t>
            </a:r>
          </a:p>
          <a:p>
            <a:r>
              <a:rPr lang="en-US" dirty="0"/>
              <a:t>Rett Syndrome (University of Massachusetts)</a:t>
            </a:r>
          </a:p>
          <a:p>
            <a:r>
              <a:rPr lang="en-US" dirty="0"/>
              <a:t>Rett</a:t>
            </a:r>
          </a:p>
          <a:p>
            <a:r>
              <a:rPr lang="en-US" dirty="0"/>
              <a:t>Duchenne (Institute of Myology)***</a:t>
            </a:r>
          </a:p>
        </p:txBody>
      </p:sp>
      <p:sp>
        <p:nvSpPr>
          <p:cNvPr id="7" name="Slide Number Placeholder 6">
            <a:extLst>
              <a:ext uri="{FF2B5EF4-FFF2-40B4-BE49-F238E27FC236}">
                <a16:creationId xmlns:a16="http://schemas.microsoft.com/office/drawing/2014/main" id="{D7B29693-16EE-4BE5-9FE1-02B5499BCB11}"/>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76</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518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197066"/>
            <a:ext cx="10337800" cy="262360"/>
          </a:xfrm>
        </p:spPr>
        <p:txBody>
          <a:bodyPr>
            <a:noAutofit/>
          </a:bodyPr>
          <a:lstStyle/>
          <a:p>
            <a:r>
              <a:rPr lang="en-US" sz="4000" dirty="0"/>
              <a:t>UltraGenyx Pharmaceutical </a:t>
            </a:r>
          </a:p>
        </p:txBody>
      </p:sp>
      <p:graphicFrame>
        <p:nvGraphicFramePr>
          <p:cNvPr id="5" name="Table 4"/>
          <p:cNvGraphicFramePr>
            <a:graphicFrameLocks noGrp="1"/>
          </p:cNvGraphicFramePr>
          <p:nvPr>
            <p:extLst>
              <p:ext uri="{D42A27DB-BD31-4B8C-83A1-F6EECF244321}">
                <p14:modId xmlns:p14="http://schemas.microsoft.com/office/powerpoint/2010/main" val="3285422648"/>
              </p:ext>
            </p:extLst>
          </p:nvPr>
        </p:nvGraphicFramePr>
        <p:xfrm>
          <a:off x="0" y="641505"/>
          <a:ext cx="12192000" cy="6216495"/>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81695">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1307">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2010</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After stepping down as CSO of BioMarin  for 12 years Dr. Kakkis went on to found UltraGenyx in 2010 to focus o</a:t>
                      </a:r>
                      <a:r>
                        <a:rPr lang="en-US" sz="1200" u="sng" dirty="0">
                          <a:solidFill>
                            <a:schemeClr val="tx1"/>
                          </a:solidFill>
                        </a:rPr>
                        <a:t>n developing many rare and ultra-rare disease therapeutics. The company went public in January 2014 (RARE; NASDAQ). 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Grown to more than 500 employees developing treatments for seven clinical stage rare and ultra-rare diseases and has now received approvals for two new products for rare diseases, Crysvita® for XLH and Mepsevii® for MPS VII. The company works on rare metabolic, bone, muscle and neurologic diseases with no approved treatments. </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2017 acquisition of gene therapy Dimension Therapeutics for 150 M USD</a:t>
                      </a:r>
                    </a:p>
                    <a:p>
                      <a:pPr marL="0" indent="0" algn="l">
                        <a:spcAft>
                          <a:spcPts val="600"/>
                        </a:spcAft>
                        <a:buClr>
                          <a:schemeClr val="accent6"/>
                        </a:buClr>
                        <a:buFont typeface="Arial" panose="020B0604020202020204" pitchFamily="34" charset="0"/>
                        <a:buNone/>
                      </a:pPr>
                      <a:r>
                        <a:rPr lang="en-US" sz="1200" b="1" u="none" dirty="0">
                          <a:solidFill>
                            <a:schemeClr val="tx1"/>
                          </a:solidFill>
                        </a:rPr>
                        <a:t>APPROVED: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Crysvita®(burosumab) X-Linked Hypophosphatemia (XLH); Mepsevii™(vestronidase alfa)  Mucopolysaccharidosis 7 (MPS 7) </a:t>
                      </a:r>
                    </a:p>
                    <a:p>
                      <a:pPr marL="0" indent="0" algn="l">
                        <a:spcAft>
                          <a:spcPts val="600"/>
                        </a:spcAft>
                        <a:buClr>
                          <a:schemeClr val="accent6"/>
                        </a:buClr>
                        <a:buFont typeface="Arial" panose="020B0604020202020204" pitchFamily="34" charset="0"/>
                        <a:buNone/>
                      </a:pPr>
                      <a:r>
                        <a:rPr lang="en-US" sz="1200" u="none" dirty="0">
                          <a:solidFill>
                            <a:schemeClr val="tx1"/>
                          </a:solidFill>
                        </a:rPr>
                        <a:t>PPELINE UX007 Long-Chain Fatty Acid Oxidation Disorders (FAOD)</a:t>
                      </a:r>
                    </a:p>
                    <a:p>
                      <a:pPr marL="0" indent="0" algn="l">
                        <a:spcAft>
                          <a:spcPts val="600"/>
                        </a:spcAft>
                        <a:buClr>
                          <a:schemeClr val="accent6"/>
                        </a:buClr>
                        <a:buFont typeface="Arial" panose="020B0604020202020204" pitchFamily="34" charset="0"/>
                        <a:buNone/>
                      </a:pPr>
                      <a:r>
                        <a:rPr lang="en-US" sz="1200" u="none" dirty="0">
                          <a:solidFill>
                            <a:schemeClr val="tx1"/>
                          </a:solidFill>
                        </a:rPr>
                        <a:t>GENE THERAPIES: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DTX301 Ornithine Transcarbamylase (OTC) Deficiency  Ph. 1-2</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DTX401 Glycogen Storage Disease Type Ia (GSDIa) Ph. 1</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Crysvita for Tumor-Induced Osteomalacia (TIO)  – approved by FDA  6/19/2020</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1/7/22 Announced collaboration with Regeneron for sales and manufacturing of evkeeza,  approved by FDA and EMA in 2021 for treatment of ultrarare form of hypercholesteremia</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1" i="0" dirty="0"/>
                        <a:t>Emil D. Kakkis, M.D., Ph.D.</a:t>
                      </a:r>
                    </a:p>
                    <a:p>
                      <a:pPr marL="171450" indent="-171450">
                        <a:buFont typeface="Arial" panose="020B0604020202020204" pitchFamily="34" charset="0"/>
                        <a:buChar char="•"/>
                      </a:pPr>
                      <a:r>
                        <a:rPr lang="en-US" sz="1200" b="1" i="0" dirty="0"/>
                        <a:t>Chief Executive Officer and President, </a:t>
                      </a:r>
                      <a:r>
                        <a:rPr lang="en-US" sz="1200" b="0" i="0" dirty="0"/>
                        <a:t>Dr. Kakkis is currently Chief Executive Officer, President and </a:t>
                      </a:r>
                      <a:r>
                        <a:rPr lang="en-US" sz="1200" b="0" i="0" u="sng" dirty="0"/>
                        <a:t>Founder</a:t>
                      </a:r>
                      <a:r>
                        <a:rPr lang="en-US" sz="1200" b="0" i="0" dirty="0"/>
                        <a:t> of Ultragenyx Pharmaceutical where he leads a team developing and commercializing multiple rare and ultra-rare disease treatments.</a:t>
                      </a:r>
                    </a:p>
                    <a:p>
                      <a:pPr marL="171450" indent="-171450">
                        <a:buFont typeface="Arial" panose="020B0604020202020204" pitchFamily="34" charset="0"/>
                        <a:buChar char="•"/>
                      </a:pPr>
                      <a:r>
                        <a:rPr lang="en-US" sz="1200" b="0" i="0" dirty="0"/>
                        <a:t>Over the last 25 years, Dr. Kakkis is best known for his work developing novel treatments for rare diseases and working on policy issues affecting rare disease treatment development.</a:t>
                      </a:r>
                    </a:p>
                    <a:p>
                      <a:pPr marL="171450" indent="-171450">
                        <a:buFont typeface="Arial" panose="020B0604020202020204" pitchFamily="34" charset="0"/>
                        <a:buChar char="•"/>
                      </a:pPr>
                      <a:r>
                        <a:rPr lang="en-US" sz="1200" b="0" i="0" dirty="0"/>
                        <a:t>He began his work as an assistant professor developing an enzyme replacement therapy (Aldurazyme®) for the rare disorder MPS I. </a:t>
                      </a:r>
                    </a:p>
                    <a:p>
                      <a:pPr marL="171450" indent="-171450">
                        <a:buFont typeface="Arial" panose="020B0604020202020204" pitchFamily="34" charset="0"/>
                        <a:buChar char="•"/>
                      </a:pPr>
                      <a:r>
                        <a:rPr lang="en-US" sz="1200" b="0" i="0" u="sng" dirty="0"/>
                        <a:t>After joining BioMarin in 1998, Dr. Kakkis guided the development and approval of two more treatments for rare diseases, MPS VI and PKU</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1307">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Novato,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45909">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RARE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508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972042">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1/2014 $436 M</a:t>
                      </a:r>
                    </a:p>
                    <a:p>
                      <a:endParaRPr lang="en-US" sz="1200" dirty="0">
                        <a:solidFill>
                          <a:schemeClr val="tx1"/>
                        </a:solidFill>
                      </a:endParaRPr>
                    </a:p>
                    <a:p>
                      <a:r>
                        <a:rPr lang="en-US" sz="1200" dirty="0">
                          <a:solidFill>
                            <a:schemeClr val="tx1"/>
                          </a:solidFill>
                        </a:rPr>
                        <a:t>Market Cap 4/7/22 5.7B</a:t>
                      </a:r>
                    </a:p>
                    <a:p>
                      <a:r>
                        <a:rPr lang="en-US" sz="1200" dirty="0">
                          <a:solidFill>
                            <a:schemeClr val="tx1"/>
                          </a:solidFill>
                        </a:rPr>
                        <a:t>8-23-23  2.58B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972042">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6/2011 Ser.. A $45 M</a:t>
                      </a:r>
                    </a:p>
                    <a:p>
                      <a:r>
                        <a:rPr lang="en-US" sz="1200" dirty="0">
                          <a:solidFill>
                            <a:schemeClr val="tx1"/>
                          </a:solidFill>
                        </a:rPr>
                        <a:t>7/2012 Ser.. A $15.1 M</a:t>
                      </a:r>
                    </a:p>
                    <a:p>
                      <a:r>
                        <a:rPr lang="en-US" sz="1200" dirty="0">
                          <a:solidFill>
                            <a:schemeClr val="tx1"/>
                          </a:solidFill>
                        </a:rPr>
                        <a:t>12/2012 Private Equity Round $75 M</a:t>
                      </a:r>
                    </a:p>
                    <a:p>
                      <a:r>
                        <a:rPr lang="en-US" sz="1200" dirty="0">
                          <a:solidFill>
                            <a:schemeClr val="tx1"/>
                          </a:solidFill>
                        </a:rPr>
                        <a:t>IPO 1/2014 raised $121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250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6829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250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Clinical / commercial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72508">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303583">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www.ultragenyx.com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775509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703" y="119993"/>
            <a:ext cx="10337800" cy="262360"/>
          </a:xfrm>
        </p:spPr>
        <p:txBody>
          <a:bodyPr>
            <a:normAutofit fontScale="90000"/>
          </a:bodyPr>
          <a:lstStyle/>
          <a:p>
            <a:r>
              <a:rPr lang="en-US" dirty="0"/>
              <a:t>                      </a:t>
            </a:r>
            <a:r>
              <a:rPr lang="en-US" sz="4400" dirty="0" err="1"/>
              <a:t>Audentes</a:t>
            </a:r>
            <a:r>
              <a:rPr lang="en-US" sz="4400" dirty="0"/>
              <a:t> Therapeutics (Astellas)</a:t>
            </a:r>
          </a:p>
        </p:txBody>
      </p:sp>
      <p:graphicFrame>
        <p:nvGraphicFramePr>
          <p:cNvPr id="5" name="Table 4"/>
          <p:cNvGraphicFramePr>
            <a:graphicFrameLocks noGrp="1"/>
          </p:cNvGraphicFramePr>
          <p:nvPr>
            <p:extLst>
              <p:ext uri="{D42A27DB-BD31-4B8C-83A1-F6EECF244321}">
                <p14:modId xmlns:p14="http://schemas.microsoft.com/office/powerpoint/2010/main" val="4190817706"/>
              </p:ext>
            </p:extLst>
          </p:nvPr>
        </p:nvGraphicFramePr>
        <p:xfrm>
          <a:off x="0" y="825810"/>
          <a:ext cx="12192000" cy="5912197"/>
        </p:xfrm>
        <a:graphic>
          <a:graphicData uri="http://schemas.openxmlformats.org/drawingml/2006/table">
            <a:tbl>
              <a:tblPr firstRow="1" bandRow="1">
                <a:tableStyleId>{5C22544A-7EE6-4342-B048-85BDC9FD1C3A}</a:tableStyleId>
              </a:tblPr>
              <a:tblGrid>
                <a:gridCol w="1303076">
                  <a:extLst>
                    <a:ext uri="{9D8B030D-6E8A-4147-A177-3AD203B41FA5}">
                      <a16:colId xmlns:a16="http://schemas.microsoft.com/office/drawing/2014/main" val="20000"/>
                    </a:ext>
                  </a:extLst>
                </a:gridCol>
                <a:gridCol w="2755932">
                  <a:extLst>
                    <a:ext uri="{9D8B030D-6E8A-4147-A177-3AD203B41FA5}">
                      <a16:colId xmlns:a16="http://schemas.microsoft.com/office/drawing/2014/main" val="20001"/>
                    </a:ext>
                  </a:extLst>
                </a:gridCol>
                <a:gridCol w="5016209">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19677">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2757">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2012 (seeded by</a:t>
                      </a:r>
                      <a:r>
                        <a:rPr lang="en-US" sz="1200" u="none" baseline="0" dirty="0"/>
                        <a:t> Orbited)</a:t>
                      </a:r>
                      <a:endParaRPr lang="en-US" sz="1200"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their mission is to bring innovative gene therapy products to patients living with serious, life-threatening rare diseases.</a:t>
                      </a:r>
                    </a:p>
                    <a:p>
                      <a:pPr marL="228600" indent="-228600" algn="l">
                        <a:spcAft>
                          <a:spcPts val="600"/>
                        </a:spcAft>
                        <a:buClr>
                          <a:schemeClr val="accent6"/>
                        </a:buClr>
                        <a:buFont typeface="+mj-lt"/>
                        <a:buAutoNum type="arabicParenR"/>
                      </a:pPr>
                      <a:r>
                        <a:rPr lang="en-US" sz="1200" u="sng" dirty="0">
                          <a:solidFill>
                            <a:schemeClr val="tx1"/>
                          </a:solidFill>
                        </a:rPr>
                        <a:t>WAT342 for the treatment of Crigler-Najjar Syndrome </a:t>
                      </a:r>
                      <a:r>
                        <a:rPr lang="en-US" sz="1200" u="none" dirty="0">
                          <a:solidFill>
                            <a:schemeClr val="tx1"/>
                          </a:solidFill>
                        </a:rPr>
                        <a:t>-ultra-rare, severe, debilitating condition that affects skeletal muscles, leading to severe muscle weakness (hypotonia) and profound respiratory distress, often requiring invasive ventilatory support. It affects an estimated one in 50,000 newborn males worldwide, and is caused by mutations in the MTM1 gene. </a:t>
                      </a:r>
                      <a:r>
                        <a:rPr lang="en-US" sz="1200" u="sng" dirty="0">
                          <a:solidFill>
                            <a:schemeClr val="tx1"/>
                          </a:solidFill>
                        </a:rPr>
                        <a:t>T132 for the treatment of X-Linked Myotubular Myopathy - </a:t>
                      </a:r>
                      <a:r>
                        <a:rPr lang="en-US" sz="1200" u="none" dirty="0">
                          <a:solidFill>
                            <a:schemeClr val="tx1"/>
                          </a:solidFill>
                        </a:rPr>
                        <a:t>High levels of bilirubin in the blood and risk of irreversible neurological damage and death. CN is estimated to affect approximately one in 1,000,000 newborns. CN is caused by mutations in the gene encoding the UGT1A1 (resulting in an inability to convert unconjugated bilirubin).</a:t>
                      </a:r>
                      <a:r>
                        <a:rPr lang="en-US" sz="1200" u="sng" dirty="0">
                          <a:solidFill>
                            <a:schemeClr val="tx1"/>
                          </a:solidFill>
                        </a:rPr>
                        <a:t>AT845 for the treatment of Pompe’s disease. </a:t>
                      </a:r>
                      <a:r>
                        <a:rPr lang="en-US" sz="1200" u="none" dirty="0">
                          <a:solidFill>
                            <a:schemeClr val="tx1"/>
                          </a:solidFill>
                        </a:rPr>
                        <a:t>a rare, inherited disorder characterized by severe, progressive muscle weakness and respiratory impairment. It is caused by mutations in the gene that encodes an enzyme called acid alpha-glucosidase, also known as GAA - one in every 40,000 births.</a:t>
                      </a:r>
                      <a:r>
                        <a:rPr lang="en-US" sz="1200" u="sng" dirty="0">
                          <a:solidFill>
                            <a:schemeClr val="tx1"/>
                          </a:solidFill>
                        </a:rPr>
                        <a:t>AT307 for the treatment of CASQ2-related Catecholaminergic Polymorphic Ventricular Tachycardia</a:t>
                      </a:r>
                      <a:r>
                        <a:rPr lang="en-US" sz="1200" u="none" dirty="0">
                          <a:solidFill>
                            <a:schemeClr val="tx1"/>
                          </a:solidFill>
                        </a:rPr>
                        <a:t>, an </a:t>
                      </a:r>
                      <a:r>
                        <a:rPr lang="en-US" sz="1200" u="sng" dirty="0">
                          <a:solidFill>
                            <a:schemeClr val="tx1"/>
                          </a:solidFill>
                        </a:rPr>
                        <a:t>i</a:t>
                      </a:r>
                      <a:r>
                        <a:rPr lang="en-US" sz="1200" u="none" dirty="0">
                          <a:solidFill>
                            <a:schemeClr val="tx1"/>
                          </a:solidFill>
                        </a:rPr>
                        <a:t>nherited disease caused by mutations in the CASQ2 gene. CASQ2 encodes a protein called calsequestrin 2, which plays a key role in the physiology of calcium release in cardiac muscle cells, and which is required to maintain normal heart rhythm.</a:t>
                      </a:r>
                    </a:p>
                    <a:p>
                      <a:pPr marL="228600" indent="-228600" algn="l">
                        <a:spcAft>
                          <a:spcPts val="600"/>
                        </a:spcAft>
                        <a:buClr>
                          <a:schemeClr val="accent6"/>
                        </a:buClr>
                        <a:buFont typeface="+mj-lt"/>
                        <a:buAutoNum type="arabicParenR"/>
                      </a:pPr>
                      <a:r>
                        <a:rPr lang="en-US" sz="1200" u="none" dirty="0">
                          <a:solidFill>
                            <a:schemeClr val="tx1"/>
                          </a:solidFill>
                        </a:rPr>
                        <a:t>2020/02/18: Announces plan to invest 109M to build new manufacturing</a:t>
                      </a:r>
                      <a:r>
                        <a:rPr lang="en-US" sz="1200" u="none" baseline="0" dirty="0">
                          <a:solidFill>
                            <a:schemeClr val="tx1"/>
                          </a:solidFill>
                        </a:rPr>
                        <a:t> plant  in Sanford, NC</a:t>
                      </a: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dirty="0"/>
                        <a:t>Matt Patterson is the co-founder of Audentes Therapeutics and has served as Chief Executive Officer since the Company’s inception in November 2012. Mr. Patterson is also Chairman of the Board of Directors and formerly served as President until May 2018. He has more than 25 years of experience in the research, development, and commercialization of innovative treatments for rare diseases and has held positions of senior management in both private and public biotechnology companies. Previously Mr. Patterson worked for Genzyme Corporation, BioMarin Pharmaceutical, and Amicus Therapeutics. Prior to Audentes he was an Entrepreneur-In-Residence with </a:t>
                      </a:r>
                      <a:r>
                        <a:rPr lang="en-US" sz="1200" b="0" i="0" u="sng" dirty="0"/>
                        <a:t>Orbited, the world’s largest health-care dedicated investment.</a:t>
                      </a:r>
                    </a:p>
                    <a:p>
                      <a:pPr marL="171450" indent="-171450">
                        <a:buFont typeface="Arial" panose="020B0604020202020204" pitchFamily="34" charset="0"/>
                        <a:buChar char="•"/>
                      </a:pPr>
                      <a:endParaRPr lang="en-US" sz="1200" b="0" i="0" u="sng" dirty="0"/>
                    </a:p>
                    <a:p>
                      <a:pPr marL="171450" indent="-171450">
                        <a:buFont typeface="Arial" panose="020B0604020202020204" pitchFamily="34" charset="0"/>
                        <a:buChar char="•"/>
                      </a:pPr>
                      <a:r>
                        <a:rPr lang="en-US" sz="1200" b="0" i="0" u="sng" dirty="0"/>
                        <a:t>The other cofounder was Thomas Schuetz, MD, PhD, also a prev.. Venture Partner with Oorbimed, </a:t>
                      </a:r>
                      <a:r>
                        <a:rPr lang="en-US" sz="1200" b="0" i="0" u="sng" dirty="0">
                          <a:solidFill>
                            <a:schemeClr val="tx1"/>
                          </a:solidFill>
                        </a:rPr>
                        <a:t>current CEO of </a:t>
                      </a:r>
                      <a:r>
                        <a:rPr lang="en-US" sz="1200" b="1" i="0" u="sng" dirty="0">
                          <a:solidFill>
                            <a:schemeClr val="tx1"/>
                          </a:solidFill>
                        </a:rPr>
                        <a:t>Compass Therapeeutics.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622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101 Montgomery St, San Francisco,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13997">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BOLD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u="sng" dirty="0">
                          <a:solidFill>
                            <a:schemeClr val="tx1"/>
                          </a:solidFill>
                        </a:rPr>
                        <a:t>Acquired 12/03/2019 by Astellas for $3 B</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26229">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95036">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Market Cap 10/2019 $1.2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984173">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7/2013 Ser.. A $30 M OrbiMed</a:t>
                      </a:r>
                    </a:p>
                    <a:p>
                      <a:r>
                        <a:rPr lang="en-US" sz="1200" dirty="0">
                          <a:solidFill>
                            <a:schemeClr val="tx1"/>
                          </a:solidFill>
                        </a:rPr>
                        <a:t>12/2014 Ser.. B $42.5 M Deerfield</a:t>
                      </a:r>
                    </a:p>
                    <a:p>
                      <a:r>
                        <a:rPr lang="en-US" sz="1200" dirty="0">
                          <a:solidFill>
                            <a:schemeClr val="tx1"/>
                          </a:solidFill>
                        </a:rPr>
                        <a:t>10/2015 Ser.. C $65 M Redmile Group, Sofinnova Investments</a:t>
                      </a:r>
                    </a:p>
                    <a:p>
                      <a:r>
                        <a:rPr lang="en-US" sz="1200" dirty="0">
                          <a:solidFill>
                            <a:schemeClr val="tx1"/>
                          </a:solidFill>
                        </a:rPr>
                        <a:t>IPO 7/2016 raised $75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7396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Next column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164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396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Ph. 1-2 for first two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73965">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26229">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www.audentestx.com/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38045048"/>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2580" y="513511"/>
            <a:ext cx="10337800" cy="262360"/>
          </a:xfrm>
        </p:spPr>
        <p:txBody>
          <a:bodyPr>
            <a:noAutofit/>
          </a:bodyPr>
          <a:lstStyle/>
          <a:p>
            <a:r>
              <a:rPr lang="en-US" sz="4000" dirty="0"/>
              <a:t>                           </a:t>
            </a:r>
            <a:r>
              <a:rPr lang="en-US" sz="4000" dirty="0" err="1"/>
              <a:t>Askleipos</a:t>
            </a:r>
            <a:r>
              <a:rPr lang="en-US" sz="4000" dirty="0"/>
              <a:t> </a:t>
            </a:r>
            <a:r>
              <a:rPr lang="en-US" sz="4000" dirty="0" err="1"/>
              <a:t>BioTherapeutics</a:t>
            </a:r>
            <a:r>
              <a:rPr lang="en-US" sz="4000" dirty="0"/>
              <a:t>                    </a:t>
            </a:r>
          </a:p>
        </p:txBody>
      </p:sp>
      <p:graphicFrame>
        <p:nvGraphicFramePr>
          <p:cNvPr id="5" name="Table 4"/>
          <p:cNvGraphicFramePr>
            <a:graphicFrameLocks noGrp="1"/>
          </p:cNvGraphicFramePr>
          <p:nvPr>
            <p:extLst>
              <p:ext uri="{D42A27DB-BD31-4B8C-83A1-F6EECF244321}">
                <p14:modId xmlns:p14="http://schemas.microsoft.com/office/powerpoint/2010/main" val="849021024"/>
              </p:ext>
            </p:extLst>
          </p:nvPr>
        </p:nvGraphicFramePr>
        <p:xfrm>
          <a:off x="0" y="1150884"/>
          <a:ext cx="12192000" cy="5062425"/>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649646">
                <a:tc gridSpan="2">
                  <a:txBody>
                    <a:bodyPr/>
                    <a:lstStyle/>
                    <a:p>
                      <a:pPr algn="ctr"/>
                      <a:endParaRPr lang="en-US" sz="20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7550">
                <a:tc>
                  <a:txBody>
                    <a:bodyPr/>
                    <a:lstStyle/>
                    <a:p>
                      <a:pPr algn="l">
                        <a:spcAft>
                          <a:spcPts val="600"/>
                        </a:spcAft>
                      </a:pPr>
                      <a:r>
                        <a:rPr lang="en-US" sz="1200" b="1" u="none" dirty="0" err="1"/>
                        <a:t>fOUNDED</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2001</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algn="l"/>
                      <a:r>
                        <a:rPr lang="en-US" sz="1200" u="none" dirty="0" err="1">
                          <a:solidFill>
                            <a:schemeClr val="tx1"/>
                          </a:solidFill>
                        </a:rPr>
                        <a:t>unded</a:t>
                      </a:r>
                      <a:r>
                        <a:rPr lang="en-US" sz="1200" u="none" dirty="0">
                          <a:solidFill>
                            <a:schemeClr val="tx1"/>
                          </a:solidFill>
                        </a:rPr>
                        <a:t> in 2001, </a:t>
                      </a:r>
                      <a:r>
                        <a:rPr lang="en-US" sz="1200" u="none" dirty="0" err="1">
                          <a:solidFill>
                            <a:schemeClr val="tx1"/>
                          </a:solidFill>
                        </a:rPr>
                        <a:t>Asklepios</a:t>
                      </a:r>
                      <a:r>
                        <a:rPr lang="en-US" sz="1200" u="none" dirty="0">
                          <a:solidFill>
                            <a:schemeClr val="tx1"/>
                          </a:solidFill>
                        </a:rPr>
                        <a:t> </a:t>
                      </a:r>
                      <a:r>
                        <a:rPr lang="en-US" sz="1200" u="none" dirty="0" err="1">
                          <a:solidFill>
                            <a:schemeClr val="tx1"/>
                          </a:solidFill>
                        </a:rPr>
                        <a:t>BioPharmaceutical</a:t>
                      </a:r>
                      <a:r>
                        <a:rPr lang="en-US" sz="1200" u="none" dirty="0">
                          <a:solidFill>
                            <a:schemeClr val="tx1"/>
                          </a:solidFill>
                        </a:rPr>
                        <a:t>, Inc. (</a:t>
                      </a:r>
                      <a:r>
                        <a:rPr lang="en-US" sz="1200" u="none" dirty="0" err="1">
                          <a:solidFill>
                            <a:schemeClr val="tx1"/>
                          </a:solidFill>
                        </a:rPr>
                        <a:t>AskBio</a:t>
                      </a:r>
                      <a:r>
                        <a:rPr lang="en-US" sz="1200" u="none" dirty="0">
                          <a:solidFill>
                            <a:schemeClr val="tx1"/>
                          </a:solidFill>
                        </a:rPr>
                        <a:t>) is a privately held, clinical-stage gene therapy company dedicated to improving the lives of children and adults with genetic disorders. </a:t>
                      </a:r>
                      <a:r>
                        <a:rPr lang="en-US" sz="1200" u="none" dirty="0" err="1">
                          <a:solidFill>
                            <a:schemeClr val="tx1"/>
                          </a:solidFill>
                        </a:rPr>
                        <a:t>AskBio’s</a:t>
                      </a:r>
                      <a:r>
                        <a:rPr lang="en-US" sz="1200" u="none" dirty="0">
                          <a:solidFill>
                            <a:schemeClr val="tx1"/>
                          </a:solidFill>
                        </a:rPr>
                        <a:t> gene therapy platform includes an industry-leading proprietary cell line manufacturing process called Pro10™ and an extensive adeno-associated virus (AAV) capsid and promoter library. Based in Research Triangle Park, North Carolina, the company has generated </a:t>
                      </a:r>
                      <a:r>
                        <a:rPr lang="en-US" sz="1200" u="sng" dirty="0">
                          <a:solidFill>
                            <a:schemeClr val="tx1"/>
                          </a:solidFill>
                        </a:rPr>
                        <a:t>hundreds of proprietary third generation AAV capsids and promoters, several of which have entered clinical testing. An early innovator in the space, the company holds more than 500 patents in areas such as AAV production and chimeric and self-complementary capsids. </a:t>
                      </a:r>
                      <a:r>
                        <a:rPr lang="en-US" sz="1200" u="sng" dirty="0" err="1">
                          <a:solidFill>
                            <a:schemeClr val="tx1"/>
                          </a:solidFill>
                        </a:rPr>
                        <a:t>AskBio</a:t>
                      </a:r>
                      <a:r>
                        <a:rPr lang="en-US" sz="1200" u="sng" dirty="0">
                          <a:solidFill>
                            <a:schemeClr val="tx1"/>
                          </a:solidFill>
                        </a:rPr>
                        <a:t> maintains a portfolio of clinical programs across a range of neurodegenerative, neuromuscular and cardiovascular indications with a current clinical pipeline that includes therapeutics for </a:t>
                      </a:r>
                      <a:r>
                        <a:rPr lang="en-US" sz="1200" u="sng" dirty="0" err="1">
                          <a:solidFill>
                            <a:schemeClr val="tx1"/>
                          </a:solidFill>
                        </a:rPr>
                        <a:t>Pompe</a:t>
                      </a:r>
                      <a:r>
                        <a:rPr lang="en-US" sz="1200" u="sng" dirty="0">
                          <a:solidFill>
                            <a:schemeClr val="tx1"/>
                          </a:solidFill>
                        </a:rPr>
                        <a:t> disease, Parkinson’s disease and congestive heart failure, as well as out-licensed clinical indications for hemophilia and Duchenne muscular dystrophy. Learn more at </a:t>
                      </a:r>
                      <a:r>
                        <a:rPr lang="en-US" sz="1200" u="none" dirty="0">
                          <a:solidFill>
                            <a:schemeClr val="tx1"/>
                          </a:solidFill>
                        </a:rPr>
                        <a:t>https://www.askbio.com.</a:t>
                      </a:r>
                    </a:p>
                    <a:p>
                      <a:pPr algn="l"/>
                      <a:r>
                        <a:rPr lang="en-US" sz="1200" u="none" dirty="0">
                          <a:solidFill>
                            <a:schemeClr val="tx1"/>
                          </a:solidFill>
                        </a:rPr>
                        <a:t>RT</a:t>
                      </a:r>
                    </a:p>
                    <a:p>
                      <a:pPr algn="l"/>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u="none" dirty="0">
                          <a:solidFill>
                            <a:schemeClr val="tx1"/>
                          </a:solidFill>
                        </a:rPr>
                        <a:t> CEO and co-founder Sheila Mikhail says the pioneering gene therapy company is hitting all its targets.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550">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Research Triangle NC</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81019">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err="1">
                          <a:solidFill>
                            <a:schemeClr val="tx1"/>
                          </a:solidFill>
                        </a:rPr>
                        <a:t>Provate</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55192">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49123">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1" dirty="0">
                          <a:solidFill>
                            <a:schemeClr val="tx1"/>
                          </a:solidFill>
                        </a:rPr>
                        <a:t>Acquired in 10/ 2020 by Beyer for 4 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7550">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886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1140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886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8868">
                <a:tc>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28101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tcPr>
                </a:tc>
                <a:tc vMerge="1">
                  <a:txBody>
                    <a:bodyPr/>
                    <a:lstStyle/>
                    <a:p>
                      <a:endParaRPr lang="en-US" dirty="0"/>
                    </a:p>
                  </a:txBody>
                  <a:tcPr>
                    <a:lnT w="952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6134843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BA6E-02A4-AA8F-3949-8AFEFD6340EA}"/>
              </a:ext>
            </a:extLst>
          </p:cNvPr>
          <p:cNvSpPr>
            <a:spLocks noGrp="1"/>
          </p:cNvSpPr>
          <p:nvPr>
            <p:ph type="title"/>
          </p:nvPr>
        </p:nvSpPr>
        <p:spPr/>
        <p:txBody>
          <a:bodyPr>
            <a:normAutofit/>
          </a:bodyPr>
          <a:lstStyle/>
          <a:p>
            <a:r>
              <a:rPr lang="en-US" sz="4000" dirty="0"/>
              <a:t>Gene Editing - mRNA</a:t>
            </a:r>
          </a:p>
        </p:txBody>
      </p:sp>
      <p:sp>
        <p:nvSpPr>
          <p:cNvPr id="3" name="Content Placeholder 2">
            <a:extLst>
              <a:ext uri="{FF2B5EF4-FFF2-40B4-BE49-F238E27FC236}">
                <a16:creationId xmlns:a16="http://schemas.microsoft.com/office/drawing/2014/main" id="{3BAC6275-7CB9-1ED2-90CF-8A5C057B0941}"/>
              </a:ext>
            </a:extLst>
          </p:cNvPr>
          <p:cNvSpPr>
            <a:spLocks noGrp="1"/>
          </p:cNvSpPr>
          <p:nvPr>
            <p:ph idx="1"/>
          </p:nvPr>
        </p:nvSpPr>
        <p:spPr>
          <a:xfrm>
            <a:off x="750916" y="1830388"/>
            <a:ext cx="10972800" cy="4525963"/>
          </a:xfrm>
        </p:spPr>
        <p:txBody>
          <a:bodyPr>
            <a:normAutofit fontScale="77500" lnSpcReduction="20000"/>
          </a:body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TECHNOLOGY (predates the CRISPR revolution):</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“can direct the body’s cellular machinery to produce nearly any protein of interest, from native proteins to antibodies and other entirely novel protein constructs .” </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100" dirty="0">
                <a:solidFill>
                  <a:prstClr val="black"/>
                </a:solidFill>
                <a:latin typeface="Calibri"/>
              </a:rPr>
              <a:t>Successfully used by MODERNA and Biomtech/Pfizer for COVID Vaccines which won the race to the market and first full approval</a:t>
            </a: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MODERNA with market cap of $38B (8/8/2023)  B has raised 3 B in 13 rounds of venture funding </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and licensing deals with AZ, Merck, (immuno oncology/ vaccines), </a:t>
            </a: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BARDA grant of 472M in 7/2020 COVID vaccine), DARPA grants (infectious diseases)  </a:t>
            </a:r>
          </a:p>
          <a:p>
            <a:pPr marL="80432" marR="0" lvl="0" indent="0" algn="l" defTabSz="1219170" rtl="0" eaLnBrk="1" fontAlgn="auto" latinLnBrk="0" hangingPunct="1">
              <a:lnSpc>
                <a:spcPct val="100000"/>
              </a:lnSpc>
              <a:spcBef>
                <a:spcPct val="20000"/>
              </a:spcBef>
              <a:spcAft>
                <a:spcPts val="0"/>
              </a:spcAft>
              <a:buClrTx/>
              <a:buSzTx/>
              <a:buNone/>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100" dirty="0">
              <a:solidFill>
                <a:prstClr val="black"/>
              </a:solidFill>
              <a:latin typeface="Calibri"/>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a:p>
            <a:pPr marL="230712" marR="0" lvl="0" indent="-15028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a:t>
            </a:r>
          </a:p>
          <a:p>
            <a:endParaRPr lang="en-US" dirty="0"/>
          </a:p>
        </p:txBody>
      </p:sp>
      <p:sp>
        <p:nvSpPr>
          <p:cNvPr id="4" name="Slide Number Placeholder 3">
            <a:extLst>
              <a:ext uri="{FF2B5EF4-FFF2-40B4-BE49-F238E27FC236}">
                <a16:creationId xmlns:a16="http://schemas.microsoft.com/office/drawing/2014/main" id="{DF71304D-3B5B-1035-8804-90D62DBA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8111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489604"/>
            <a:ext cx="10337800" cy="262360"/>
          </a:xfrm>
        </p:spPr>
        <p:txBody>
          <a:bodyPr>
            <a:normAutofit fontScale="90000"/>
          </a:bodyPr>
          <a:lstStyle/>
          <a:p>
            <a:r>
              <a:rPr lang="en-US" dirty="0"/>
              <a:t>     </a:t>
            </a:r>
            <a:r>
              <a:rPr lang="en-US" sz="4400" dirty="0"/>
              <a:t>FerGene (Ferring Spin Out)	</a:t>
            </a: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454440046"/>
              </p:ext>
            </p:extLst>
          </p:nvPr>
        </p:nvGraphicFramePr>
        <p:xfrm>
          <a:off x="0" y="1092200"/>
          <a:ext cx="12192000" cy="5765799"/>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61694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58866">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b="1" dirty="0">
                          <a:solidFill>
                            <a:schemeClr val="tx1"/>
                          </a:solidFill>
                        </a:rPr>
                        <a:t>FerGene is a new Gene therapy, spin off from Ferring Pharmaceuticals. has been created to potentially commercialize </a:t>
                      </a:r>
                      <a:r>
                        <a:rPr lang="en-US" sz="1200" b="1" u="sng" dirty="0">
                          <a:solidFill>
                            <a:schemeClr val="tx1"/>
                          </a:solidFill>
                        </a:rPr>
                        <a:t>nadofaragne firadenovec </a:t>
                      </a:r>
                      <a:r>
                        <a:rPr lang="en-US" sz="1200" b="1" dirty="0">
                          <a:solidFill>
                            <a:schemeClr val="tx1"/>
                          </a:solidFill>
                        </a:rPr>
                        <a:t>in the US and to advance the global clinical development.</a:t>
                      </a:r>
                    </a:p>
                    <a:p>
                      <a:pPr marL="171450" indent="-171450" algn="l">
                        <a:spcAft>
                          <a:spcPts val="600"/>
                        </a:spcAft>
                        <a:buClr>
                          <a:schemeClr val="accent6"/>
                        </a:buClr>
                        <a:buFont typeface="Arial" panose="020B0604020202020204" pitchFamily="34" charset="0"/>
                        <a:buChar char="•"/>
                      </a:pPr>
                      <a:r>
                        <a:rPr lang="en-US" sz="1200" b="1" dirty="0">
                          <a:solidFill>
                            <a:schemeClr val="tx1"/>
                          </a:solidFill>
                        </a:rPr>
                        <a:t>A replication-deficient </a:t>
                      </a:r>
                      <a:r>
                        <a:rPr lang="en-US" sz="1200" b="1" u="sng" dirty="0">
                          <a:solidFill>
                            <a:schemeClr val="tx1"/>
                          </a:solidFill>
                        </a:rPr>
                        <a:t>recombinant adenovirus encoding human interferon alpha-2b </a:t>
                      </a:r>
                      <a:r>
                        <a:rPr lang="en-US" sz="1200" b="1" dirty="0">
                          <a:solidFill>
                            <a:schemeClr val="tx1"/>
                          </a:solidFill>
                        </a:rPr>
                        <a:t>with potential antineoplastic activity. Upon intravesical administration, nadofaragene firadenovec infects nearby tumor cells and expresses INF alpha-2b intracellularly which activates the transcription and translation of genes whose products mediate antiviral, antiproliferative, antitumor, and immune-modulating effects</a:t>
                      </a:r>
                    </a:p>
                    <a:p>
                      <a:pPr marL="171450" indent="-171450" algn="l">
                        <a:spcAft>
                          <a:spcPts val="600"/>
                        </a:spcAft>
                        <a:buClr>
                          <a:schemeClr val="accent6"/>
                        </a:buClr>
                        <a:buFont typeface="Arial" panose="020B0604020202020204" pitchFamily="34" charset="0"/>
                        <a:buChar char="•"/>
                      </a:pPr>
                      <a:r>
                        <a:rPr lang="en-US" sz="1200" b="1" dirty="0">
                          <a:solidFill>
                            <a:schemeClr val="tx1"/>
                          </a:solidFill>
                        </a:rPr>
                        <a:t>Nadofaragene firadenovec – a 150 patient Phase 3 study completed in patients with BCG unrespnsive</a:t>
                      </a:r>
                      <a:r>
                        <a:rPr lang="en-US" sz="1200" b="1" baseline="0" dirty="0">
                          <a:solidFill>
                            <a:schemeClr val="tx1"/>
                          </a:solidFill>
                        </a:rPr>
                        <a:t> </a:t>
                      </a:r>
                      <a:r>
                        <a:rPr lang="en-US" sz="1200" b="1" dirty="0">
                          <a:solidFill>
                            <a:schemeClr val="tx1"/>
                          </a:solidFill>
                        </a:rPr>
                        <a:t>bladder cancer </a:t>
                      </a:r>
                    </a:p>
                    <a:p>
                      <a:pPr marL="171450" indent="-171450" algn="l">
                        <a:spcAft>
                          <a:spcPts val="600"/>
                        </a:spcAft>
                        <a:buClr>
                          <a:schemeClr val="accent6"/>
                        </a:buClr>
                        <a:buFont typeface="Arial" panose="020B0604020202020204" pitchFamily="34" charset="0"/>
                        <a:buChar char="•"/>
                      </a:pPr>
                      <a:endParaRPr lang="en-US" sz="1200" b="1"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1"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1" i="0" dirty="0">
                          <a:solidFill>
                            <a:schemeClr val="tx1"/>
                          </a:solidFill>
                        </a:rPr>
                        <a:t>On Dec 19, 20019  announced the appointment of David Meek as President and Chief Executive Officer, effective January 14, 2020.</a:t>
                      </a:r>
                    </a:p>
                    <a:p>
                      <a:pPr marL="171450" indent="-171450">
                        <a:buFont typeface="Arial" panose="020B0604020202020204" pitchFamily="34" charset="0"/>
                        <a:buChar char="•"/>
                      </a:pPr>
                      <a:r>
                        <a:rPr lang="en-US" sz="1200" b="1" i="0" dirty="0">
                          <a:solidFill>
                            <a:schemeClr val="tx1"/>
                          </a:solidFill>
                        </a:rPr>
                        <a:t>Mr. Meek has 30 years of industry y, he has served as CEO of Ipsen, a leading global biopharmaceutical company focused on innovation and specialty care and dedicated to improving lives through the discovery of new medicines in oncology, neuroscience and rare diseases.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8866">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Saint-prex, Vaud, Switzerland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84176">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38688">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82887">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782887">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11/2019 Ferring $400 M 11/2019 Blackstone Group $170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6045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Nadofaragene firadenovec </a:t>
                      </a: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3868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Recombinant AAV virus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6045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60455">
                <a:tc rowSpan="2">
                  <a:txBody>
                    <a:bodyPr/>
                    <a:lstStyle/>
                    <a:p>
                      <a:r>
                        <a:rPr lang="en-US" sz="1200" dirty="0"/>
                        <a:t>website</a:t>
                      </a:r>
                    </a:p>
                    <a:p>
                      <a:endParaRPr lang="en-US" sz="1200" dirty="0"/>
                    </a:p>
                    <a:p>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t>FerGene.com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22432">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81859378"/>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584200"/>
            <a:ext cx="10337800" cy="262360"/>
          </a:xfrm>
        </p:spPr>
        <p:txBody>
          <a:bodyPr>
            <a:normAutofit fontScale="90000"/>
          </a:bodyPr>
          <a:lstStyle/>
          <a:p>
            <a:r>
              <a:rPr lang="en-US" dirty="0"/>
              <a:t>     </a:t>
            </a:r>
            <a:r>
              <a:rPr lang="en-US" sz="4400" dirty="0"/>
              <a:t>FerGene (Ferring Spin Out)</a:t>
            </a: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768955826"/>
              </p:ext>
            </p:extLst>
          </p:nvPr>
        </p:nvGraphicFramePr>
        <p:xfrm>
          <a:off x="0" y="1513649"/>
          <a:ext cx="12192000" cy="4934447"/>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31129">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8949">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lgn="l">
                        <a:spcAft>
                          <a:spcPts val="600"/>
                        </a:spcAft>
                        <a:buClr>
                          <a:schemeClr val="accent6"/>
                        </a:buClr>
                        <a:buFont typeface="Arial" panose="020B0604020202020204" pitchFamily="34" charset="0"/>
                        <a:buChar char="•"/>
                      </a:pPr>
                      <a:r>
                        <a:rPr lang="en-US" sz="1200" b="1" dirty="0">
                          <a:solidFill>
                            <a:schemeClr val="tx1"/>
                          </a:solidFill>
                        </a:rPr>
                        <a:t>FerGene is a new Gene therapy, spin off from Ferring Pharmaceuticals. has been created to potentially commercialize </a:t>
                      </a:r>
                      <a:r>
                        <a:rPr lang="en-US" sz="1200" b="1" u="sng" dirty="0">
                          <a:solidFill>
                            <a:schemeClr val="tx1"/>
                          </a:solidFill>
                        </a:rPr>
                        <a:t>nadofaragne firadenovec </a:t>
                      </a:r>
                      <a:r>
                        <a:rPr lang="en-US" sz="1200" b="1" dirty="0">
                          <a:solidFill>
                            <a:schemeClr val="tx1"/>
                          </a:solidFill>
                        </a:rPr>
                        <a:t>in the US and to advance the global clinical development.</a:t>
                      </a:r>
                    </a:p>
                    <a:p>
                      <a:pPr marL="171450" indent="-171450" algn="l">
                        <a:spcAft>
                          <a:spcPts val="600"/>
                        </a:spcAft>
                        <a:buClr>
                          <a:schemeClr val="accent6"/>
                        </a:buClr>
                        <a:buFont typeface="Arial" panose="020B0604020202020204" pitchFamily="34" charset="0"/>
                        <a:buChar char="•"/>
                      </a:pPr>
                      <a:r>
                        <a:rPr lang="en-US" sz="1200" b="1" dirty="0">
                          <a:solidFill>
                            <a:schemeClr val="tx1"/>
                          </a:solidFill>
                        </a:rPr>
                        <a:t>A replication-deficient </a:t>
                      </a:r>
                      <a:r>
                        <a:rPr lang="en-US" sz="1200" b="1" u="sng" dirty="0">
                          <a:solidFill>
                            <a:schemeClr val="tx1"/>
                          </a:solidFill>
                        </a:rPr>
                        <a:t>recombinant adenovirus encoding human interferon alpha-2b </a:t>
                      </a:r>
                      <a:r>
                        <a:rPr lang="en-US" sz="1200" b="1" dirty="0">
                          <a:solidFill>
                            <a:schemeClr val="tx1"/>
                          </a:solidFill>
                        </a:rPr>
                        <a:t>with potential antineoplastic activity. Upon intravesical administration, nadofaragene firadenovec infects nearby tumor cells and expresses INF alpha-2b intracellularly which activates the transcription and translation of genes whose products mediate antiviral, antiproliferative, antitumor, and immune-modulating effects</a:t>
                      </a:r>
                    </a:p>
                    <a:p>
                      <a:pPr marL="171450" indent="-171450" algn="l">
                        <a:spcAft>
                          <a:spcPts val="600"/>
                        </a:spcAft>
                        <a:buClr>
                          <a:schemeClr val="accent6"/>
                        </a:buClr>
                        <a:buFont typeface="Arial" panose="020B0604020202020204" pitchFamily="34" charset="0"/>
                        <a:buChar char="•"/>
                      </a:pPr>
                      <a:r>
                        <a:rPr lang="en-US" sz="1200" b="1" dirty="0">
                          <a:solidFill>
                            <a:schemeClr val="tx1"/>
                          </a:solidFill>
                        </a:rPr>
                        <a:t>Nadofaragene firadenovec – a 150 patient Phase 3 study completed in patients with BCG unrespnsive</a:t>
                      </a:r>
                      <a:r>
                        <a:rPr lang="en-US" sz="1200" b="1" baseline="0" dirty="0">
                          <a:solidFill>
                            <a:schemeClr val="tx1"/>
                          </a:solidFill>
                        </a:rPr>
                        <a:t> </a:t>
                      </a:r>
                      <a:r>
                        <a:rPr lang="en-US" sz="1200" b="1" dirty="0">
                          <a:solidFill>
                            <a:schemeClr val="tx1"/>
                          </a:solidFill>
                        </a:rPr>
                        <a:t>bladder cancer </a:t>
                      </a:r>
                    </a:p>
                    <a:p>
                      <a:pPr marL="171450" indent="-171450" algn="l">
                        <a:spcAft>
                          <a:spcPts val="600"/>
                        </a:spcAft>
                        <a:buClr>
                          <a:schemeClr val="accent6"/>
                        </a:buClr>
                        <a:buFont typeface="Arial" panose="020B0604020202020204" pitchFamily="34" charset="0"/>
                        <a:buChar char="•"/>
                      </a:pPr>
                      <a:endParaRPr lang="en-US" sz="1200" b="1"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1"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1" i="0" dirty="0">
                          <a:solidFill>
                            <a:schemeClr val="tx1"/>
                          </a:solidFill>
                        </a:rPr>
                        <a:t>On Dec 19, 20019  announced the appointment of David Meek as President and Chief Executive Officer, effective January 14, 2020.</a:t>
                      </a:r>
                    </a:p>
                    <a:p>
                      <a:pPr marL="171450" indent="-171450">
                        <a:buFont typeface="Arial" panose="020B0604020202020204" pitchFamily="34" charset="0"/>
                        <a:buChar char="•"/>
                      </a:pPr>
                      <a:r>
                        <a:rPr lang="en-US" sz="1200" b="1" i="0" dirty="0">
                          <a:solidFill>
                            <a:schemeClr val="tx1"/>
                          </a:solidFill>
                        </a:rPr>
                        <a:t>Mr. Meek has 30 years of industry y, he has served as CEO of Ipsen, a leading global biopharmaceutical company focused on innovation and specialty care and dedicated to improving lives through the discovery of new medicines in oncology, neuroscience and rare diseases.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8949">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Saint-prex, Vaud, Switzerland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89010">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91577">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673991">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73991">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11/2019 Ferring $400 M 11/2019 Blackstone Group $170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1031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tx1"/>
                          </a:solidFill>
                        </a:rPr>
                        <a:t>Nadofaragene firadenovec </a:t>
                      </a: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9157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Recombinant AAV virus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0317">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1"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0317">
                <a:tc>
                  <a:txBody>
                    <a:bodyPr/>
                    <a:lstStyle/>
                    <a:p>
                      <a:r>
                        <a:rPr lang="en-US" sz="1200" dirty="0"/>
                        <a:t>website</a:t>
                      </a:r>
                    </a:p>
                    <a:p>
                      <a:endParaRPr lang="en-US" sz="1200" dirty="0"/>
                    </a:p>
                    <a:p>
                      <a:endParaRPr lang="en-US" sz="120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t>FerGene.com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15378314"/>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174297"/>
            <a:ext cx="10337800" cy="262360"/>
          </a:xfrm>
        </p:spPr>
        <p:txBody>
          <a:bodyPr>
            <a:noAutofit/>
          </a:bodyPr>
          <a:lstStyle/>
          <a:p>
            <a:r>
              <a:rPr lang="en-US" sz="4000" dirty="0"/>
              <a:t>Amicus Therapeutics </a:t>
            </a:r>
          </a:p>
        </p:txBody>
      </p:sp>
      <p:graphicFrame>
        <p:nvGraphicFramePr>
          <p:cNvPr id="5" name="Table 4"/>
          <p:cNvGraphicFramePr>
            <a:graphicFrameLocks noGrp="1"/>
          </p:cNvGraphicFramePr>
          <p:nvPr>
            <p:extLst>
              <p:ext uri="{D42A27DB-BD31-4B8C-83A1-F6EECF244321}">
                <p14:modId xmlns:p14="http://schemas.microsoft.com/office/powerpoint/2010/main" val="316970797"/>
              </p:ext>
            </p:extLst>
          </p:nvPr>
        </p:nvGraphicFramePr>
        <p:xfrm>
          <a:off x="0" y="689796"/>
          <a:ext cx="12192000" cy="6168204"/>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5532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4996">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2002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Amicus Therapeutics is a biopharmaceutical company at the forefront of developing therapies for rare and orphan diseases. The Company has a robust pipeline of novel, first-in-class, small molecules called pharmacological chaperones for the treatment of </a:t>
                      </a:r>
                      <a:r>
                        <a:rPr lang="en-US" sz="1200" b="0" u="sng" dirty="0">
                          <a:solidFill>
                            <a:schemeClr val="tx1"/>
                          </a:solidFill>
                        </a:rPr>
                        <a:t>lysosomal storage diseases (LSDs). </a:t>
                      </a:r>
                      <a:r>
                        <a:rPr lang="en-US" sz="1200" b="0" u="none" dirty="0">
                          <a:solidFill>
                            <a:schemeClr val="tx1"/>
                          </a:solidFill>
                        </a:rPr>
                        <a:t>These chaperones may offer a </a:t>
                      </a:r>
                      <a:r>
                        <a:rPr lang="en-US" sz="1200" b="0" u="sng" dirty="0">
                          <a:solidFill>
                            <a:schemeClr val="tx1"/>
                          </a:solidFill>
                        </a:rPr>
                        <a:t>dual-treatment approach for Fabry, Pompe, Gaucher and other LSDs. </a:t>
                      </a: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As orally administered monotherapy agents, pharmacological chaperones are designed to bind to, stabilize and increase the activity of a patient’s own misfolded enzyme. In combination with enzyme replacement therapy (ERT), pharmacological chaperones may improve the uptake of the infused enzyme and potentially improve ERT outcomes.</a:t>
                      </a: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9/2018 acquisition of Celenex for $452M</a:t>
                      </a:r>
                      <a:r>
                        <a:rPr lang="en-US" sz="1200" b="0" u="none" baseline="0" dirty="0">
                          <a:solidFill>
                            <a:schemeClr val="tx1"/>
                          </a:solidFill>
                        </a:rPr>
                        <a:t>  and </a:t>
                      </a:r>
                      <a:r>
                        <a:rPr lang="en-US" sz="1200" b="0" u="none" dirty="0">
                          <a:solidFill>
                            <a:schemeClr val="tx1"/>
                          </a:solidFill>
                        </a:rPr>
                        <a:t>gene therapy programs for lysosomal storage disorders,</a:t>
                      </a:r>
                      <a:r>
                        <a:rPr lang="en-US" sz="1200" b="0" u="none" baseline="0" dirty="0">
                          <a:solidFill>
                            <a:schemeClr val="tx1"/>
                          </a:solidFill>
                        </a:rPr>
                        <a:t> </a:t>
                      </a:r>
                      <a:r>
                        <a:rPr lang="en-US" sz="1200" b="0" u="none" dirty="0">
                          <a:solidFill>
                            <a:schemeClr val="tx1"/>
                          </a:solidFill>
                        </a:rPr>
                        <a:t>based in Columbus, Ohio,</a:t>
                      </a:r>
                      <a:r>
                        <a:rPr lang="en-US" sz="1200" b="0" u="none" baseline="0" dirty="0">
                          <a:solidFill>
                            <a:schemeClr val="tx1"/>
                          </a:solidFill>
                        </a:rPr>
                        <a:t> which </a:t>
                      </a:r>
                      <a:r>
                        <a:rPr lang="en-US" sz="1200" b="0" u="none" dirty="0">
                          <a:solidFill>
                            <a:schemeClr val="tx1"/>
                          </a:solidFill>
                        </a:rPr>
                        <a:t>operates as a subsidiary of Amicus .</a:t>
                      </a:r>
                    </a:p>
                    <a:p>
                      <a:pPr marL="171450" indent="-171450" algn="l">
                        <a:spcAft>
                          <a:spcPts val="600"/>
                        </a:spcAft>
                        <a:buClr>
                          <a:schemeClr val="accent6"/>
                        </a:buClr>
                        <a:buFont typeface="Arial" panose="020B0604020202020204" pitchFamily="34" charset="0"/>
                        <a:buChar char="•"/>
                      </a:pPr>
                      <a:r>
                        <a:rPr lang="en-US" sz="1200" b="0" u="sng" dirty="0">
                          <a:solidFill>
                            <a:schemeClr val="tx1"/>
                          </a:solidFill>
                        </a:rPr>
                        <a:t>10/2018 Enters collaboration the Wilson Lab at   with U of Pennsylvania to develop AAV gene therapies. All programs use intrathecal delivery of the AAV vector.</a:t>
                      </a:r>
                      <a:endParaRPr lang="en-US" sz="1200" b="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12/01/2020 Announces rolling BLA submission of</a:t>
                      </a:r>
                      <a:r>
                        <a:rPr lang="en-US" sz="1200" b="0" u="none" baseline="0" dirty="0">
                          <a:solidFill>
                            <a:schemeClr val="tx1"/>
                          </a:solidFill>
                        </a:rPr>
                        <a:t> two component therapeutics for treatment of Late stage Pompe’s Disease.</a:t>
                      </a:r>
                    </a:p>
                    <a:p>
                      <a:pPr marL="171450" indent="-171450" algn="l">
                        <a:spcAft>
                          <a:spcPts val="600"/>
                        </a:spcAft>
                        <a:buClr>
                          <a:schemeClr val="accent6"/>
                        </a:buClr>
                        <a:buFont typeface="Arial" panose="020B0604020202020204" pitchFamily="34" charset="0"/>
                        <a:buChar char="•"/>
                      </a:pPr>
                      <a:r>
                        <a:rPr lang="en-US" sz="1200" b="0" u="sng" baseline="0" dirty="0">
                          <a:solidFill>
                            <a:schemeClr val="tx1"/>
                          </a:solidFill>
                        </a:rPr>
                        <a:t>09 29 /2021 Amicus announces spin off of its gene therapy Unit  in 600 M SPAC deal (Special Purpose acquisition Company)  with Crawley as CEO</a:t>
                      </a: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u="none" dirty="0"/>
                        <a:t>John F. Crowley is our Chairman and CEO. J</a:t>
                      </a:r>
                    </a:p>
                    <a:p>
                      <a:pPr marL="171450" indent="-171450">
                        <a:buFont typeface="Arial" panose="020B0604020202020204" pitchFamily="34" charset="0"/>
                        <a:buChar char="•"/>
                      </a:pPr>
                      <a:r>
                        <a:rPr lang="en-US" sz="1200" b="0" i="0" u="none" dirty="0"/>
                        <a:t>His involvement with biotechnology stems from the 1998 diagnosis of two of his children with Pompe disease—a severe and often fatal neuromuscular disorder. </a:t>
                      </a:r>
                    </a:p>
                    <a:p>
                      <a:pPr marL="171450" indent="-171450">
                        <a:buFont typeface="Arial" panose="020B0604020202020204" pitchFamily="34" charset="0"/>
                        <a:buChar char="•"/>
                      </a:pPr>
                      <a:r>
                        <a:rPr lang="en-US" sz="1200" b="0" i="0" u="none" dirty="0"/>
                        <a:t>In his drive to find a cure for them, he left his position at Bristol-Myers Squibb and became an entrepreneur as the Co-founder, President and CEO of Novazyme Pharmaceuticals, a biotech start-up conducting research on a new experimental treatment for Pompe disease (which he credits as ultimately saving his children’s lives). </a:t>
                      </a:r>
                    </a:p>
                    <a:p>
                      <a:pPr marL="171450" indent="-171450">
                        <a:buFont typeface="Arial" panose="020B0604020202020204" pitchFamily="34" charset="0"/>
                        <a:buChar char="•"/>
                      </a:pPr>
                      <a:r>
                        <a:rPr lang="en-US" sz="1200" b="0" i="0" u="none" dirty="0"/>
                        <a:t>In 2001, Novazyme was acquired by Genzyme Corporation and John continued to play a lead role in the development of a drug for Pompe disease as Senior Vice President, Genzyme Therapeutics.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4996">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Cranbury, NJ</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76112">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FOLD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20846">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021346">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5/2007 $330 M</a:t>
                      </a:r>
                    </a:p>
                    <a:p>
                      <a:endParaRPr lang="en-US" sz="1200" dirty="0">
                        <a:solidFill>
                          <a:schemeClr val="tx1"/>
                        </a:solidFill>
                      </a:endParaRPr>
                    </a:p>
                    <a:p>
                      <a:r>
                        <a:rPr lang="en-US" sz="1200" b="1" dirty="0">
                          <a:solidFill>
                            <a:schemeClr val="tx1"/>
                          </a:solidFill>
                        </a:rPr>
                        <a:t>Market cap 4/7/22   3.5</a:t>
                      </a:r>
                    </a:p>
                    <a:p>
                      <a:r>
                        <a:rPr lang="en-US" sz="1200" b="1" dirty="0">
                          <a:solidFill>
                            <a:schemeClr val="tx1"/>
                          </a:solidFill>
                        </a:rPr>
                        <a:t>08/15/23 3.73B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51624">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cash raised $ 843.1 M in 13 rounds. M</a:t>
                      </a:r>
                    </a:p>
                    <a:p>
                      <a:r>
                        <a:rPr lang="en-US" sz="1200" dirty="0">
                          <a:solidFill>
                            <a:schemeClr val="tx1"/>
                          </a:solidFill>
                        </a:rPr>
                        <a:t>5/2017 Raised $330M at IPO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630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190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630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6303">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Lysosomal storage disorders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6098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https://www.amicusrx.com/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4930680"/>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393" y="433552"/>
            <a:ext cx="10337800" cy="262360"/>
          </a:xfrm>
        </p:spPr>
        <p:txBody>
          <a:bodyPr>
            <a:normAutofit fontScale="90000"/>
          </a:bodyPr>
          <a:lstStyle/>
          <a:p>
            <a:r>
              <a:rPr lang="en-US" dirty="0"/>
              <a:t>                        </a:t>
            </a:r>
            <a:r>
              <a:rPr lang="en-US" sz="4400" dirty="0"/>
              <a:t>Bridge Bio Pharma</a:t>
            </a:r>
          </a:p>
        </p:txBody>
      </p:sp>
      <p:graphicFrame>
        <p:nvGraphicFramePr>
          <p:cNvPr id="5" name="Table 4"/>
          <p:cNvGraphicFramePr>
            <a:graphicFrameLocks noGrp="1"/>
          </p:cNvGraphicFramePr>
          <p:nvPr>
            <p:extLst>
              <p:ext uri="{D42A27DB-BD31-4B8C-83A1-F6EECF244321}">
                <p14:modId xmlns:p14="http://schemas.microsoft.com/office/powerpoint/2010/main" val="2315875817"/>
              </p:ext>
            </p:extLst>
          </p:nvPr>
        </p:nvGraphicFramePr>
        <p:xfrm>
          <a:off x="0" y="1245476"/>
          <a:ext cx="12191998" cy="5318576"/>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36031">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403840">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a:t>
                      </a:r>
                      <a:r>
                        <a:rPr lang="en-US" sz="2000" b="1" baseline="0" dirty="0">
                          <a:solidFill>
                            <a:schemeClr val="bg1"/>
                          </a:solidFill>
                        </a:rPr>
                        <a:t> People</a:t>
                      </a:r>
                      <a:endParaRPr lang="en-US" sz="20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7736">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04813" algn="l"/>
                        </a:tabLst>
                        <a:defRPr/>
                      </a:pPr>
                      <a:r>
                        <a:rPr lang="en-US" sz="1200" u="none" dirty="0"/>
                        <a:t>9/2014</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Series A 9/2017 raised 135M from VC syndicate incl Viking</a:t>
                      </a:r>
                      <a:r>
                        <a:rPr lang="en-US" sz="1200" u="none" baseline="0" dirty="0">
                          <a:solidFill>
                            <a:schemeClr val="tx1"/>
                          </a:solidFill>
                        </a:rPr>
                        <a:t> Global Investors, KKR,  AIG, Aisling Capital, Cormorant Capital and Janus Capital</a:t>
                      </a: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Our mission; mTo find, develop, and deliver breakthrough medicines for genetic diseases to patients as quickly and safely as possible.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Every investigational drug in our pipeline represents hope for an important segment of patients in need of a treatment. By targeting the known drivers of genetic diseases, we are applying </a:t>
                      </a:r>
                      <a:r>
                        <a:rPr lang="en-US" sz="1200" u="sng" dirty="0">
                          <a:solidFill>
                            <a:schemeClr val="tx1"/>
                          </a:solidFill>
                        </a:rPr>
                        <a:t>precision medicine techniques </a:t>
                      </a:r>
                      <a:r>
                        <a:rPr lang="en-US" sz="1200" u="none" dirty="0">
                          <a:solidFill>
                            <a:schemeClr val="tx1"/>
                          </a:solidFill>
                        </a:rPr>
                        <a:t>to develop drugs that show promise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BridgeBio has had 2 exits. BridgeBio's most notable exits include MyoKardia and Eidos Therapeutics.</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BridgeBio has acquired Eidos Therapeutics on Oct 5, 2020. They acquired Eidos Therapeutics for $175M.</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 Pipeline includes </a:t>
                      </a:r>
                      <a:r>
                        <a:rPr lang="en-US" sz="1200" u="sng" dirty="0">
                          <a:solidFill>
                            <a:schemeClr val="tx1"/>
                          </a:solidFill>
                        </a:rPr>
                        <a:t>gene therapy with AAV 5 congenital adrenal hyperplasia (CAH) and AAV9 for Canavan disease </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Other programs include various rare or ultra rare genetic  diseases with a variety of approaches.</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12/07/2020 : Announces joint venture with Maze Therapeutics on</a:t>
                      </a:r>
                      <a:r>
                        <a:rPr lang="en-US" sz="1200" u="sng" baseline="0" dirty="0">
                          <a:solidFill>
                            <a:schemeClr val="tx1"/>
                          </a:solidFill>
                        </a:rPr>
                        <a:t> </a:t>
                      </a:r>
                      <a:r>
                        <a:rPr lang="en-US" sz="1200" u="sng" dirty="0">
                          <a:solidFill>
                            <a:schemeClr val="tx1"/>
                          </a:solidFill>
                        </a:rPr>
                        <a:t> genetics form of heart failure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1" i="0" u="none" dirty="0">
                          <a:solidFill>
                            <a:schemeClr val="tx1"/>
                          </a:solidFill>
                        </a:rPr>
                        <a:t>Neil Kumar, Ph.D. has served as Founder and CEO of BridgeBio since Sept 2014 </a:t>
                      </a:r>
                      <a:r>
                        <a:rPr lang="en-US" sz="1200" b="0" i="0" u="none" dirty="0">
                          <a:solidFill>
                            <a:schemeClr val="tx1"/>
                          </a:solidFill>
                        </a:rPr>
                        <a:t>and Eidos’ Chief Executive Officer and a member of its board of directors since March 2016. </a:t>
                      </a:r>
                    </a:p>
                    <a:p>
                      <a:pPr marL="171450" indent="-171450">
                        <a:buFont typeface="Arial" panose="020B0604020202020204" pitchFamily="34" charset="0"/>
                        <a:buChar char="•"/>
                      </a:pPr>
                      <a:r>
                        <a:rPr lang="en-US" sz="1200" b="0" i="0" u="none" dirty="0">
                          <a:solidFill>
                            <a:schemeClr val="tx1"/>
                          </a:solidFill>
                        </a:rPr>
                        <a:t>and CEO of Eidos\s since 3/016. </a:t>
                      </a:r>
                    </a:p>
                    <a:p>
                      <a:pPr marL="171450" indent="-171450">
                        <a:buFont typeface="Arial" panose="020B0604020202020204" pitchFamily="34" charset="0"/>
                        <a:buChar char="•"/>
                      </a:pPr>
                      <a:r>
                        <a:rPr lang="en-US" sz="1200" b="0" i="0" u="none" dirty="0">
                          <a:solidFill>
                            <a:schemeClr val="tx1"/>
                          </a:solidFill>
                        </a:rPr>
                        <a:t>Principal at Third Rock Ventures from 2011 -14. </a:t>
                      </a:r>
                    </a:p>
                    <a:p>
                      <a:pPr marL="171450" indent="-171450">
                        <a:buFont typeface="Arial" panose="020B0604020202020204" pitchFamily="34" charset="0"/>
                        <a:buChar char="•"/>
                      </a:pPr>
                      <a:r>
                        <a:rPr lang="en-US" sz="1200" b="0" i="0" u="none" dirty="0">
                          <a:solidFill>
                            <a:schemeClr val="tx1"/>
                          </a:solidFill>
                        </a:rPr>
                        <a:t>B.S. and M.S. degrees chemical engineering from Stanford U,  Ph.D. in chemical engineering from MIT</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1" i="0" u="none" dirty="0">
                          <a:solidFill>
                            <a:schemeClr val="tx1"/>
                          </a:solidFill>
                        </a:rPr>
                        <a:t>Justin To VP of Business Development and Operations, Gene Therapy</a:t>
                      </a:r>
                    </a:p>
                    <a:p>
                      <a:pPr marL="171450" indent="-171450">
                        <a:buFont typeface="Arial" panose="020B0604020202020204" pitchFamily="34" charset="0"/>
                        <a:buChar char="•"/>
                      </a:pPr>
                      <a:endParaRPr lang="en-US" sz="1200" b="0" i="0" u="none" dirty="0">
                        <a:solidFill>
                          <a:schemeClr val="tx1"/>
                        </a:solidFill>
                      </a:endParaRPr>
                    </a:p>
                    <a:p>
                      <a:pPr marL="171450" indent="-171450">
                        <a:buFont typeface="Arial" panose="020B0604020202020204" pitchFamily="34" charset="0"/>
                        <a:buChar char="•"/>
                      </a:pPr>
                      <a:r>
                        <a:rPr lang="en-US" sz="1200" b="1" i="0" u="none" dirty="0">
                          <a:solidFill>
                            <a:schemeClr val="tx1"/>
                          </a:solidFill>
                        </a:rPr>
                        <a:t>Eli M. Wallace CSO In Residence</a:t>
                      </a:r>
                    </a:p>
                    <a:p>
                      <a:pPr marL="171450" indent="-171450">
                        <a:buFont typeface="Arial" panose="020B0604020202020204" pitchFamily="34" charset="0"/>
                        <a:buChar char="•"/>
                      </a:pPr>
                      <a:endParaRPr lang="en-US" sz="1200" b="0" i="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5262">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Virtual company based in  Palo Alto, CA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80995">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BBIO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65262">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33797">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1" dirty="0">
                          <a:solidFill>
                            <a:schemeClr val="tx1"/>
                          </a:solidFill>
                        </a:rPr>
                        <a:t>Market Cap 1/9/202</a:t>
                      </a:r>
                      <a:r>
                        <a:rPr lang="en-US" sz="1200" b="1" baseline="0" dirty="0">
                          <a:solidFill>
                            <a:schemeClr val="tx1"/>
                          </a:solidFill>
                        </a:rPr>
                        <a:t> </a:t>
                      </a:r>
                      <a:r>
                        <a:rPr lang="en-US" sz="1200" b="1" dirty="0">
                          <a:solidFill>
                            <a:schemeClr val="tx1"/>
                          </a:solidFill>
                        </a:rPr>
                        <a:t>8.04B</a:t>
                      </a:r>
                    </a:p>
                    <a:p>
                      <a:r>
                        <a:rPr lang="en-US" sz="1200" b="1" dirty="0">
                          <a:solidFill>
                            <a:schemeClr val="tx1"/>
                          </a:solidFill>
                        </a:rPr>
                        <a:t>5/28/21 8.84B</a:t>
                      </a:r>
                    </a:p>
                    <a:p>
                      <a:r>
                        <a:rPr lang="en-US" sz="1200" b="1" dirty="0">
                          <a:solidFill>
                            <a:schemeClr val="tx1"/>
                          </a:solidFill>
                        </a:rPr>
                        <a:t>11/30/2021  5.96 B</a:t>
                      </a:r>
                    </a:p>
                    <a:p>
                      <a:r>
                        <a:rPr lang="en-US" sz="1200" b="1" dirty="0">
                          <a:solidFill>
                            <a:schemeClr val="tx1"/>
                          </a:solidFill>
                        </a:rPr>
                        <a:t>8-23-23 4.69B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4953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b="1" dirty="0">
                          <a:solidFill>
                            <a:schemeClr val="tx1"/>
                          </a:solidFill>
                        </a:rPr>
                        <a:t>Total of $949.2M in funding over 5 rounds</a:t>
                      </a:r>
                      <a:r>
                        <a:rPr lang="en-US" sz="1200" b="1" baseline="0" dirty="0">
                          <a:solidFill>
                            <a:schemeClr val="tx1"/>
                          </a:solidFill>
                        </a:rPr>
                        <a:t> incl. I</a:t>
                      </a:r>
                      <a:r>
                        <a:rPr lang="en-US" sz="1200" b="1" dirty="0">
                          <a:solidFill>
                            <a:schemeClr val="tx1"/>
                          </a:solidFill>
                        </a:rPr>
                        <a:t>PO  6/2019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905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46526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Gene targeting therapies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9351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Preclin and Phase 3</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9056">
                <a:tc rowSpan="2">
                  <a:txBody>
                    <a:bodyPr/>
                    <a:lstStyle/>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65262">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BridgeBio.com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08592460"/>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BridgeBio Pipeline</a:t>
            </a:r>
          </a:p>
        </p:txBody>
      </p:sp>
      <p:sp>
        <p:nvSpPr>
          <p:cNvPr id="3" name="Text Placeholder 2"/>
          <p:cNvSpPr>
            <a:spLocks noGrp="1"/>
          </p:cNvSpPr>
          <p:nvPr>
            <p:ph type="body" idx="1"/>
          </p:nvPr>
        </p:nvSpPr>
        <p:spPr>
          <a:xfrm>
            <a:off x="609598" y="1268385"/>
            <a:ext cx="5386917" cy="639763"/>
          </a:xfrm>
        </p:spPr>
        <p:txBody>
          <a:bodyPr>
            <a:normAutofit/>
          </a:bodyPr>
          <a:lstStyle/>
          <a:p>
            <a:r>
              <a:rPr lang="en-US" dirty="0"/>
              <a:t>AAV Gene therapies</a:t>
            </a:r>
          </a:p>
        </p:txBody>
      </p:sp>
      <p:sp>
        <p:nvSpPr>
          <p:cNvPr id="5" name="Text Placeholder 4"/>
          <p:cNvSpPr>
            <a:spLocks noGrp="1"/>
          </p:cNvSpPr>
          <p:nvPr>
            <p:ph type="body" sz="quarter" idx="3"/>
          </p:nvPr>
        </p:nvSpPr>
        <p:spPr>
          <a:xfrm>
            <a:off x="6193367" y="1227065"/>
            <a:ext cx="5389033" cy="639763"/>
          </a:xfrm>
        </p:spPr>
        <p:txBody>
          <a:bodyPr/>
          <a:lstStyle/>
          <a:p>
            <a:r>
              <a:rPr lang="en-US" dirty="0"/>
              <a:t>Preclinical Program</a:t>
            </a:r>
          </a:p>
        </p:txBody>
      </p:sp>
      <p:sp>
        <p:nvSpPr>
          <p:cNvPr id="6" name="Content Placeholder 5"/>
          <p:cNvSpPr>
            <a:spLocks noGrp="1"/>
          </p:cNvSpPr>
          <p:nvPr>
            <p:ph sz="quarter" idx="4"/>
          </p:nvPr>
        </p:nvSpPr>
        <p:spPr>
          <a:xfrm>
            <a:off x="6193366" y="1945658"/>
            <a:ext cx="5389033" cy="3951288"/>
          </a:xfrm>
        </p:spPr>
        <p:txBody>
          <a:bodyPr/>
          <a:lstStyle/>
          <a:p>
            <a:r>
              <a:rPr lang="en-US" sz="2000" b="1" dirty="0"/>
              <a:t>BBP-631</a:t>
            </a:r>
            <a:r>
              <a:rPr lang="en-US" sz="2000" dirty="0"/>
              <a:t> AAV5 gene therapy for congenital adrenal hyperplasia (CAH)</a:t>
            </a:r>
          </a:p>
          <a:p>
            <a:r>
              <a:rPr lang="en-US" sz="2000" b="1" dirty="0"/>
              <a:t>BBP-812</a:t>
            </a:r>
            <a:r>
              <a:rPr lang="en-US" sz="2000" dirty="0"/>
              <a:t> AAV9 gene therapy for Canavan disease (1000 pts in US+US). Partnered with Aspa</a:t>
            </a:r>
          </a:p>
          <a:p>
            <a:pPr marL="0" indent="0">
              <a:buNone/>
            </a:pPr>
            <a:endParaRPr lang="en-US" dirty="0"/>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84</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Content Placeholder 7"/>
          <p:cNvSpPr>
            <a:spLocks noGrp="1"/>
          </p:cNvSpPr>
          <p:nvPr>
            <p:ph sz="half" idx="2"/>
          </p:nvPr>
        </p:nvSpPr>
        <p:spPr>
          <a:xfrm>
            <a:off x="609597" y="1908148"/>
            <a:ext cx="5386917" cy="3951288"/>
          </a:xfrm>
        </p:spPr>
        <p:txBody>
          <a:bodyPr>
            <a:noAutofit/>
          </a:bodyPr>
          <a:lstStyle/>
          <a:p>
            <a:r>
              <a:rPr lang="en-US" sz="1600" b="1" dirty="0"/>
              <a:t>BBP-631</a:t>
            </a:r>
            <a:r>
              <a:rPr lang="en-US" sz="1600" dirty="0"/>
              <a:t> is an investigational adeno-associated virus (AAV) gene therapy to treat CAH due to 21-hydroxylase deficiency at its source. BBP-631 is designed to deliver a functional copy of the 21-hydroxylase gene and has been shown through multiple animal studies to result in efficient and persistent delivery to the adrenal gland, where hormones are naturally made. </a:t>
            </a:r>
          </a:p>
          <a:p>
            <a:r>
              <a:rPr lang="en-US" sz="1600" b="1" dirty="0"/>
              <a:t>BBP-812</a:t>
            </a:r>
            <a:r>
              <a:rPr lang="en-US" sz="1600" dirty="0"/>
              <a:t> is an investigational adeno-associated virus (AAV) gene therapy for Canavan disease, which begins in infancy and progresses rapidly to severe neuromuscular symptoms and early mortality. Using AAV gene therapy, we seek to deliver functional copies of the ASPA gene throughout the body and into the brain, correcting the disease. Proof-of-concept work in Canavan disease mouse models has shown that our approach restores survival and normal motor function in these disease models. </a:t>
            </a:r>
          </a:p>
          <a:p>
            <a:r>
              <a:rPr lang="en-US" sz="1600" dirty="0"/>
              <a:t>GMP Manufacturing collaboration with Catalent</a:t>
            </a:r>
          </a:p>
        </p:txBody>
      </p:sp>
    </p:spTree>
    <p:extLst>
      <p:ext uri="{BB962C8B-B14F-4D97-AF65-F5344CB8AC3E}">
        <p14:creationId xmlns:p14="http://schemas.microsoft.com/office/powerpoint/2010/main" val="3448829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009877"/>
          </a:xfrm>
        </p:spPr>
        <p:txBody>
          <a:bodyPr>
            <a:normAutofit/>
          </a:bodyPr>
          <a:lstStyle/>
          <a:p>
            <a:r>
              <a:rPr lang="en-US" sz="4000" dirty="0"/>
              <a:t>BridgeBio Other Gene Target Drugs 1/3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2418336"/>
              </p:ext>
            </p:extLst>
          </p:nvPr>
        </p:nvGraphicFramePr>
        <p:xfrm>
          <a:off x="609600" y="1284514"/>
          <a:ext cx="10972800" cy="5321177"/>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32512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648046">
                <a:tc>
                  <a:txBody>
                    <a:bodyPr/>
                    <a:lstStyle/>
                    <a:p>
                      <a:r>
                        <a:rPr lang="en-US" sz="1600" dirty="0"/>
                        <a:t>Disease</a:t>
                      </a:r>
                    </a:p>
                  </a:txBody>
                  <a:tcPr marL="121920" marR="121920" marT="60960" marB="60960"/>
                </a:tc>
                <a:tc>
                  <a:txBody>
                    <a:bodyPr/>
                    <a:lstStyle/>
                    <a:p>
                      <a:r>
                        <a:rPr lang="en-US" sz="1600" dirty="0"/>
                        <a:t>Pts</a:t>
                      </a:r>
                      <a:r>
                        <a:rPr lang="en-US" sz="1600" baseline="0" dirty="0"/>
                        <a:t> U</a:t>
                      </a:r>
                      <a:r>
                        <a:rPr lang="en-US" sz="1600" dirty="0"/>
                        <a:t>S+EU</a:t>
                      </a:r>
                    </a:p>
                  </a:txBody>
                  <a:tcPr marL="121920" marR="121920" marT="60960" marB="60960"/>
                </a:tc>
                <a:tc>
                  <a:txBody>
                    <a:bodyPr/>
                    <a:lstStyle/>
                    <a:p>
                      <a:pPr algn="ctr"/>
                      <a:r>
                        <a:rPr lang="en-US" sz="2000" dirty="0"/>
                        <a:t>Treatment </a:t>
                      </a:r>
                    </a:p>
                  </a:txBody>
                  <a:tcPr marL="121920" marR="121920" marT="60960" marB="60960"/>
                </a:tc>
                <a:tc>
                  <a:txBody>
                    <a:bodyPr/>
                    <a:lstStyle/>
                    <a:p>
                      <a:pPr algn="ctr"/>
                      <a:r>
                        <a:rPr lang="en-US" sz="2000" dirty="0"/>
                        <a:t>Phase</a:t>
                      </a:r>
                    </a:p>
                  </a:txBody>
                  <a:tcPr marL="121920" marR="121920" marT="60960" marB="60960"/>
                </a:tc>
                <a:tc>
                  <a:txBody>
                    <a:bodyPr/>
                    <a:lstStyle/>
                    <a:p>
                      <a:pPr algn="ctr"/>
                      <a:r>
                        <a:rPr lang="en-US" sz="2000" dirty="0"/>
                        <a:t>Affiliate</a:t>
                      </a:r>
                    </a:p>
                  </a:txBody>
                  <a:tcPr marL="121920" marR="121920" marT="60960" marB="60960"/>
                </a:tc>
                <a:extLst>
                  <a:ext uri="{0D108BD9-81ED-4DB2-BD59-A6C34878D82A}">
                    <a16:rowId xmlns:a16="http://schemas.microsoft.com/office/drawing/2014/main" val="10000"/>
                  </a:ext>
                </a:extLst>
              </a:tr>
              <a:tr h="525637">
                <a:tc>
                  <a:txBody>
                    <a:bodyPr/>
                    <a:lstStyle/>
                    <a:p>
                      <a:r>
                        <a:rPr lang="en-US" sz="1600" b="1" dirty="0"/>
                        <a:t>TTR myloidosis </a:t>
                      </a:r>
                    </a:p>
                  </a:txBody>
                  <a:tcPr marL="121920" marR="121920" marT="60960" marB="60960"/>
                </a:tc>
                <a:tc>
                  <a:txBody>
                    <a:bodyPr/>
                    <a:lstStyle/>
                    <a:p>
                      <a:r>
                        <a:rPr lang="en-US" sz="1600" b="1" dirty="0"/>
                        <a:t>400,000</a:t>
                      </a:r>
                    </a:p>
                  </a:txBody>
                  <a:tcPr marL="121920" marR="121920" marT="60960" marB="60960"/>
                </a:tc>
                <a:tc>
                  <a:txBody>
                    <a:bodyPr/>
                    <a:lstStyle/>
                    <a:p>
                      <a:r>
                        <a:rPr lang="en-US" sz="1600" b="1" dirty="0"/>
                        <a:t>Acoramidis small molecule</a:t>
                      </a:r>
                    </a:p>
                  </a:txBody>
                  <a:tcPr marL="121920" marR="121920" marT="60960" marB="60960"/>
                </a:tc>
                <a:tc>
                  <a:txBody>
                    <a:bodyPr/>
                    <a:lstStyle/>
                    <a:p>
                      <a:r>
                        <a:rPr lang="en-US" sz="1600" b="1" dirty="0"/>
                        <a:t>Phase 3</a:t>
                      </a:r>
                    </a:p>
                  </a:txBody>
                  <a:tcPr marL="121920" marR="121920" marT="60960" marB="60960"/>
                </a:tc>
                <a:tc>
                  <a:txBody>
                    <a:bodyPr/>
                    <a:lstStyle/>
                    <a:p>
                      <a:r>
                        <a:rPr lang="en-US" sz="1600" b="1" dirty="0"/>
                        <a:t>Eidos</a:t>
                      </a:r>
                    </a:p>
                  </a:txBody>
                  <a:tcPr marL="121920" marR="121920" marT="60960" marB="60960"/>
                </a:tc>
                <a:extLst>
                  <a:ext uri="{0D108BD9-81ED-4DB2-BD59-A6C34878D82A}">
                    <a16:rowId xmlns:a16="http://schemas.microsoft.com/office/drawing/2014/main" val="10001"/>
                  </a:ext>
                </a:extLst>
              </a:tr>
              <a:tr h="648046">
                <a:tc>
                  <a:txBody>
                    <a:bodyPr/>
                    <a:lstStyle/>
                    <a:p>
                      <a:r>
                        <a:rPr lang="en-US" sz="1600" dirty="0"/>
                        <a:t>MoCD Type A (MoCD-A), </a:t>
                      </a:r>
                    </a:p>
                  </a:txBody>
                  <a:tcPr marL="121920" marR="121920" marT="60960" marB="60960"/>
                </a:tc>
                <a:tc>
                  <a:txBody>
                    <a:bodyPr/>
                    <a:lstStyle/>
                    <a:p>
                      <a:r>
                        <a:rPr lang="en-US" sz="1600" dirty="0"/>
                        <a:t>100</a:t>
                      </a:r>
                    </a:p>
                  </a:txBody>
                  <a:tcPr marL="121920" marR="121920" marT="60960" marB="60960"/>
                </a:tc>
                <a:tc>
                  <a:txBody>
                    <a:bodyPr/>
                    <a:lstStyle/>
                    <a:p>
                      <a:r>
                        <a:rPr lang="en-US" sz="1600" dirty="0"/>
                        <a:t>Fosdenopterin /syhhthetic cPMP</a:t>
                      </a:r>
                    </a:p>
                  </a:txBody>
                  <a:tcPr marL="121920" marR="121920" marT="60960" marB="60960"/>
                </a:tc>
                <a:tc>
                  <a:txBody>
                    <a:bodyPr/>
                    <a:lstStyle/>
                    <a:p>
                      <a:r>
                        <a:rPr lang="en-US" sz="1600" dirty="0"/>
                        <a:t>NDA  12/201</a:t>
                      </a:r>
                    </a:p>
                  </a:txBody>
                  <a:tcPr marL="121920" marR="121920" marT="60960" marB="60960"/>
                </a:tc>
                <a:tc>
                  <a:txBody>
                    <a:bodyPr/>
                    <a:lstStyle/>
                    <a:p>
                      <a:r>
                        <a:rPr lang="en-US" sz="1600" dirty="0"/>
                        <a:t>Origin</a:t>
                      </a:r>
                    </a:p>
                  </a:txBody>
                  <a:tcPr marL="121920" marR="121920" marT="60960" marB="60960"/>
                </a:tc>
                <a:extLst>
                  <a:ext uri="{0D108BD9-81ED-4DB2-BD59-A6C34878D82A}">
                    <a16:rowId xmlns:a16="http://schemas.microsoft.com/office/drawing/2014/main" val="10002"/>
                  </a:ext>
                </a:extLst>
              </a:tr>
              <a:tr h="648046">
                <a:tc>
                  <a:txBody>
                    <a:bodyPr/>
                    <a:lstStyle/>
                    <a:p>
                      <a:r>
                        <a:rPr lang="en-US" sz="1600" dirty="0"/>
                        <a:t>Gorlin Syndrome and High Frequ. Basal Cell </a:t>
                      </a:r>
                    </a:p>
                  </a:txBody>
                  <a:tcPr marL="121920" marR="121920" marT="60960" marB="60960"/>
                </a:tc>
                <a:tc>
                  <a:txBody>
                    <a:bodyPr/>
                    <a:lstStyle/>
                    <a:p>
                      <a:r>
                        <a:rPr lang="en-US" sz="1600" dirty="0"/>
                        <a:t>120,000</a:t>
                      </a:r>
                    </a:p>
                  </a:txBody>
                  <a:tcPr marL="121920" marR="121920" marT="60960" marB="60960"/>
                </a:tc>
                <a:tc>
                  <a:txBody>
                    <a:bodyPr/>
                    <a:lstStyle/>
                    <a:p>
                      <a:r>
                        <a:rPr lang="en-US" sz="1600" dirty="0"/>
                        <a:t>Patidegib Topical Gel </a:t>
                      </a:r>
                    </a:p>
                  </a:txBody>
                  <a:tcPr marL="121920" marR="121920" marT="60960" marB="60960"/>
                </a:tc>
                <a:tc>
                  <a:txBody>
                    <a:bodyPr/>
                    <a:lstStyle/>
                    <a:p>
                      <a:r>
                        <a:rPr lang="en-US" sz="1600" dirty="0"/>
                        <a:t>Phase 3</a:t>
                      </a:r>
                    </a:p>
                  </a:txBody>
                  <a:tcPr marL="121920" marR="121920" marT="60960" marB="60960"/>
                </a:tc>
                <a:tc>
                  <a:txBody>
                    <a:bodyPr/>
                    <a:lstStyle/>
                    <a:p>
                      <a:r>
                        <a:rPr lang="en-US" sz="1600" dirty="0"/>
                        <a:t>Cellepharm</a:t>
                      </a:r>
                    </a:p>
                  </a:txBody>
                  <a:tcPr marL="121920" marR="121920" marT="60960" marB="60960"/>
                </a:tc>
                <a:extLst>
                  <a:ext uri="{0D108BD9-81ED-4DB2-BD59-A6C34878D82A}">
                    <a16:rowId xmlns:a16="http://schemas.microsoft.com/office/drawing/2014/main" val="10003"/>
                  </a:ext>
                </a:extLst>
              </a:tr>
              <a:tr h="648046">
                <a:tc>
                  <a:txBody>
                    <a:bodyPr/>
                    <a:lstStyle/>
                    <a:p>
                      <a:r>
                        <a:rPr lang="en-US" sz="1600" dirty="0"/>
                        <a:t>chondroplasia</a:t>
                      </a:r>
                    </a:p>
                  </a:txBody>
                  <a:tcPr marL="121920" marR="121920" marT="60960" marB="60960"/>
                </a:tc>
                <a:tc>
                  <a:txBody>
                    <a:bodyPr/>
                    <a:lstStyle/>
                    <a:p>
                      <a:r>
                        <a:rPr lang="en-US" sz="1600" dirty="0"/>
                        <a:t>55,000</a:t>
                      </a:r>
                    </a:p>
                  </a:txBody>
                  <a:tcPr marL="121920" marR="121920" marT="60960" marB="60960"/>
                </a:tc>
                <a:tc>
                  <a:txBody>
                    <a:bodyPr/>
                    <a:lstStyle/>
                    <a:p>
                      <a:r>
                        <a:rPr lang="en-US" sz="1600" dirty="0"/>
                        <a:t>Low-dose infigratnibFGFR1-3 inhibit</a:t>
                      </a:r>
                    </a:p>
                  </a:txBody>
                  <a:tcPr marL="121920" marR="121920" marT="60960" marB="60960"/>
                </a:tc>
                <a:tc>
                  <a:txBody>
                    <a:bodyPr/>
                    <a:lstStyle/>
                    <a:p>
                      <a:r>
                        <a:rPr lang="en-US" sz="1600" dirty="0"/>
                        <a:t>Phase 2</a:t>
                      </a:r>
                    </a:p>
                  </a:txBody>
                  <a:tcPr marL="121920" marR="121920" marT="60960" marB="60960"/>
                </a:tc>
                <a:tc>
                  <a:txBody>
                    <a:bodyPr/>
                    <a:lstStyle/>
                    <a:p>
                      <a:r>
                        <a:rPr lang="en-US" sz="1600" dirty="0"/>
                        <a:t>QED Therapeutics</a:t>
                      </a:r>
                    </a:p>
                  </a:txBody>
                  <a:tcPr marL="121920" marR="121920" marT="60960" marB="60960"/>
                </a:tc>
                <a:extLst>
                  <a:ext uri="{0D108BD9-81ED-4DB2-BD59-A6C34878D82A}">
                    <a16:rowId xmlns:a16="http://schemas.microsoft.com/office/drawing/2014/main" val="10004"/>
                  </a:ext>
                </a:extLst>
              </a:tr>
              <a:tr h="907264">
                <a:tc>
                  <a:txBody>
                    <a:bodyPr/>
                    <a:lstStyle/>
                    <a:p>
                      <a:r>
                        <a:rPr lang="en-US" sz="1600" dirty="0"/>
                        <a:t>Autosomal Domin.</a:t>
                      </a:r>
                      <a:r>
                        <a:rPr lang="en-US" sz="1600" baseline="0" dirty="0"/>
                        <a:t> </a:t>
                      </a:r>
                      <a:r>
                        <a:rPr lang="en-US" sz="1600" dirty="0"/>
                        <a:t>Hypocalcemia Type 1  Hypoparathyroidism</a:t>
                      </a:r>
                    </a:p>
                  </a:txBody>
                  <a:tcPr marL="121920" marR="121920" marT="60960" marB="60960"/>
                </a:tc>
                <a:tc>
                  <a:txBody>
                    <a:bodyPr/>
                    <a:lstStyle/>
                    <a:p>
                      <a:r>
                        <a:rPr lang="en-US" sz="1600" dirty="0"/>
                        <a:t>12,000-200,000</a:t>
                      </a:r>
                    </a:p>
                  </a:txBody>
                  <a:tcPr marL="121920" marR="121920" marT="60960" marB="60960"/>
                </a:tc>
                <a:tc>
                  <a:txBody>
                    <a:bodyPr/>
                    <a:lstStyle/>
                    <a:p>
                      <a:r>
                        <a:rPr lang="en-US" sz="1600" dirty="0"/>
                        <a:t>Encaleret smnal small molecule antagonist of the calcium sensing receptor </a:t>
                      </a:r>
                    </a:p>
                  </a:txBody>
                  <a:tcPr marL="121920" marR="121920" marT="60960" marB="60960"/>
                </a:tc>
                <a:tc>
                  <a:txBody>
                    <a:bodyPr/>
                    <a:lstStyle/>
                    <a:p>
                      <a:r>
                        <a:rPr lang="en-US" sz="1600" dirty="0"/>
                        <a:t>Phase</a:t>
                      </a:r>
                      <a:r>
                        <a:rPr lang="en-US" sz="1600" baseline="0" dirty="0"/>
                        <a:t> 2</a:t>
                      </a:r>
                      <a:endParaRPr lang="en-US" sz="1600" dirty="0"/>
                    </a:p>
                  </a:txBody>
                  <a:tcPr marL="121920" marR="121920" marT="60960" marB="60960"/>
                </a:tc>
                <a:tc>
                  <a:txBody>
                    <a:bodyPr/>
                    <a:lstStyle/>
                    <a:p>
                      <a:r>
                        <a:rPr lang="en-US" sz="1600" dirty="0"/>
                        <a:t>calcilytix</a:t>
                      </a:r>
                    </a:p>
                  </a:txBody>
                  <a:tcPr marL="121920" marR="121920" marT="60960" marB="60960"/>
                </a:tc>
                <a:extLst>
                  <a:ext uri="{0D108BD9-81ED-4DB2-BD59-A6C34878D82A}">
                    <a16:rowId xmlns:a16="http://schemas.microsoft.com/office/drawing/2014/main" val="10005"/>
                  </a:ext>
                </a:extLst>
              </a:tr>
              <a:tr h="648046">
                <a:tc>
                  <a:txBody>
                    <a:bodyPr/>
                    <a:lstStyle/>
                    <a:p>
                      <a:r>
                        <a:rPr lang="en-US" sz="1600" dirty="0"/>
                        <a:t>Dystrophic Epidermolysis Bullosa</a:t>
                      </a:r>
                    </a:p>
                  </a:txBody>
                  <a:tcPr marL="121920" marR="121920" marT="60960" marB="60960"/>
                </a:tc>
                <a:tc>
                  <a:txBody>
                    <a:bodyPr/>
                    <a:lstStyle/>
                    <a:p>
                      <a:r>
                        <a:rPr lang="en-US" sz="1600" dirty="0"/>
                        <a:t>1,500</a:t>
                      </a:r>
                    </a:p>
                  </a:txBody>
                  <a:tcPr marL="121920" marR="121920" marT="60960" marB="60960"/>
                </a:tc>
                <a:tc>
                  <a:txBody>
                    <a:bodyPr/>
                    <a:lstStyle/>
                    <a:p>
                      <a:r>
                        <a:rPr lang="en-US" sz="1600" dirty="0"/>
                        <a:t>BBP-589 Recombinant Collagen 7 for rDEB</a:t>
                      </a:r>
                    </a:p>
                  </a:txBody>
                  <a:tcPr marL="121920" marR="121920" marT="60960" marB="60960"/>
                </a:tc>
                <a:tc>
                  <a:txBody>
                    <a:bodyPr/>
                    <a:lstStyle/>
                    <a:p>
                      <a:r>
                        <a:rPr lang="en-US" sz="1600" dirty="0"/>
                        <a:t>Phase 1-2</a:t>
                      </a:r>
                    </a:p>
                  </a:txBody>
                  <a:tcPr marL="121920" marR="121920" marT="60960" marB="60960"/>
                </a:tc>
                <a:tc>
                  <a:txBody>
                    <a:bodyPr/>
                    <a:lstStyle/>
                    <a:p>
                      <a:r>
                        <a:rPr lang="en-US" sz="1600" dirty="0"/>
                        <a:t>Phoenix Tissue repair</a:t>
                      </a:r>
                    </a:p>
                  </a:txBody>
                  <a:tcPr marL="121920" marR="121920" marT="60960" marB="60960"/>
                </a:tc>
                <a:extLst>
                  <a:ext uri="{0D108BD9-81ED-4DB2-BD59-A6C34878D82A}">
                    <a16:rowId xmlns:a16="http://schemas.microsoft.com/office/drawing/2014/main" val="10006"/>
                  </a:ext>
                </a:extLst>
              </a:tr>
              <a:tr h="648046">
                <a:tc>
                  <a:txBody>
                    <a:bodyPr/>
                    <a:lstStyle/>
                    <a:p>
                      <a:r>
                        <a:rPr lang="en-US" sz="1600" dirty="0"/>
                        <a:t>Leber Congenital/</a:t>
                      </a:r>
                    </a:p>
                    <a:p>
                      <a:r>
                        <a:rPr lang="en-US" sz="1600" dirty="0"/>
                        <a:t>Retinitis</a:t>
                      </a:r>
                      <a:r>
                        <a:rPr lang="en-US" sz="1600" baseline="0" dirty="0"/>
                        <a:t> Pigmentosa</a:t>
                      </a:r>
                      <a:endParaRPr lang="en-US" sz="1600" dirty="0"/>
                    </a:p>
                  </a:txBody>
                  <a:tcPr marL="121920" marR="121920" marT="60960" marB="60960"/>
                </a:tc>
                <a:tc>
                  <a:txBody>
                    <a:bodyPr/>
                    <a:lstStyle/>
                    <a:p>
                      <a:r>
                        <a:rPr lang="en-US" sz="1600" dirty="0"/>
                        <a:t>2,000</a:t>
                      </a:r>
                    </a:p>
                  </a:txBody>
                  <a:tcPr marL="121920" marR="121920" marT="60960" marB="60960"/>
                </a:tc>
                <a:tc>
                  <a:txBody>
                    <a:bodyPr/>
                    <a:lstStyle/>
                    <a:p>
                      <a:r>
                        <a:rPr lang="en-US" sz="1600" dirty="0"/>
                        <a:t>Synthetic Retinoid </a:t>
                      </a:r>
                    </a:p>
                  </a:txBody>
                  <a:tcPr marL="121920" marR="121920" marT="60960" marB="60960"/>
                </a:tc>
                <a:tc>
                  <a:txBody>
                    <a:bodyPr/>
                    <a:lstStyle/>
                    <a:p>
                      <a:r>
                        <a:rPr lang="en-US" sz="1600" dirty="0"/>
                        <a:t>Phase 1-2</a:t>
                      </a:r>
                    </a:p>
                  </a:txBody>
                  <a:tcPr marL="121920" marR="121920" marT="60960" marB="60960"/>
                </a:tc>
                <a:tc>
                  <a:txBody>
                    <a:bodyPr/>
                    <a:lstStyle/>
                    <a:p>
                      <a:r>
                        <a:rPr lang="en-US" sz="1600" dirty="0"/>
                        <a:t>Retinagenix</a:t>
                      </a:r>
                    </a:p>
                  </a:txBody>
                  <a:tcPr marL="121920" marR="121920" marT="60960" marB="6096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1388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894"/>
            <a:ext cx="10972800" cy="1143000"/>
          </a:xfrm>
        </p:spPr>
        <p:txBody>
          <a:bodyPr>
            <a:normAutofit/>
          </a:bodyPr>
          <a:lstStyle/>
          <a:p>
            <a:r>
              <a:rPr lang="en-US" sz="4000" dirty="0" err="1"/>
              <a:t>BridgeBio</a:t>
            </a:r>
            <a:r>
              <a:rPr lang="en-US" sz="4000" dirty="0"/>
              <a:t> Other Gene Target Drugs 2/3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9617972"/>
              </p:ext>
            </p:extLst>
          </p:nvPr>
        </p:nvGraphicFramePr>
        <p:xfrm>
          <a:off x="-2" y="912110"/>
          <a:ext cx="12192002" cy="594589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1032934">
                  <a:extLst>
                    <a:ext uri="{9D8B030D-6E8A-4147-A177-3AD203B41FA5}">
                      <a16:colId xmlns:a16="http://schemas.microsoft.com/office/drawing/2014/main" val="20001"/>
                    </a:ext>
                  </a:extLst>
                </a:gridCol>
                <a:gridCol w="3595512">
                  <a:extLst>
                    <a:ext uri="{9D8B030D-6E8A-4147-A177-3AD203B41FA5}">
                      <a16:colId xmlns:a16="http://schemas.microsoft.com/office/drawing/2014/main" val="20002"/>
                    </a:ext>
                  </a:extLst>
                </a:gridCol>
                <a:gridCol w="2257778">
                  <a:extLst>
                    <a:ext uri="{9D8B030D-6E8A-4147-A177-3AD203B41FA5}">
                      <a16:colId xmlns:a16="http://schemas.microsoft.com/office/drawing/2014/main" val="20003"/>
                    </a:ext>
                  </a:extLst>
                </a:gridCol>
                <a:gridCol w="2257778">
                  <a:extLst>
                    <a:ext uri="{9D8B030D-6E8A-4147-A177-3AD203B41FA5}">
                      <a16:colId xmlns:a16="http://schemas.microsoft.com/office/drawing/2014/main" val="20004"/>
                    </a:ext>
                  </a:extLst>
                </a:gridCol>
              </a:tblGrid>
              <a:tr h="870264">
                <a:tc>
                  <a:txBody>
                    <a:bodyPr/>
                    <a:lstStyle/>
                    <a:p>
                      <a:r>
                        <a:rPr lang="en-US" sz="1600"/>
                        <a:t>Disease</a:t>
                      </a:r>
                      <a:endParaRPr lang="en-US" sz="1600" dirty="0"/>
                    </a:p>
                  </a:txBody>
                  <a:tcPr marL="121920" marR="121920" marT="60960" marB="60960"/>
                </a:tc>
                <a:tc>
                  <a:txBody>
                    <a:bodyPr/>
                    <a:lstStyle/>
                    <a:p>
                      <a:r>
                        <a:rPr lang="en-US" sz="1600"/>
                        <a:t>Bumber US+EU</a:t>
                      </a:r>
                      <a:endParaRPr lang="en-US" sz="1600" dirty="0"/>
                    </a:p>
                  </a:txBody>
                  <a:tcPr marL="121920" marR="121920" marT="60960" marB="60960"/>
                </a:tc>
                <a:tc>
                  <a:txBody>
                    <a:bodyPr/>
                    <a:lstStyle/>
                    <a:p>
                      <a:r>
                        <a:rPr lang="en-US" sz="1600" dirty="0"/>
                        <a:t>Treatment </a:t>
                      </a:r>
                    </a:p>
                  </a:txBody>
                  <a:tcPr marL="121920" marR="121920" marT="60960" marB="60960"/>
                </a:tc>
                <a:tc>
                  <a:txBody>
                    <a:bodyPr/>
                    <a:lstStyle/>
                    <a:p>
                      <a:r>
                        <a:rPr lang="en-US" sz="1600"/>
                        <a:t>Phase</a:t>
                      </a:r>
                      <a:endParaRPr lang="en-US" sz="1600" dirty="0"/>
                    </a:p>
                  </a:txBody>
                  <a:tcPr marL="121920" marR="121920" marT="60960" marB="60960"/>
                </a:tc>
                <a:tc>
                  <a:txBody>
                    <a:bodyPr/>
                    <a:lstStyle/>
                    <a:p>
                      <a:r>
                        <a:rPr lang="en-US" sz="1600" dirty="0"/>
                        <a:t>Affiliate</a:t>
                      </a:r>
                    </a:p>
                  </a:txBody>
                  <a:tcPr marL="121920" marR="121920" marT="60960" marB="60960"/>
                </a:tc>
                <a:extLst>
                  <a:ext uri="{0D108BD9-81ED-4DB2-BD59-A6C34878D82A}">
                    <a16:rowId xmlns:a16="http://schemas.microsoft.com/office/drawing/2014/main" val="10000"/>
                  </a:ext>
                </a:extLst>
              </a:tr>
              <a:tr h="870264">
                <a:tc>
                  <a:txBody>
                    <a:bodyPr/>
                    <a:lstStyle/>
                    <a:p>
                      <a:r>
                        <a:rPr lang="en-US" sz="1600" b="1" dirty="0"/>
                        <a:t>Limb-Girdle Muscular Dystrophy 2i (LGMD2i)</a:t>
                      </a:r>
                    </a:p>
                  </a:txBody>
                  <a:tcPr marL="121920" marR="121920" marT="60960" marB="60960"/>
                </a:tc>
                <a:tc>
                  <a:txBody>
                    <a:bodyPr/>
                    <a:lstStyle/>
                    <a:p>
                      <a:r>
                        <a:rPr lang="en-US" sz="1600" b="1" dirty="0"/>
                        <a:t>7,000</a:t>
                      </a:r>
                    </a:p>
                  </a:txBody>
                  <a:tcPr marL="121920" marR="121920" marT="60960" marB="60960"/>
                </a:tc>
                <a:tc>
                  <a:txBody>
                    <a:bodyPr/>
                    <a:lstStyle/>
                    <a:p>
                      <a:r>
                        <a:rPr lang="en-US" sz="1600" b="1" dirty="0"/>
                        <a:t>BBP-418 Glycosylati Substrate Pro-drug for LGMD2i</a:t>
                      </a:r>
                    </a:p>
                  </a:txBody>
                  <a:tcPr marL="121920" marR="121920" marT="60960" marB="60960"/>
                </a:tc>
                <a:tc>
                  <a:txBody>
                    <a:bodyPr/>
                    <a:lstStyle/>
                    <a:p>
                      <a:r>
                        <a:rPr lang="en-US" sz="1600" b="1" dirty="0"/>
                        <a:t>Phase 1</a:t>
                      </a:r>
                    </a:p>
                  </a:txBody>
                  <a:tcPr marL="121920" marR="121920" marT="60960" marB="60960"/>
                </a:tc>
                <a:tc>
                  <a:txBody>
                    <a:bodyPr/>
                    <a:lstStyle/>
                    <a:p>
                      <a:r>
                        <a:rPr lang="en-US" sz="1600" b="1" dirty="0"/>
                        <a:t>ML Bioaolutiona</a:t>
                      </a:r>
                    </a:p>
                  </a:txBody>
                  <a:tcPr marL="121920" marR="121920" marT="60960" marB="60960"/>
                </a:tc>
                <a:extLst>
                  <a:ext uri="{0D108BD9-81ED-4DB2-BD59-A6C34878D82A}">
                    <a16:rowId xmlns:a16="http://schemas.microsoft.com/office/drawing/2014/main" val="10001"/>
                  </a:ext>
                </a:extLst>
              </a:tr>
              <a:tr h="1118909">
                <a:tc>
                  <a:txBody>
                    <a:bodyPr/>
                    <a:lstStyle/>
                    <a:p>
                      <a:r>
                        <a:rPr lang="en-US" sz="1600" dirty="0"/>
                        <a:t>Venous and lymphatic malformations (VM and LM, mutatiate dTEK / PIK3CA </a:t>
                      </a:r>
                    </a:p>
                  </a:txBody>
                  <a:tcPr marL="121920" marR="121920" marT="60960" marB="60960"/>
                </a:tc>
                <a:tc>
                  <a:txBody>
                    <a:bodyPr/>
                    <a:lstStyle/>
                    <a:p>
                      <a:r>
                        <a:rPr lang="en-US" sz="1600" dirty="0"/>
                        <a:t>117,000</a:t>
                      </a:r>
                    </a:p>
                  </a:txBody>
                  <a:tcPr marL="121920" marR="121920" marT="60960" marB="60960"/>
                </a:tc>
                <a:tc>
                  <a:txBody>
                    <a:bodyPr/>
                    <a:lstStyle/>
                    <a:p>
                      <a:r>
                        <a:rPr lang="en-US" sz="1600" dirty="0"/>
                        <a:t>Topical PI3Ka Inhibitor for VM &amp; LM</a:t>
                      </a:r>
                    </a:p>
                  </a:txBody>
                  <a:tcPr marL="121920" marR="121920" marT="60960" marB="60960"/>
                </a:tc>
                <a:tc>
                  <a:txBody>
                    <a:bodyPr/>
                    <a:lstStyle/>
                    <a:p>
                      <a:r>
                        <a:rPr lang="en-US" sz="1600" dirty="0"/>
                        <a:t>Phase 1</a:t>
                      </a:r>
                    </a:p>
                  </a:txBody>
                  <a:tcPr marL="121920" marR="121920" marT="60960" marB="60960"/>
                </a:tc>
                <a:tc>
                  <a:txBody>
                    <a:bodyPr/>
                    <a:lstStyle/>
                    <a:p>
                      <a:r>
                        <a:rPr lang="en-US" sz="1600" dirty="0"/>
                        <a:t>Venthera</a:t>
                      </a:r>
                    </a:p>
                  </a:txBody>
                  <a:tcPr marL="121920" marR="121920" marT="60960" marB="60960"/>
                </a:tc>
                <a:extLst>
                  <a:ext uri="{0D108BD9-81ED-4DB2-BD59-A6C34878D82A}">
                    <a16:rowId xmlns:a16="http://schemas.microsoft.com/office/drawing/2014/main" val="10002"/>
                  </a:ext>
                </a:extLst>
              </a:tr>
              <a:tr h="870264">
                <a:tc>
                  <a:txBody>
                    <a:bodyPr/>
                    <a:lstStyle/>
                    <a:p>
                      <a:r>
                        <a:rPr lang="en-US" sz="1600" dirty="0"/>
                        <a:t>Primary Hyperoxaluria Type 1</a:t>
                      </a:r>
                    </a:p>
                  </a:txBody>
                  <a:tcPr marL="121920" marR="121920" marT="60960" marB="60960"/>
                </a:tc>
                <a:tc>
                  <a:txBody>
                    <a:bodyPr/>
                    <a:lstStyle/>
                    <a:p>
                      <a:r>
                        <a:rPr lang="en-US" sz="1600" dirty="0"/>
                        <a:t>5,000-1.5M</a:t>
                      </a:r>
                    </a:p>
                  </a:txBody>
                  <a:tcPr marL="121920" marR="121920" marT="60960" marB="60960"/>
                </a:tc>
                <a:tc>
                  <a:txBody>
                    <a:bodyPr/>
                    <a:lstStyle/>
                    <a:p>
                      <a:r>
                        <a:rPr lang="en-US" sz="1600" dirty="0"/>
                        <a:t>BBP-711 GO Inhibitor of glycolate oxidase (GO) </a:t>
                      </a:r>
                    </a:p>
                    <a:p>
                      <a:endParaRPr lang="en-US" sz="1600" dirty="0"/>
                    </a:p>
                  </a:txBody>
                  <a:tcPr marL="121920" marR="121920" marT="60960" marB="60960"/>
                </a:tc>
                <a:tc>
                  <a:txBody>
                    <a:bodyPr/>
                    <a:lstStyle/>
                    <a:p>
                      <a:r>
                        <a:rPr lang="en-US" sz="1600" dirty="0"/>
                        <a:t>Preclin</a:t>
                      </a:r>
                    </a:p>
                  </a:txBody>
                  <a:tcPr marL="121920" marR="121920" marT="60960" marB="60960"/>
                </a:tc>
                <a:tc>
                  <a:txBody>
                    <a:bodyPr/>
                    <a:lstStyle/>
                    <a:p>
                      <a:r>
                        <a:rPr lang="en-US" sz="1600" dirty="0"/>
                        <a:t>CoA</a:t>
                      </a:r>
                    </a:p>
                  </a:txBody>
                  <a:tcPr marL="121920" marR="121920" marT="60960" marB="60960"/>
                </a:tc>
                <a:extLst>
                  <a:ext uri="{0D108BD9-81ED-4DB2-BD59-A6C34878D82A}">
                    <a16:rowId xmlns:a16="http://schemas.microsoft.com/office/drawing/2014/main" val="10003"/>
                  </a:ext>
                </a:extLst>
              </a:tr>
              <a:tr h="1066467">
                <a:tc>
                  <a:txBody>
                    <a:bodyPr/>
                    <a:lstStyle/>
                    <a:p>
                      <a:r>
                        <a:rPr lang="en-US" sz="1600" dirty="0"/>
                        <a:t>PKAN &amp; Organic Acidemias</a:t>
                      </a:r>
                    </a:p>
                    <a:p>
                      <a:r>
                        <a:rPr lang="en-US" sz="1600" dirty="0"/>
                        <a:t>Primary Hyperoxaluria Type 1 (PH1) and frequent kidney stone formation</a:t>
                      </a:r>
                    </a:p>
                  </a:txBody>
                  <a:tcPr marL="121920" marR="121920" marT="60960" marB="60960"/>
                </a:tc>
                <a:tc>
                  <a:txBody>
                    <a:bodyPr/>
                    <a:lstStyle/>
                    <a:p>
                      <a:r>
                        <a:rPr lang="en-US" sz="1600" dirty="0"/>
                        <a:t>7,000</a:t>
                      </a:r>
                    </a:p>
                  </a:txBody>
                  <a:tcPr marL="121920" marR="121920" marT="60960" marB="60960"/>
                </a:tc>
                <a:tc>
                  <a:txBody>
                    <a:bodyPr/>
                    <a:lstStyle/>
                    <a:p>
                      <a:r>
                        <a:rPr lang="en-US" sz="1600" dirty="0"/>
                        <a:t>BBP-671 PanK Activator </a:t>
                      </a:r>
                    </a:p>
                    <a:p>
                      <a:endParaRPr lang="en-US" sz="1600" dirty="0"/>
                    </a:p>
                  </a:txBody>
                  <a:tcPr marL="121920" marR="121920" marT="60960" marB="60960"/>
                </a:tc>
                <a:tc>
                  <a:txBody>
                    <a:bodyPr/>
                    <a:lstStyle/>
                    <a:p>
                      <a:r>
                        <a:rPr lang="en-US" sz="1600" dirty="0"/>
                        <a:t>Preclin</a:t>
                      </a:r>
                    </a:p>
                  </a:txBody>
                  <a:tcPr marL="121920" marR="121920" marT="60960" marB="60960"/>
                </a:tc>
                <a:tc>
                  <a:txBody>
                    <a:bodyPr/>
                    <a:lstStyle/>
                    <a:p>
                      <a:r>
                        <a:rPr lang="en-US" sz="1600" dirty="0"/>
                        <a:t>orfan</a:t>
                      </a:r>
                    </a:p>
                  </a:txBody>
                  <a:tcPr marL="121920" marR="121920" marT="60960" marB="60960"/>
                </a:tc>
                <a:extLst>
                  <a:ext uri="{0D108BD9-81ED-4DB2-BD59-A6C34878D82A}">
                    <a16:rowId xmlns:a16="http://schemas.microsoft.com/office/drawing/2014/main" val="10004"/>
                  </a:ext>
                </a:extLst>
              </a:tr>
              <a:tr h="1118909">
                <a:tc>
                  <a:txBody>
                    <a:bodyPr/>
                    <a:lstStyle/>
                    <a:p>
                      <a:r>
                        <a:rPr lang="en-US" sz="1600" dirty="0"/>
                        <a:t>Pantothenate kinase-associ neurodegeneration (PKAN), </a:t>
                      </a:r>
                    </a:p>
                  </a:txBody>
                  <a:tcPr marL="121920" marR="121920" marT="60960" marB="60960"/>
                </a:tc>
                <a:tc>
                  <a:txBody>
                    <a:bodyPr/>
                    <a:lstStyle/>
                    <a:p>
                      <a:endParaRPr lang="en-US" sz="1600" dirty="0"/>
                    </a:p>
                  </a:txBody>
                  <a:tcPr marL="121920" marR="121920" marT="60960" marB="60960"/>
                </a:tc>
                <a:tc>
                  <a:txBody>
                    <a:bodyPr/>
                    <a:lstStyle/>
                    <a:p>
                      <a:r>
                        <a:rPr lang="en-US" sz="1600" dirty="0"/>
                        <a:t>small molecules can bind to all three PanK isoforms</a:t>
                      </a:r>
                    </a:p>
                  </a:txBody>
                  <a:tcPr marL="121920" marR="121920" marT="60960" marB="60960"/>
                </a:tc>
                <a:tc>
                  <a:txBody>
                    <a:bodyPr/>
                    <a:lstStyle/>
                    <a:p>
                      <a:r>
                        <a:rPr lang="en-US" sz="1600" dirty="0"/>
                        <a:t>Preclin</a:t>
                      </a:r>
                    </a:p>
                  </a:txBody>
                  <a:tcPr marL="121920" marR="121920" marT="60960" marB="60960"/>
                </a:tc>
                <a:tc>
                  <a:txBody>
                    <a:bodyPr/>
                    <a:lstStyle/>
                    <a:p>
                      <a:r>
                        <a:rPr lang="en-US" sz="1600" dirty="0"/>
                        <a:t>CoA</a:t>
                      </a:r>
                    </a:p>
                  </a:txBody>
                  <a:tcPr marL="121920" marR="121920" marT="60960" marB="6096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86</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4552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BridgeBio Other Gene Target Drugs 3/3</a:t>
            </a:r>
          </a:p>
        </p:txBody>
      </p:sp>
      <p:graphicFrame>
        <p:nvGraphicFramePr>
          <p:cNvPr id="5" name="Content Placeholder 4"/>
          <p:cNvGraphicFramePr>
            <a:graphicFrameLocks noGrp="1"/>
          </p:cNvGraphicFramePr>
          <p:nvPr>
            <p:ph idx="1"/>
          </p:nvPr>
        </p:nvGraphicFramePr>
        <p:xfrm>
          <a:off x="609600" y="1210491"/>
          <a:ext cx="10972800" cy="5547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215538">
                <a:tc>
                  <a:txBody>
                    <a:bodyPr/>
                    <a:lstStyle/>
                    <a:p>
                      <a:pPr algn="ctr"/>
                      <a:r>
                        <a:rPr lang="en-US" sz="2000" dirty="0"/>
                        <a:t>Disease</a:t>
                      </a:r>
                    </a:p>
                  </a:txBody>
                  <a:tcPr marL="121920" marR="121920" marT="60960" marB="60960"/>
                </a:tc>
                <a:tc>
                  <a:txBody>
                    <a:bodyPr/>
                    <a:lstStyle/>
                    <a:p>
                      <a:pPr algn="ctr"/>
                      <a:r>
                        <a:rPr lang="en-US" sz="2000" dirty="0"/>
                        <a:t>Bumber US+EU</a:t>
                      </a:r>
                    </a:p>
                  </a:txBody>
                  <a:tcPr marL="121920" marR="121920" marT="60960" marB="60960"/>
                </a:tc>
                <a:tc>
                  <a:txBody>
                    <a:bodyPr/>
                    <a:lstStyle/>
                    <a:p>
                      <a:pPr algn="ctr"/>
                      <a:r>
                        <a:rPr lang="en-US" sz="2000" dirty="0"/>
                        <a:t>Treatment </a:t>
                      </a:r>
                    </a:p>
                  </a:txBody>
                  <a:tcPr marL="121920" marR="121920" marT="60960" marB="60960"/>
                </a:tc>
                <a:tc>
                  <a:txBody>
                    <a:bodyPr/>
                    <a:lstStyle/>
                    <a:p>
                      <a:pPr algn="ctr"/>
                      <a:r>
                        <a:rPr lang="en-US" sz="2000" dirty="0"/>
                        <a:t>Phase</a:t>
                      </a:r>
                    </a:p>
                  </a:txBody>
                  <a:tcPr marL="121920" marR="121920" marT="60960" marB="60960"/>
                </a:tc>
                <a:tc>
                  <a:txBody>
                    <a:bodyPr/>
                    <a:lstStyle/>
                    <a:p>
                      <a:pPr algn="ctr"/>
                      <a:r>
                        <a:rPr lang="en-US" sz="2000" dirty="0"/>
                        <a:t>Affiliate</a:t>
                      </a:r>
                    </a:p>
                  </a:txBody>
                  <a:tcPr marL="121920" marR="121920" marT="60960" marB="60960"/>
                </a:tc>
                <a:extLst>
                  <a:ext uri="{0D108BD9-81ED-4DB2-BD59-A6C34878D82A}">
                    <a16:rowId xmlns:a16="http://schemas.microsoft.com/office/drawing/2014/main" val="10000"/>
                  </a:ext>
                </a:extLst>
              </a:tr>
              <a:tr h="853440">
                <a:tc>
                  <a:txBody>
                    <a:bodyPr/>
                    <a:lstStyle/>
                    <a:p>
                      <a:r>
                        <a:rPr lang="en-US" sz="1600" b="1" dirty="0"/>
                        <a:t>Netherton Syndrome severe skin inflammation, scaling</a:t>
                      </a:r>
                    </a:p>
                  </a:txBody>
                  <a:tcPr marL="121920" marR="121920" marT="60960" marB="60960"/>
                </a:tc>
                <a:tc>
                  <a:txBody>
                    <a:bodyPr/>
                    <a:lstStyle/>
                    <a:p>
                      <a:r>
                        <a:rPr lang="en-US" sz="1600" b="1" dirty="0"/>
                        <a:t>11,000</a:t>
                      </a:r>
                    </a:p>
                  </a:txBody>
                  <a:tcPr marL="121920" marR="121920" marT="60960" marB="60960"/>
                </a:tc>
                <a:tc>
                  <a:txBody>
                    <a:bodyPr/>
                    <a:lstStyle/>
                    <a:p>
                      <a:r>
                        <a:rPr lang="en-US" sz="1600" b="1" dirty="0"/>
                        <a:t>BBP-561</a:t>
                      </a:r>
                    </a:p>
                    <a:p>
                      <a:r>
                        <a:rPr lang="en-US" sz="1600" b="1" dirty="0"/>
                        <a:t>KLK 5/7 Inhibitor for Netherton Syndrome</a:t>
                      </a:r>
                    </a:p>
                  </a:txBody>
                  <a:tcPr marL="121920" marR="121920" marT="60960" marB="60960"/>
                </a:tc>
                <a:tc>
                  <a:txBody>
                    <a:bodyPr/>
                    <a:lstStyle/>
                    <a:p>
                      <a:r>
                        <a:rPr lang="en-US" sz="1600" b="1" dirty="0"/>
                        <a:t>Preclin</a:t>
                      </a:r>
                    </a:p>
                  </a:txBody>
                  <a:tcPr marL="121920" marR="121920" marT="60960" marB="60960"/>
                </a:tc>
                <a:tc>
                  <a:txBody>
                    <a:bodyPr/>
                    <a:lstStyle/>
                    <a:p>
                      <a:r>
                        <a:rPr lang="en-US" sz="1600" b="1" dirty="0"/>
                        <a:t>MoST</a:t>
                      </a:r>
                    </a:p>
                  </a:txBody>
                  <a:tcPr marL="121920" marR="121920" marT="60960" marB="60960"/>
                </a:tc>
                <a:extLst>
                  <a:ext uri="{0D108BD9-81ED-4DB2-BD59-A6C34878D82A}">
                    <a16:rowId xmlns:a16="http://schemas.microsoft.com/office/drawing/2014/main" val="10001"/>
                  </a:ext>
                </a:extLst>
              </a:tr>
              <a:tr h="609600">
                <a:tc>
                  <a:txBody>
                    <a:bodyPr/>
                    <a:lstStyle/>
                    <a:p>
                      <a:r>
                        <a:rPr lang="en-US" sz="1600" dirty="0"/>
                        <a:t>PTEN</a:t>
                      </a:r>
                      <a:r>
                        <a:rPr lang="en-US" sz="1600" baseline="0" dirty="0"/>
                        <a:t> autism</a:t>
                      </a:r>
                      <a:endParaRPr lang="en-US" sz="1600" dirty="0"/>
                    </a:p>
                  </a:txBody>
                  <a:tcPr marL="121920" marR="121920" marT="60960" marB="60960"/>
                </a:tc>
                <a:tc>
                  <a:txBody>
                    <a:bodyPr/>
                    <a:lstStyle/>
                    <a:p>
                      <a:r>
                        <a:rPr lang="en-US" sz="1600" dirty="0"/>
                        <a:t>120,000</a:t>
                      </a:r>
                    </a:p>
                  </a:txBody>
                  <a:tcPr marL="121920" marR="121920" marT="60960" marB="60960"/>
                </a:tc>
                <a:tc>
                  <a:txBody>
                    <a:bodyPr/>
                    <a:lstStyle/>
                    <a:p>
                      <a:r>
                        <a:rPr lang="en-US" sz="1600" dirty="0"/>
                        <a:t>BBP-472 PI3KB inhibitor for PTEN Autism</a:t>
                      </a:r>
                    </a:p>
                  </a:txBody>
                  <a:tcPr marL="121920" marR="121920" marT="60960" marB="60960"/>
                </a:tc>
                <a:tc>
                  <a:txBody>
                    <a:bodyPr/>
                    <a:lstStyle/>
                    <a:p>
                      <a:r>
                        <a:rPr lang="en-US" sz="1600" dirty="0"/>
                        <a:t>Preclin</a:t>
                      </a:r>
                    </a:p>
                  </a:txBody>
                  <a:tcPr marL="121920" marR="121920" marT="60960" marB="60960"/>
                </a:tc>
                <a:tc>
                  <a:txBody>
                    <a:bodyPr/>
                    <a:lstStyle/>
                    <a:p>
                      <a:endParaRPr lang="en-US" sz="1600" dirty="0"/>
                    </a:p>
                  </a:txBody>
                  <a:tcPr marL="121920" marR="121920" marT="60960" marB="60960"/>
                </a:tc>
                <a:extLst>
                  <a:ext uri="{0D108BD9-81ED-4DB2-BD59-A6C34878D82A}">
                    <a16:rowId xmlns:a16="http://schemas.microsoft.com/office/drawing/2014/main" val="10002"/>
                  </a:ext>
                </a:extLst>
              </a:tr>
              <a:tr h="655320">
                <a:tc>
                  <a:txBody>
                    <a:bodyPr/>
                    <a:lstStyle/>
                    <a:p>
                      <a:r>
                        <a:rPr lang="en-US" sz="1600" dirty="0"/>
                        <a:t>Leber’s Hereditary Optic europathy, (LHON)</a:t>
                      </a:r>
                    </a:p>
                  </a:txBody>
                  <a:tcPr marL="121920" marR="121920" marT="60960" marB="60960"/>
                </a:tc>
                <a:tc>
                  <a:txBody>
                    <a:bodyPr/>
                    <a:lstStyle/>
                    <a:p>
                      <a:r>
                        <a:rPr lang="en-US" sz="1600" dirty="0"/>
                        <a:t>20,000</a:t>
                      </a:r>
                    </a:p>
                  </a:txBody>
                  <a:tcPr marL="121920" marR="121920" marT="60960" marB="60960"/>
                </a:tc>
                <a:tc>
                  <a:txBody>
                    <a:bodyPr/>
                    <a:lstStyle/>
                    <a:p>
                      <a:r>
                        <a:rPr lang="en-US" sz="1600" dirty="0"/>
                        <a:t>BBP-761Succinate Pro-drug for LHON</a:t>
                      </a:r>
                    </a:p>
                  </a:txBody>
                  <a:tcPr marL="121920" marR="121920" marT="60960" marB="60960"/>
                </a:tc>
                <a:tc>
                  <a:txBody>
                    <a:bodyPr/>
                    <a:lstStyle/>
                    <a:p>
                      <a:r>
                        <a:rPr lang="en-US" sz="1600" dirty="0"/>
                        <a:t>Preclin</a:t>
                      </a:r>
                    </a:p>
                  </a:txBody>
                  <a:tcPr marL="121920" marR="121920" marT="60960" marB="60960"/>
                </a:tc>
                <a:tc>
                  <a:txBody>
                    <a:bodyPr/>
                    <a:lstStyle/>
                    <a:p>
                      <a:r>
                        <a:rPr lang="en-US" sz="1600" dirty="0"/>
                        <a:t>fortify</a:t>
                      </a:r>
                    </a:p>
                  </a:txBody>
                  <a:tcPr marL="121920" marR="121920" marT="60960" marB="60960"/>
                </a:tc>
                <a:extLst>
                  <a:ext uri="{0D108BD9-81ED-4DB2-BD59-A6C34878D82A}">
                    <a16:rowId xmlns:a16="http://schemas.microsoft.com/office/drawing/2014/main" val="10003"/>
                  </a:ext>
                </a:extLst>
              </a:tr>
              <a:tr h="609600">
                <a:tc>
                  <a:txBody>
                    <a:bodyPr/>
                    <a:lstStyle/>
                    <a:p>
                      <a:r>
                        <a:rPr lang="en-US" sz="1600" dirty="0"/>
                        <a:t>FGFR3 + cancers holangiocancer</a:t>
                      </a:r>
                    </a:p>
                  </a:txBody>
                  <a:tcPr marL="121920" marR="121920" marT="60960" marB="60960"/>
                </a:tc>
                <a:tc>
                  <a:txBody>
                    <a:bodyPr/>
                    <a:lstStyle/>
                    <a:p>
                      <a:r>
                        <a:rPr lang="en-US" sz="1600" dirty="0"/>
                        <a:t>37,000</a:t>
                      </a:r>
                    </a:p>
                  </a:txBody>
                  <a:tcPr marL="121920" marR="121920" marT="60960" marB="60960"/>
                </a:tc>
                <a:tc>
                  <a:txBody>
                    <a:bodyPr/>
                    <a:lstStyle/>
                    <a:p>
                      <a:r>
                        <a:rPr lang="en-US" sz="1600" dirty="0"/>
                        <a:t>High-dose infigratinib</a:t>
                      </a:r>
                    </a:p>
                    <a:p>
                      <a:r>
                        <a:rPr lang="en-US" sz="1600" dirty="0"/>
                        <a:t>FGFR1-3 inhibitor</a:t>
                      </a:r>
                    </a:p>
                  </a:txBody>
                  <a:tcPr marL="121920" marR="121920" marT="60960" marB="60960"/>
                </a:tc>
                <a:tc>
                  <a:txBody>
                    <a:bodyPr/>
                    <a:lstStyle/>
                    <a:p>
                      <a:r>
                        <a:rPr lang="en-US" sz="1600" dirty="0"/>
                        <a:t>Phae 1</a:t>
                      </a:r>
                    </a:p>
                  </a:txBody>
                  <a:tcPr marL="121920" marR="121920" marT="60960" marB="60960"/>
                </a:tc>
                <a:tc>
                  <a:txBody>
                    <a:bodyPr/>
                    <a:lstStyle/>
                    <a:p>
                      <a:r>
                        <a:rPr lang="en-US" sz="1600" dirty="0"/>
                        <a:t>QED</a:t>
                      </a:r>
                    </a:p>
                  </a:txBody>
                  <a:tcPr marL="121920" marR="121920" marT="60960" marB="60960"/>
                </a:tc>
                <a:extLst>
                  <a:ext uri="{0D108BD9-81ED-4DB2-BD59-A6C34878D82A}">
                    <a16:rowId xmlns:a16="http://schemas.microsoft.com/office/drawing/2014/main" val="10004"/>
                  </a:ext>
                </a:extLst>
              </a:tr>
              <a:tr h="853440">
                <a:tc>
                  <a:txBody>
                    <a:bodyPr/>
                    <a:lstStyle/>
                    <a:p>
                      <a:r>
                        <a:rPr lang="en-US" sz="1600" dirty="0"/>
                        <a:t>RTTK driven cancers PTPN11 gene, RAS/ERK /MAPK  athway </a:t>
                      </a:r>
                    </a:p>
                  </a:txBody>
                  <a:tcPr marL="121920" marR="121920" marT="60960" marB="60960"/>
                </a:tc>
                <a:tc>
                  <a:txBody>
                    <a:bodyPr/>
                    <a:lstStyle/>
                    <a:p>
                      <a:r>
                        <a:rPr lang="en-US" sz="1600" dirty="0"/>
                        <a:t>500,000</a:t>
                      </a:r>
                    </a:p>
                  </a:txBody>
                  <a:tcPr marL="121920" marR="121920" marT="60960" marB="60960"/>
                </a:tc>
                <a:tc>
                  <a:txBody>
                    <a:bodyPr/>
                    <a:lstStyle/>
                    <a:p>
                      <a:r>
                        <a:rPr lang="en-US" sz="1600" dirty="0"/>
                        <a:t>BBP-398SHP2 Inhibitor for RTK cancers</a:t>
                      </a:r>
                    </a:p>
                    <a:p>
                      <a:endParaRPr lang="en-US" sz="1600" dirty="0"/>
                    </a:p>
                  </a:txBody>
                  <a:tcPr marL="121920" marR="121920" marT="60960" marB="60960"/>
                </a:tc>
                <a:tc>
                  <a:txBody>
                    <a:bodyPr/>
                    <a:lstStyle/>
                    <a:p>
                      <a:r>
                        <a:rPr lang="en-US" sz="1600" dirty="0"/>
                        <a:t>Phase</a:t>
                      </a:r>
                      <a:r>
                        <a:rPr lang="en-US" sz="1600" baseline="0" dirty="0"/>
                        <a:t> 1</a:t>
                      </a:r>
                      <a:endParaRPr lang="en-US" sz="1600" dirty="0"/>
                    </a:p>
                  </a:txBody>
                  <a:tcPr marL="121920" marR="121920" marT="60960" marB="60960"/>
                </a:tc>
                <a:tc>
                  <a:txBody>
                    <a:bodyPr/>
                    <a:lstStyle/>
                    <a:p>
                      <a:r>
                        <a:rPr lang="en-US" sz="1600" dirty="0"/>
                        <a:t>navire</a:t>
                      </a:r>
                    </a:p>
                  </a:txBody>
                  <a:tcPr marL="121920" marR="121920" marT="60960" marB="60960"/>
                </a:tc>
                <a:extLst>
                  <a:ext uri="{0D108BD9-81ED-4DB2-BD59-A6C34878D82A}">
                    <a16:rowId xmlns:a16="http://schemas.microsoft.com/office/drawing/2014/main" val="10005"/>
                  </a:ext>
                </a:extLst>
              </a:tr>
              <a:tr h="381000">
                <a:tc>
                  <a:txBody>
                    <a:bodyPr/>
                    <a:lstStyle/>
                    <a:p>
                      <a:r>
                        <a:rPr lang="en-US" sz="1600" dirty="0"/>
                        <a:t>K-RAS</a:t>
                      </a:r>
                      <a:r>
                        <a:rPr lang="en-US" sz="1600" baseline="0" dirty="0"/>
                        <a:t> driven cancers</a:t>
                      </a:r>
                      <a:endParaRPr lang="en-US" sz="1600" dirty="0"/>
                    </a:p>
                  </a:txBody>
                  <a:tcPr marL="121920" marR="121920" marT="60960" marB="60960"/>
                </a:tc>
                <a:tc>
                  <a:txBody>
                    <a:bodyPr/>
                    <a:lstStyle/>
                    <a:p>
                      <a:r>
                        <a:rPr lang="en-US" sz="1600" dirty="0"/>
                        <a:t>500,000</a:t>
                      </a:r>
                    </a:p>
                  </a:txBody>
                  <a:tcPr marL="121920" marR="121920" marT="60960" marB="60960"/>
                </a:tc>
                <a:tc>
                  <a:txBody>
                    <a:bodyPr/>
                    <a:lstStyle/>
                    <a:p>
                      <a:r>
                        <a:rPr lang="en-US" sz="1600" dirty="0"/>
                        <a:t>BBP-454KRAS Inhibitor </a:t>
                      </a:r>
                    </a:p>
                  </a:txBody>
                  <a:tcPr marL="121920" marR="121920" marT="60960" marB="60960"/>
                </a:tc>
                <a:tc>
                  <a:txBody>
                    <a:bodyPr/>
                    <a:lstStyle/>
                    <a:p>
                      <a:r>
                        <a:rPr lang="en-US" sz="1600" dirty="0"/>
                        <a:t>Preclin</a:t>
                      </a:r>
                    </a:p>
                  </a:txBody>
                  <a:tcPr marL="121920" marR="121920" marT="60960" marB="60960"/>
                </a:tc>
                <a:tc>
                  <a:txBody>
                    <a:bodyPr/>
                    <a:lstStyle/>
                    <a:p>
                      <a:r>
                        <a:rPr lang="en-US" sz="1600" dirty="0"/>
                        <a:t>TheRas</a:t>
                      </a:r>
                    </a:p>
                  </a:txBody>
                  <a:tcPr marL="121920" marR="121920" marT="60960" marB="60960"/>
                </a:tc>
                <a:extLst>
                  <a:ext uri="{0D108BD9-81ED-4DB2-BD59-A6C34878D82A}">
                    <a16:rowId xmlns:a16="http://schemas.microsoft.com/office/drawing/2014/main" val="10006"/>
                  </a:ext>
                </a:extLst>
              </a:tr>
              <a:tr h="853440">
                <a:tc>
                  <a:txBody>
                    <a:bodyPr/>
                    <a:lstStyle/>
                    <a:p>
                      <a:r>
                        <a:rPr lang="en-US" sz="1600" dirty="0"/>
                        <a:t>Multiple tumors</a:t>
                      </a:r>
                    </a:p>
                  </a:txBody>
                  <a:tcPr marL="121920" marR="121920" marT="60960" marB="60960"/>
                </a:tc>
                <a:tc>
                  <a:txBody>
                    <a:bodyPr/>
                    <a:lstStyle/>
                    <a:p>
                      <a:r>
                        <a:rPr lang="en-US" sz="1600" dirty="0"/>
                        <a:t>500,000</a:t>
                      </a:r>
                    </a:p>
                  </a:txBody>
                  <a:tcPr marL="121920" marR="121920" marT="60960" marB="60960"/>
                </a:tc>
                <a:tc>
                  <a:txBody>
                    <a:bodyPr/>
                    <a:lstStyle/>
                    <a:p>
                      <a:r>
                        <a:rPr lang="en-US" sz="1600" dirty="0"/>
                        <a:t>BBP-954 OraGPX4 neutralizes toxic free radicals. </a:t>
                      </a:r>
                    </a:p>
                  </a:txBody>
                  <a:tcPr marL="121920" marR="121920" marT="60960" marB="60960"/>
                </a:tc>
                <a:tc>
                  <a:txBody>
                    <a:bodyPr/>
                    <a:lstStyle/>
                    <a:p>
                      <a:r>
                        <a:rPr lang="en-US" sz="1600" dirty="0"/>
                        <a:t>Preclin</a:t>
                      </a:r>
                    </a:p>
                  </a:txBody>
                  <a:tcPr marL="121920" marR="121920" marT="60960" marB="60960"/>
                </a:tc>
                <a:tc>
                  <a:txBody>
                    <a:bodyPr/>
                    <a:lstStyle/>
                    <a:p>
                      <a:r>
                        <a:rPr lang="en-US" sz="1600" dirty="0"/>
                        <a:t>ferro</a:t>
                      </a:r>
                    </a:p>
                  </a:txBody>
                  <a:tcPr marL="121920" marR="121920" marT="60960" marB="6096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87</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3390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6652" y="185357"/>
            <a:ext cx="10337800" cy="262360"/>
          </a:xfrm>
        </p:spPr>
        <p:txBody>
          <a:bodyPr>
            <a:normAutofit fontScale="90000"/>
          </a:bodyPr>
          <a:lstStyle/>
          <a:p>
            <a:r>
              <a:rPr lang="en-US" dirty="0"/>
              <a:t>                      </a:t>
            </a:r>
            <a:r>
              <a:rPr lang="en-US" sz="4400" dirty="0"/>
              <a:t>Krystal Biotech</a:t>
            </a:r>
          </a:p>
        </p:txBody>
      </p:sp>
      <p:graphicFrame>
        <p:nvGraphicFramePr>
          <p:cNvPr id="5" name="Table 4"/>
          <p:cNvGraphicFramePr>
            <a:graphicFrameLocks noGrp="1"/>
          </p:cNvGraphicFramePr>
          <p:nvPr>
            <p:extLst>
              <p:ext uri="{D42A27DB-BD31-4B8C-83A1-F6EECF244321}">
                <p14:modId xmlns:p14="http://schemas.microsoft.com/office/powerpoint/2010/main" val="2110627202"/>
              </p:ext>
            </p:extLst>
          </p:nvPr>
        </p:nvGraphicFramePr>
        <p:xfrm>
          <a:off x="0" y="720204"/>
          <a:ext cx="12192000" cy="6137794"/>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89842">
                <a:tc gridSpan="2">
                  <a:txBody>
                    <a:bodyPr/>
                    <a:lstStyle/>
                    <a:p>
                      <a:pPr algn="l"/>
                      <a:endParaRPr lang="en-US" sz="1500" b="1"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2">
                              <a:lumMod val="90000"/>
                            </a:schemeClr>
                          </a:solidFill>
                        </a:rPr>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13332">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2015</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Our modified HSV-1 is a replication-defective, non-integrating viral vector that can efficiently penetrate a broad range of skin cells. Use of our proprietary, </a:t>
                      </a:r>
                      <a:r>
                        <a:rPr lang="en-US" sz="1200" u="sng" dirty="0">
                          <a:solidFill>
                            <a:schemeClr val="tx1"/>
                          </a:solidFill>
                        </a:rPr>
                        <a:t>modified HSV-1 as a gene therapy platform h</a:t>
                      </a:r>
                      <a:r>
                        <a:rPr lang="en-US" sz="1200" u="none" dirty="0">
                          <a:solidFill>
                            <a:schemeClr val="tx1"/>
                          </a:solidFill>
                        </a:rPr>
                        <a:t>as a number of distinct advantages over other viral gene therapy vectors, including: 1) it can be administered topically; 2) it transduces dividing and non-dividing cells, increasing 1.7Bg the efficiency of therapeutic gene transfer; 3) it is non-replicating and is diluted by cell divisions, leading to transient transgene expression; 4) its high payload capacity can accommodate large or multiple genes; 5) it allows for repeat administration; and 6) it does not insert itself into, or otherwise disrupt, the human genome. The myriad benefits of our engineered vector make the STAR-D platform a suitable choice for direct and repeat delivery of therapeutic genes to the skin.</a:t>
                      </a:r>
                    </a:p>
                    <a:p>
                      <a:pPr marL="171450" indent="-171450" algn="l">
                        <a:spcAft>
                          <a:spcPts val="600"/>
                        </a:spcAft>
                        <a:buClr>
                          <a:schemeClr val="accent6"/>
                        </a:buClr>
                        <a:buFont typeface="Arial" panose="020B0604020202020204" pitchFamily="34" charset="0"/>
                        <a:buChar char="•"/>
                      </a:pPr>
                      <a:r>
                        <a:rPr lang="en-US" sz="1200" u="sng" dirty="0">
                          <a:solidFill>
                            <a:schemeClr val="tx1"/>
                          </a:solidFill>
                        </a:rPr>
                        <a:t>KB103 for Dystrophic Epidermolysis Bullosa</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KB103 is Krystal's patented lead product candidate that seeks to use gene therapy to treat all forms of dystrophic epidermolysis bullosa, or DEB. KB103 uses Krystal's STAR-D technology to deliver functional human COL7A1 genes directly to the skin of affected patients. The COL7A1 genes then express functional collagen VII to form anchoring fibrils, thus stabilizing the patient's otherwise</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1/24/2020: breaks ground on 2</a:t>
                      </a:r>
                      <a:r>
                        <a:rPr lang="en-US" sz="1200" u="none" baseline="30000" dirty="0">
                          <a:solidFill>
                            <a:schemeClr val="tx1"/>
                          </a:solidFill>
                        </a:rPr>
                        <a:t>nd</a:t>
                      </a:r>
                      <a:r>
                        <a:rPr lang="en-US" sz="1200" u="none" dirty="0">
                          <a:solidFill>
                            <a:schemeClr val="tx1"/>
                          </a:solidFill>
                        </a:rPr>
                        <a:t> commercial manufacturing  site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10/08/2020 To present positive pre clinical data at ASDS Virtual Meeting; </a:t>
                      </a:r>
                      <a:r>
                        <a:rPr lang="en-US" sz="1200" u="sng" dirty="0">
                          <a:solidFill>
                            <a:schemeClr val="tx1"/>
                          </a:solidFill>
                        </a:rPr>
                        <a:t>11/29/2021 announced positive Phase 3 results on dystrophic Epidermolysis Bullosa</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u="sng" dirty="0"/>
                        <a:t>Chairman &amp; CEO K Krish Krishnan </a:t>
                      </a:r>
                      <a:r>
                        <a:rPr lang="en-US" sz="1200" b="0" i="0" dirty="0"/>
                        <a:t>is an accomplished biotech executive. He was specifically involved in two successful IPOs (COO/CFO of New River Pharmaceuticals, Inc., NASDAQ: NRPH) and COO of Intrexon Corporation, Inc., NYSE:XON), approval of the blockbuster drug Vyvanse (for ADHD in 2007) and the sale of New River Pharmaceuticals, Inc. to Shire Pharmaceuticals, plc for $2.6 billion.</a:t>
                      </a:r>
                    </a:p>
                    <a:p>
                      <a:pPr marL="171450" indent="-171450">
                        <a:buFont typeface="Arial" panose="020B0604020202020204" pitchFamily="34" charset="0"/>
                        <a:buChar char="•"/>
                      </a:pPr>
                      <a:r>
                        <a:rPr lang="en-US" sz="1200" b="0" i="0" dirty="0"/>
                        <a:t>Undergraduate degree from the Indian Institute of Technology and a graduate degree in Finance from The Wharton School at U</a:t>
                      </a:r>
                      <a:r>
                        <a:rPr lang="en-US" sz="1200" b="0" i="0" baseline="0" dirty="0"/>
                        <a:t> of Penn</a:t>
                      </a:r>
                      <a:endParaRPr lang="en-US" sz="1200" b="0" i="0" dirty="0"/>
                    </a:p>
                    <a:p>
                      <a:pPr marL="171450" indent="-171450">
                        <a:buFont typeface="Arial" panose="020B0604020202020204" pitchFamily="34" charset="0"/>
                        <a:buChar char="•"/>
                      </a:pPr>
                      <a:r>
                        <a:rPr lang="en-US" sz="1200" b="0" i="0" u="sng" dirty="0"/>
                        <a:t>Founder and COO</a:t>
                      </a:r>
                      <a:r>
                        <a:rPr lang="en-US" sz="1200" b="0" i="0" u="sng" baseline="0" dirty="0"/>
                        <a:t> : Suma Krishnan </a:t>
                      </a:r>
                      <a:r>
                        <a:rPr lang="en-US" sz="1200" b="0" i="0" baseline="0" dirty="0"/>
                        <a:t>has 25 years of drug development experience as Head of Therapeutics at Intrexon Corporation (NYSE:XON). She began her career as a discovery scientist for Janssen Pharmaceuticals, Inc.</a:t>
                      </a:r>
                    </a:p>
                    <a:p>
                      <a:pPr marL="171450" indent="-171450">
                        <a:buFont typeface="Arial" panose="020B0604020202020204" pitchFamily="34" charset="0"/>
                        <a:buChar char="•"/>
                      </a:pPr>
                      <a:r>
                        <a:rPr lang="en-US" sz="1200" b="0" i="0" baseline="0" dirty="0"/>
                        <a:t>Master of Science in Organic Chemistry from Villanova University, an M.B.A. from Institute of Management and Research.</a:t>
                      </a:r>
                      <a:endParaRPr lang="en-US" sz="1200" b="0" i="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3332">
                <a:tc>
                  <a:txBody>
                    <a:bodyPr/>
                    <a:lstStyle/>
                    <a:p>
                      <a:pPr algn="l">
                        <a:spcAft>
                          <a:spcPts val="600"/>
                        </a:spcAft>
                      </a:pPr>
                      <a:r>
                        <a:rPr lang="en-US" sz="1200" b="1" u="none" dirty="0">
                          <a:solidFill>
                            <a:schemeClr val="tx1"/>
                          </a:solidFill>
                        </a:rPr>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Pittsburgh, PA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97368">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KRYS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89635">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071393">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1" dirty="0">
                        <a:solidFill>
                          <a:schemeClr val="tx1"/>
                        </a:solidFill>
                      </a:endParaRPr>
                    </a:p>
                    <a:p>
                      <a:r>
                        <a:rPr lang="en-US" sz="1200" b="0" dirty="0">
                          <a:solidFill>
                            <a:schemeClr val="tx1"/>
                          </a:solidFill>
                        </a:rPr>
                        <a:t>At IPO 9/2017 $96.4 M</a:t>
                      </a:r>
                    </a:p>
                    <a:p>
                      <a:endParaRPr lang="en-US" sz="1200" b="1" dirty="0">
                        <a:solidFill>
                          <a:schemeClr val="tx1"/>
                        </a:solidFill>
                      </a:endParaRPr>
                    </a:p>
                    <a:p>
                      <a:r>
                        <a:rPr lang="en-US" sz="1200" b="1" dirty="0">
                          <a:solidFill>
                            <a:schemeClr val="tx1"/>
                          </a:solidFill>
                        </a:rPr>
                        <a:t>Market Cap 4/7/22  1.7B</a:t>
                      </a:r>
                    </a:p>
                    <a:p>
                      <a:r>
                        <a:rPr lang="en-US" sz="1200" b="1" dirty="0">
                          <a:solidFill>
                            <a:schemeClr val="tx1"/>
                          </a:solidFill>
                        </a:rPr>
                        <a:t>8-23-23 3.5B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877474">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8/2017 Sun Pharma $7 M</a:t>
                      </a:r>
                    </a:p>
                    <a:p>
                      <a:r>
                        <a:rPr lang="en-US" sz="1200" dirty="0">
                          <a:solidFill>
                            <a:schemeClr val="tx1"/>
                          </a:solidFill>
                        </a:rPr>
                        <a:t>IPO raised $ 546 M in 6 rounds,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571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solidFill>
                            <a:schemeClr val="tx1"/>
                          </a:solidFill>
                        </a:rPr>
                        <a:t>RSV-1 viral vector</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9571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472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489635">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Dystrophic Epidermolysis bullosa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89635">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Krystalbio.com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89403987"/>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2290" y="191814"/>
            <a:ext cx="10337800" cy="711200"/>
          </a:xfrm>
        </p:spPr>
        <p:txBody>
          <a:bodyPr>
            <a:normAutofit fontScale="90000"/>
          </a:bodyPr>
          <a:lstStyle/>
          <a:p>
            <a:r>
              <a:rPr lang="en-US" dirty="0"/>
              <a:t>                      </a:t>
            </a:r>
            <a:r>
              <a:rPr lang="en-US" sz="4400" dirty="0"/>
              <a:t>REGENXBIO Inc </a:t>
            </a:r>
          </a:p>
        </p:txBody>
      </p:sp>
      <p:graphicFrame>
        <p:nvGraphicFramePr>
          <p:cNvPr id="5" name="Table 4"/>
          <p:cNvGraphicFramePr>
            <a:graphicFrameLocks noGrp="1"/>
          </p:cNvGraphicFramePr>
          <p:nvPr>
            <p:extLst>
              <p:ext uri="{D42A27DB-BD31-4B8C-83A1-F6EECF244321}">
                <p14:modId xmlns:p14="http://schemas.microsoft.com/office/powerpoint/2010/main" val="2443636170"/>
              </p:ext>
            </p:extLst>
          </p:nvPr>
        </p:nvGraphicFramePr>
        <p:xfrm>
          <a:off x="0" y="1193801"/>
          <a:ext cx="12191998" cy="5664199"/>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25413">
                  <a:extLst>
                    <a:ext uri="{9D8B030D-6E8A-4147-A177-3AD203B41FA5}">
                      <a16:colId xmlns:a16="http://schemas.microsoft.com/office/drawing/2014/main" val="20001"/>
                    </a:ext>
                  </a:extLst>
                </a:gridCol>
                <a:gridCol w="5255855">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1636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35596">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2009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buFont typeface="Wingdings" panose="05000000000000000000" pitchFamily="2" charset="2"/>
                        <a:buChar char="§"/>
                      </a:pPr>
                      <a:r>
                        <a:rPr lang="en-US" sz="1200" b="0" i="0" u="none" strike="noStrike" dirty="0">
                          <a:solidFill>
                            <a:srgbClr val="000000"/>
                          </a:solidFill>
                          <a:effectLst/>
                          <a:latin typeface="+mn-lt"/>
                          <a:cs typeface="Calibri" panose="020F0502020204030204" pitchFamily="34" charset="0"/>
                        </a:rPr>
                        <a:t>Novel AAV (NAV) Technology Platform (licensed from U of Penn, developed in James Wilson’s Lab)n consists of exclusive rights to AAV7, AAV8, AAV9, AAVrh10 and over 100 other novel AAV vectors (NAV Vectors). We currently have exclusive rights to over 100 patents and patent applications worldwide covering our NAV Vectors, including composition of matter claims for AAV7, AAV8, AAV9 and AAVrh10, as well as methods for their manufacture and therapeutic uses. We believe this patent portfolio forms a strong foundation for our current programs and with our ongoing research and development, we expect to continue to expand this robust patent portfolio.</a:t>
                      </a:r>
                    </a:p>
                    <a:p>
                      <a:pPr marL="171450" indent="-171450" algn="l">
                        <a:buFont typeface="Wingdings" panose="05000000000000000000" pitchFamily="2" charset="2"/>
                        <a:buChar char="§"/>
                      </a:pPr>
                      <a:endParaRPr lang="en-US" sz="1200" b="0" i="0" u="none" strike="noStrike" dirty="0">
                        <a:solidFill>
                          <a:srgbClr val="000000"/>
                        </a:solidFill>
                        <a:effectLst/>
                        <a:latin typeface="+mn-lt"/>
                        <a:cs typeface="Calibri" panose="020F0502020204030204" pitchFamily="34" charset="0"/>
                      </a:endParaRPr>
                    </a:p>
                    <a:p>
                      <a:pPr marL="171450" indent="-171450" algn="l">
                        <a:buFont typeface="Wingdings" panose="05000000000000000000" pitchFamily="2" charset="2"/>
                        <a:buChar char="§"/>
                      </a:pPr>
                      <a:r>
                        <a:rPr lang="en-US" sz="1200" b="0" i="0" u="none" strike="noStrike" dirty="0">
                          <a:solidFill>
                            <a:srgbClr val="000000"/>
                          </a:solidFill>
                          <a:effectLst/>
                          <a:latin typeface="+mn-lt"/>
                          <a:cs typeface="Calibri" panose="020F0502020204030204" pitchFamily="34" charset="0"/>
                        </a:rPr>
                        <a:t>The foundation of our NAV Technology Platform was discovered in an effort to identify next generation AAV vectors that could overcome the limitations of earlier generation AAV vectors (AAV1 through AAV6). </a:t>
                      </a:r>
                    </a:p>
                    <a:p>
                      <a:pPr marL="171450" indent="-171450" algn="l">
                        <a:spcAft>
                          <a:spcPts val="600"/>
                        </a:spcAft>
                        <a:buClr>
                          <a:schemeClr val="accent6"/>
                        </a:buClr>
                        <a:buFont typeface="Arial" panose="020B0604020202020204" pitchFamily="34" charset="0"/>
                        <a:buChar char="•"/>
                      </a:pPr>
                      <a:endParaRPr lang="en-US" sz="1200" b="1" u="none" dirty="0">
                        <a:solidFill>
                          <a:srgbClr val="FF0000"/>
                        </a:solidFill>
                        <a:latin typeface="+mn-lt"/>
                        <a:cs typeface="Calibri" panose="020F0502020204030204" pitchFamily="34" charset="0"/>
                      </a:endParaRPr>
                    </a:p>
                    <a:p>
                      <a:pPr marL="171450" indent="-171450" algn="l">
                        <a:spcAft>
                          <a:spcPts val="600"/>
                        </a:spcAft>
                        <a:buClr>
                          <a:schemeClr val="accent6"/>
                        </a:buClr>
                        <a:buFont typeface="Arial" panose="020B0604020202020204" pitchFamily="34" charset="0"/>
                        <a:buChar char="•"/>
                      </a:pPr>
                      <a:r>
                        <a:rPr lang="en-US" sz="1200" b="1" u="none" dirty="0">
                          <a:solidFill>
                            <a:schemeClr val="tx1"/>
                          </a:solidFill>
                          <a:latin typeface="+mn-lt"/>
                          <a:cs typeface="Calibri" panose="020F0502020204030204" pitchFamily="34" charset="0"/>
                        </a:rPr>
                        <a:t>Sex programs in Phase1/2 and a number of preclinical programs</a:t>
                      </a:r>
                    </a:p>
                    <a:p>
                      <a:pPr marL="171450" indent="-171450" algn="l">
                        <a:spcAft>
                          <a:spcPts val="600"/>
                        </a:spcAft>
                        <a:buClr>
                          <a:schemeClr val="accent6"/>
                        </a:buClr>
                        <a:buFont typeface="Arial" panose="020B0604020202020204" pitchFamily="34" charset="0"/>
                        <a:buChar char="•"/>
                      </a:pPr>
                      <a:r>
                        <a:rPr lang="en-US" sz="1200" b="1" u="none" dirty="0">
                          <a:solidFill>
                            <a:schemeClr val="tx1"/>
                          </a:solidFill>
                          <a:latin typeface="+mn-lt"/>
                          <a:cs typeface="Calibri" panose="020F0502020204030204" pitchFamily="34" charset="0"/>
                        </a:rPr>
                        <a:t>1/08/2021 Announces pricing of private offering aiming to raise about 200M</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u="none" dirty="0"/>
                        <a:t>Founders:</a:t>
                      </a:r>
                      <a:r>
                        <a:rPr lang="en-US" sz="1200" b="0" i="0" u="none" baseline="0" dirty="0"/>
                        <a:t> Scientific founder James Wilson, U Penn.</a:t>
                      </a:r>
                    </a:p>
                    <a:p>
                      <a:pPr marL="171450" indent="-171450">
                        <a:buFont typeface="Arial" panose="020B0604020202020204" pitchFamily="34" charset="0"/>
                        <a:buChar char="•"/>
                      </a:pPr>
                      <a:r>
                        <a:rPr lang="en-US" sz="1200" b="0" i="0" u="none" baseline="0" dirty="0"/>
                        <a:t>Cofounders: </a:t>
                      </a:r>
                      <a:r>
                        <a:rPr lang="en-US" sz="1200" b="0" i="0" u="none" dirty="0"/>
                        <a:t>  James Brown, Kenneth Mills</a:t>
                      </a:r>
                    </a:p>
                    <a:p>
                      <a:pPr marL="0" indent="0">
                        <a:buFont typeface="Arial" panose="020B0604020202020204" pitchFamily="34" charset="0"/>
                        <a:buNone/>
                      </a:pPr>
                      <a:endParaRPr lang="en-US" sz="1200" b="0" i="0" u="none" dirty="0"/>
                    </a:p>
                    <a:p>
                      <a:pPr marL="0" indent="0">
                        <a:buFont typeface="Arial" panose="020B0604020202020204" pitchFamily="34" charset="0"/>
                        <a:buNone/>
                      </a:pPr>
                      <a:r>
                        <a:rPr lang="en-US" sz="1200" b="0" i="0" u="none" dirty="0"/>
                        <a:t>Ken Mills: President and CEO, prev. with diagnostic companies MesoScale Diagnostics and  Igen International. S.B. in chemistry from the Massachusetts Institute of Technology.</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596">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Rockville,</a:t>
                      </a:r>
                      <a:r>
                        <a:rPr lang="en-US" sz="1200" u="none" baseline="0" dirty="0">
                          <a:solidFill>
                            <a:schemeClr val="tx1"/>
                          </a:solidFill>
                        </a:rPr>
                        <a:t> </a:t>
                      </a:r>
                      <a:r>
                        <a:rPr lang="en-US" sz="1200" u="none" dirty="0">
                          <a:solidFill>
                            <a:schemeClr val="tx1"/>
                          </a:solidFill>
                        </a:rPr>
                        <a:t>DC</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27876">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RGNX</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16726">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355218">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9/2015 $492 M</a:t>
                      </a:r>
                    </a:p>
                    <a:p>
                      <a:endParaRPr lang="en-US" sz="1200" dirty="0">
                        <a:solidFill>
                          <a:schemeClr val="tx1"/>
                        </a:solidFill>
                      </a:endParaRPr>
                    </a:p>
                    <a:p>
                      <a:r>
                        <a:rPr lang="en-US" sz="1200" b="1" dirty="0">
                          <a:solidFill>
                            <a:schemeClr val="tx1"/>
                          </a:solidFill>
                        </a:rPr>
                        <a:t>Market Cap  4/7/22   1,4B</a:t>
                      </a:r>
                    </a:p>
                    <a:p>
                      <a:r>
                        <a:rPr lang="en-US" sz="1200" b="1" dirty="0">
                          <a:solidFill>
                            <a:schemeClr val="tx1"/>
                          </a:solidFill>
                        </a:rPr>
                        <a:t>08/15/23 792.6M   </a:t>
                      </a:r>
                    </a:p>
                    <a:p>
                      <a:endParaRPr lang="en-US" sz="1200" b="1"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24424">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9 rounds raise $638,2M </a:t>
                      </a:r>
                    </a:p>
                    <a:p>
                      <a:r>
                        <a:rPr lang="en-US" sz="1200" dirty="0">
                          <a:solidFill>
                            <a:schemeClr val="tx1"/>
                          </a:solidFill>
                        </a:rPr>
                        <a:t>IPO 2018/08 raised $201.8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3708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1672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AAV Vectors 7, 8 ,9, 10</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3708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37083">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next page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524424">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Regenxbio.com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225814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6D3B-A24A-C7CD-B344-20E4959DA5FB}"/>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a:ea typeface="+mj-ea"/>
                <a:cs typeface="+mj-cs"/>
              </a:rPr>
              <a:t>Gene Editing  - Other Technologies</a:t>
            </a:r>
            <a:endParaRPr lang="en-US" dirty="0"/>
          </a:p>
        </p:txBody>
      </p:sp>
      <p:sp>
        <p:nvSpPr>
          <p:cNvPr id="3" name="Content Placeholder 2">
            <a:extLst>
              <a:ext uri="{FF2B5EF4-FFF2-40B4-BE49-F238E27FC236}">
                <a16:creationId xmlns:a16="http://schemas.microsoft.com/office/drawing/2014/main" id="{40883400-5561-3B3C-DDF5-01A837CF3EDB}"/>
              </a:ext>
            </a:extLst>
          </p:cNvPr>
          <p:cNvSpPr>
            <a:spLocks noGrp="1"/>
          </p:cNvSpPr>
          <p:nvPr>
            <p:ph sz="half" idx="1"/>
          </p:nvPr>
        </p:nvSpPr>
        <p:spPr/>
        <p:txBody>
          <a:bodyPr>
            <a:normAutofit/>
          </a:bodyPr>
          <a:lstStyle/>
          <a:p>
            <a:r>
              <a:rPr lang="en-US" dirty="0"/>
              <a:t> </a:t>
            </a:r>
            <a:r>
              <a:rPr lang="en-US" sz="2800" dirty="0"/>
              <a:t>Zink Finger (ZFIN) Nuclease Technology</a:t>
            </a:r>
          </a:p>
          <a:p>
            <a:endParaRPr lang="en-US" sz="2800" dirty="0"/>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dirty="0">
                <a:solidFill>
                  <a:prstClr val="black"/>
                </a:solidFill>
                <a:latin typeface="Calibri"/>
              </a:rPr>
              <a:t>C</a:t>
            </a:r>
            <a:r>
              <a:rPr kumimoji="0" lang="en-US" sz="2000" b="0" i="0" u="none" strike="noStrike" kern="1200" cap="none" spc="0" normalizeH="0" baseline="0" noProof="0" dirty="0">
                <a:ln>
                  <a:noFill/>
                </a:ln>
                <a:solidFill>
                  <a:prstClr val="black"/>
                </a:solidFill>
                <a:effectLst/>
                <a:uLnTx/>
                <a:uFillTx/>
                <a:latin typeface="Calibri"/>
                <a:ea typeface="+mn-ea"/>
                <a:cs typeface="+mn-cs"/>
              </a:rPr>
              <a:t>considered to be more time consuming, expensive and difficult and less selective for targeted edits. </a:t>
            </a:r>
          </a:p>
          <a:p>
            <a:pPr marL="311143" marR="0" lvl="0" indent="-16298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Sangamo – founded 1995</a:t>
            </a:r>
          </a:p>
          <a:p>
            <a:endParaRPr lang="en-US" dirty="0"/>
          </a:p>
          <a:p>
            <a:endParaRPr lang="en-US" dirty="0"/>
          </a:p>
        </p:txBody>
      </p:sp>
      <p:sp>
        <p:nvSpPr>
          <p:cNvPr id="4" name="Content Placeholder 3">
            <a:extLst>
              <a:ext uri="{FF2B5EF4-FFF2-40B4-BE49-F238E27FC236}">
                <a16:creationId xmlns:a16="http://schemas.microsoft.com/office/drawing/2014/main" id="{46E1B3B1-316F-AEC2-5722-444567E77B27}"/>
              </a:ext>
            </a:extLst>
          </p:cNvPr>
          <p:cNvSpPr>
            <a:spLocks noGrp="1"/>
          </p:cNvSpPr>
          <p:nvPr>
            <p:ph sz="half" idx="2"/>
          </p:nvPr>
        </p:nvSpPr>
        <p:spPr/>
        <p:txBody>
          <a:bodyPr>
            <a:normAutofit/>
          </a:body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 </a:t>
            </a:r>
            <a:r>
              <a:rPr kumimoji="0" lang="en-US" sz="2800" b="0" i="0" u="none" strike="noStrike" kern="1200" cap="none" spc="0" normalizeH="0" baseline="0" noProof="0" dirty="0">
                <a:ln>
                  <a:noFill/>
                </a:ln>
                <a:solidFill>
                  <a:prstClr val="black"/>
                </a:solidFill>
                <a:effectLst/>
                <a:uLnTx/>
                <a:uFillTx/>
                <a:latin typeface="Calibri"/>
                <a:ea typeface="+mn-ea"/>
                <a:cs typeface="+mn-cs"/>
              </a:rPr>
              <a:t>Stem Cell editing</a:t>
            </a:r>
          </a:p>
          <a:p>
            <a:endParaRPr lang="en-US" sz="2400" dirty="0"/>
          </a:p>
          <a:p>
            <a:endParaRPr lang="en-US" sz="2400" dirty="0"/>
          </a:p>
          <a:p>
            <a:endParaRPr lang="en-US" sz="2400" dirty="0"/>
          </a:p>
          <a:p>
            <a:pPr marL="0" indent="0">
              <a:buNone/>
            </a:pPr>
            <a:r>
              <a:rPr lang="en-US" sz="2000" dirty="0"/>
              <a:t>Also older technology - placing a healthy gene into the patient's extracted bone marrow stem cells, and transplanting these corrected stem cells back into the patient</a:t>
            </a:r>
          </a:p>
          <a:p>
            <a:r>
              <a:rPr lang="en-US" sz="2000" dirty="0"/>
              <a:t>Bluebird – founded 1992  -</a:t>
            </a:r>
          </a:p>
          <a:p>
            <a:r>
              <a:rPr lang="en-US" sz="2000" dirty="0"/>
              <a:t>Universal Cell  2013</a:t>
            </a:r>
          </a:p>
        </p:txBody>
      </p:sp>
      <p:sp>
        <p:nvSpPr>
          <p:cNvPr id="5" name="Slide Number Placeholder 4">
            <a:extLst>
              <a:ext uri="{FF2B5EF4-FFF2-40B4-BE49-F238E27FC236}">
                <a16:creationId xmlns:a16="http://schemas.microsoft.com/office/drawing/2014/main" id="{8DE832AB-220C-D420-4091-65E9EFA8300F}"/>
              </a:ext>
            </a:extLst>
          </p:cNvPr>
          <p:cNvSpPr>
            <a:spLocks noGrp="1"/>
          </p:cNvSpPr>
          <p:nvPr>
            <p:ph type="sldNum" sz="quarter" idx="12"/>
          </p:nvPr>
        </p:nvSpPr>
        <p:spPr/>
        <p:txBody>
          <a:bodyPr/>
          <a:lstStyle/>
          <a:p>
            <a:fld id="{717B768C-085A-44D3-9027-33B1E55635E1}" type="slidenum">
              <a:rPr lang="en-US" smtClean="0"/>
              <a:t>9</a:t>
            </a:fld>
            <a:endParaRPr lang="en-US" dirty="0"/>
          </a:p>
        </p:txBody>
      </p:sp>
    </p:spTree>
    <p:extLst>
      <p:ext uri="{BB962C8B-B14F-4D97-AF65-F5344CB8AC3E}">
        <p14:creationId xmlns:p14="http://schemas.microsoft.com/office/powerpoint/2010/main" val="17633831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REGENXBIO PIPELINE</a:t>
            </a:r>
          </a:p>
        </p:txBody>
      </p:sp>
      <p:sp>
        <p:nvSpPr>
          <p:cNvPr id="3" name="Content Placeholder 2"/>
          <p:cNvSpPr>
            <a:spLocks noGrp="1"/>
          </p:cNvSpPr>
          <p:nvPr>
            <p:ph idx="1"/>
          </p:nvPr>
        </p:nvSpPr>
        <p:spPr/>
        <p:txBody>
          <a:bodyPr>
            <a:normAutofit/>
          </a:bodyPr>
          <a:lstStyle/>
          <a:p>
            <a:r>
              <a:rPr lang="en-US" sz="2200" dirty="0"/>
              <a:t>RGX 314           wet age-related macular degeneration (AMD). Ph. 1/2a</a:t>
            </a:r>
          </a:p>
          <a:p>
            <a:r>
              <a:rPr lang="en-US" sz="2200" dirty="0"/>
              <a:t>RGX121             MPS II Phase 1-2</a:t>
            </a:r>
          </a:p>
          <a:p>
            <a:r>
              <a:rPr lang="en-US" sz="2200" dirty="0"/>
              <a:t>RGX 111            MPS I Phase 1-2</a:t>
            </a:r>
          </a:p>
          <a:p>
            <a:r>
              <a:rPr lang="en-US" sz="2200" dirty="0"/>
              <a:t>RGX 181             Late-infantile neuronal ceroid lipofuscinosis Type 2 (or     		  CLN2 disease) Preclin.</a:t>
            </a:r>
          </a:p>
          <a:p>
            <a:r>
              <a:rPr lang="en-US" sz="2200" dirty="0"/>
              <a:t>RGH 501             HoFH  Ph. 1-2</a:t>
            </a:r>
          </a:p>
          <a:p>
            <a:endParaRPr lang="en-US" sz="2200" dirty="0"/>
          </a:p>
          <a:p>
            <a:pPr marL="0" indent="0">
              <a:buNone/>
            </a:pPr>
            <a:r>
              <a:rPr lang="en-US" sz="2200" dirty="0"/>
              <a:t>2017/08/25 Acquired Dimension Therapeutics for 85M USD, with two AAV gene therapy products  at IND stage (DTX 301 and DTX401 , both with Orphan rug status for metabolic diseases –ornithin transcarbamylas e(OTC) deficiency, and glycogen storage disease, respectively.</a:t>
            </a:r>
          </a:p>
          <a:p>
            <a:endParaRPr lang="en-US" sz="2667" dirty="0"/>
          </a:p>
          <a:p>
            <a:endParaRPr lang="en-US" sz="2667" dirty="0"/>
          </a:p>
          <a:p>
            <a:endParaRPr lang="en-US" sz="2667" dirty="0"/>
          </a:p>
        </p:txBody>
      </p:sp>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90</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33267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268889"/>
            <a:ext cx="10337800" cy="262360"/>
          </a:xfrm>
        </p:spPr>
        <p:txBody>
          <a:bodyPr>
            <a:noAutofit/>
          </a:bodyPr>
          <a:lstStyle/>
          <a:p>
            <a:r>
              <a:rPr lang="en-US" sz="4000" dirty="0"/>
              <a:t>Amicus Therapeutics </a:t>
            </a:r>
          </a:p>
        </p:txBody>
      </p:sp>
      <p:graphicFrame>
        <p:nvGraphicFramePr>
          <p:cNvPr id="5" name="Table 4"/>
          <p:cNvGraphicFramePr>
            <a:graphicFrameLocks noGrp="1"/>
          </p:cNvGraphicFramePr>
          <p:nvPr>
            <p:extLst>
              <p:ext uri="{D42A27DB-BD31-4B8C-83A1-F6EECF244321}">
                <p14:modId xmlns:p14="http://schemas.microsoft.com/office/powerpoint/2010/main" val="1650873666"/>
              </p:ext>
            </p:extLst>
          </p:nvPr>
        </p:nvGraphicFramePr>
        <p:xfrm>
          <a:off x="0" y="725213"/>
          <a:ext cx="12192000" cy="6190162"/>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345132">
                  <a:extLst>
                    <a:ext uri="{9D8B030D-6E8A-4147-A177-3AD203B41FA5}">
                      <a16:colId xmlns:a16="http://schemas.microsoft.com/office/drawing/2014/main" val="20001"/>
                    </a:ext>
                  </a:extLst>
                </a:gridCol>
                <a:gridCol w="5236138">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385304">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89096">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2002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Amicus Therapeutics is a biopharmaceutical company at the forefront of developing therapies for rare and orphan diseases. The Company has a robust pipeline of novel, first-in-class, small molecules called pharmacological chaperones for the treatment of </a:t>
                      </a:r>
                      <a:r>
                        <a:rPr lang="en-US" sz="1200" b="0" u="sng" dirty="0">
                          <a:solidFill>
                            <a:schemeClr val="tx1"/>
                          </a:solidFill>
                        </a:rPr>
                        <a:t>lysosomal storage diseases (LSDs). </a:t>
                      </a:r>
                      <a:r>
                        <a:rPr lang="en-US" sz="1200" b="0" u="none" dirty="0">
                          <a:solidFill>
                            <a:schemeClr val="tx1"/>
                          </a:solidFill>
                        </a:rPr>
                        <a:t>These chaperones may offer a </a:t>
                      </a:r>
                      <a:r>
                        <a:rPr lang="en-US" sz="1200" b="0" u="sng" dirty="0">
                          <a:solidFill>
                            <a:schemeClr val="tx1"/>
                          </a:solidFill>
                        </a:rPr>
                        <a:t>dual-treatment approach for Fabry, Pompe, Gaucher and other LSDs. </a:t>
                      </a: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As orally administered monotherapy agents, pharmacological chaperones are designed to bind to, stabilize and increase the activity of a patient’s own misfolded enzyme. In combination with enzyme replacement therapy (ERT), pharmacological chaperones may improve the uptake of the infused enzyme and potentially improve ERT outcomes.</a:t>
                      </a: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9/2018 acquisition of Celenex for $452M</a:t>
                      </a:r>
                      <a:r>
                        <a:rPr lang="en-US" sz="1200" b="0" u="none" baseline="0" dirty="0">
                          <a:solidFill>
                            <a:schemeClr val="tx1"/>
                          </a:solidFill>
                        </a:rPr>
                        <a:t>  and </a:t>
                      </a:r>
                      <a:r>
                        <a:rPr lang="en-US" sz="1200" b="0" u="none" dirty="0">
                          <a:solidFill>
                            <a:schemeClr val="tx1"/>
                          </a:solidFill>
                        </a:rPr>
                        <a:t>gene therapy programs for lysosomal storage disorders,</a:t>
                      </a:r>
                      <a:r>
                        <a:rPr lang="en-US" sz="1200" b="0" u="none" baseline="0" dirty="0">
                          <a:solidFill>
                            <a:schemeClr val="tx1"/>
                          </a:solidFill>
                        </a:rPr>
                        <a:t> </a:t>
                      </a:r>
                      <a:r>
                        <a:rPr lang="en-US" sz="1200" b="0" u="none" dirty="0">
                          <a:solidFill>
                            <a:schemeClr val="tx1"/>
                          </a:solidFill>
                        </a:rPr>
                        <a:t>based in Columbus, Ohio,</a:t>
                      </a:r>
                      <a:r>
                        <a:rPr lang="en-US" sz="1200" b="0" u="none" baseline="0" dirty="0">
                          <a:solidFill>
                            <a:schemeClr val="tx1"/>
                          </a:solidFill>
                        </a:rPr>
                        <a:t> which </a:t>
                      </a:r>
                      <a:r>
                        <a:rPr lang="en-US" sz="1200" b="0" u="none" dirty="0">
                          <a:solidFill>
                            <a:schemeClr val="tx1"/>
                          </a:solidFill>
                        </a:rPr>
                        <a:t>operates as a subsidiary of Amicus .</a:t>
                      </a:r>
                    </a:p>
                    <a:p>
                      <a:pPr marL="171450" indent="-171450" algn="l">
                        <a:spcAft>
                          <a:spcPts val="600"/>
                        </a:spcAft>
                        <a:buClr>
                          <a:schemeClr val="accent6"/>
                        </a:buClr>
                        <a:buFont typeface="Arial" panose="020B0604020202020204" pitchFamily="34" charset="0"/>
                        <a:buChar char="•"/>
                      </a:pPr>
                      <a:r>
                        <a:rPr lang="en-US" sz="1200" b="0" u="sng" dirty="0">
                          <a:solidFill>
                            <a:schemeClr val="tx1"/>
                          </a:solidFill>
                        </a:rPr>
                        <a:t>10/2018 Enters collaboration the Wilson Lab at   with U of Pennsylvania to develop AAV gene therapies. All programs use intrathecal delivery of the AAV vector.</a:t>
                      </a:r>
                      <a:endParaRPr lang="en-US" sz="1200" b="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b="0" u="none" dirty="0">
                          <a:solidFill>
                            <a:schemeClr val="tx1"/>
                          </a:solidFill>
                        </a:rPr>
                        <a:t>12/01/2020 Announces rolling BLA submission of</a:t>
                      </a:r>
                      <a:r>
                        <a:rPr lang="en-US" sz="1200" b="0" u="none" baseline="0" dirty="0">
                          <a:solidFill>
                            <a:schemeClr val="tx1"/>
                          </a:solidFill>
                        </a:rPr>
                        <a:t> two component therapeutics for treatment of Late stage Pompe’s Disease.</a:t>
                      </a:r>
                    </a:p>
                    <a:p>
                      <a:pPr marL="171450" indent="-171450" algn="l">
                        <a:spcAft>
                          <a:spcPts val="600"/>
                        </a:spcAft>
                        <a:buClr>
                          <a:schemeClr val="accent6"/>
                        </a:buClr>
                        <a:buFont typeface="Arial" panose="020B0604020202020204" pitchFamily="34" charset="0"/>
                        <a:buChar char="•"/>
                      </a:pPr>
                      <a:r>
                        <a:rPr lang="en-US" sz="1200" b="0" u="sng" baseline="0" dirty="0">
                          <a:solidFill>
                            <a:schemeClr val="tx1"/>
                          </a:solidFill>
                        </a:rPr>
                        <a:t>09 29 /2021 Amicus announces spin off of its gene therapy Unit  in 600 M SPAC deal (Special Purpose acquisition Company)  with Crawley as CEO</a:t>
                      </a: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baseline="0"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b="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u="none" dirty="0"/>
                        <a:t>John F. Crowley is our Chairman and CEO. J</a:t>
                      </a:r>
                    </a:p>
                    <a:p>
                      <a:pPr marL="171450" indent="-171450">
                        <a:buFont typeface="Arial" panose="020B0604020202020204" pitchFamily="34" charset="0"/>
                        <a:buChar char="•"/>
                      </a:pPr>
                      <a:r>
                        <a:rPr lang="en-US" sz="1200" b="0" i="0" u="none" dirty="0"/>
                        <a:t>His involvement with biotechnology stems from the 1998 diagnosis of two of his children with Pompe disease—a severe and often fatal neuromuscular disorder. </a:t>
                      </a:r>
                    </a:p>
                    <a:p>
                      <a:pPr marL="171450" indent="-171450">
                        <a:buFont typeface="Arial" panose="020B0604020202020204" pitchFamily="34" charset="0"/>
                        <a:buChar char="•"/>
                      </a:pPr>
                      <a:r>
                        <a:rPr lang="en-US" sz="1200" b="0" i="0" u="none" dirty="0"/>
                        <a:t>In his drive to find a cure for them, he left his position at Bristol-Myers Squibb and became an entrepreneur as the Co-founder, President and CEO of Novazyme Pharmaceuticals, a biotech start-up conducting research on a new experimental treatment for Pompe disease (which he credits as ultimately saving his children’s lives). </a:t>
                      </a:r>
                    </a:p>
                    <a:p>
                      <a:pPr marL="171450" indent="-171450">
                        <a:buFont typeface="Arial" panose="020B0604020202020204" pitchFamily="34" charset="0"/>
                        <a:buChar char="•"/>
                      </a:pPr>
                      <a:r>
                        <a:rPr lang="en-US" sz="1200" b="0" i="0" u="none" dirty="0"/>
                        <a:t>In 2001, Novazyme was acquired by Genzyme Corporation and John continued to play a lead role in the development of a drug for Pompe disease as Senior Vice President, Genzyme Therapeutics.</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9096">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Cranbury, NJ</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68590">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FOLD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14428">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988520">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5/2007 $330 M</a:t>
                      </a:r>
                    </a:p>
                    <a:p>
                      <a:endParaRPr lang="en-US" sz="1200" dirty="0">
                        <a:solidFill>
                          <a:schemeClr val="tx1"/>
                        </a:solidFill>
                      </a:endParaRPr>
                    </a:p>
                    <a:p>
                      <a:r>
                        <a:rPr lang="en-US" sz="1200" b="1" dirty="0">
                          <a:solidFill>
                            <a:schemeClr val="tx1"/>
                          </a:solidFill>
                        </a:rPr>
                        <a:t>Market cap 4/7/22   3.5</a:t>
                      </a:r>
                    </a:p>
                    <a:p>
                      <a:r>
                        <a:rPr lang="en-US" sz="1200" b="1" dirty="0">
                          <a:solidFill>
                            <a:schemeClr val="tx1"/>
                          </a:solidFill>
                        </a:rPr>
                        <a:t>08/15/23 3.73B</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3068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Total cash raised $ 619.7 M in five rounds. M</a:t>
                      </a:r>
                    </a:p>
                    <a:p>
                      <a:r>
                        <a:rPr lang="en-US" sz="1200" dirty="0">
                          <a:solidFill>
                            <a:schemeClr val="tx1"/>
                          </a:solidFill>
                        </a:rPr>
                        <a:t>Raised $315M at IPO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037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284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037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0376">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Lysosomal storage disorders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723104">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https://www.amicusrx.com/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87806474"/>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197069"/>
            <a:ext cx="10337800" cy="262360"/>
          </a:xfrm>
        </p:spPr>
        <p:txBody>
          <a:bodyPr>
            <a:noAutofit/>
          </a:bodyPr>
          <a:lstStyle/>
          <a:p>
            <a:r>
              <a:rPr lang="en-US" sz="4000" dirty="0"/>
              <a:t>Prevail Therapeutics (Lilly)</a:t>
            </a:r>
          </a:p>
        </p:txBody>
      </p:sp>
      <p:graphicFrame>
        <p:nvGraphicFramePr>
          <p:cNvPr id="5" name="Table 4"/>
          <p:cNvGraphicFramePr>
            <a:graphicFrameLocks noGrp="1"/>
          </p:cNvGraphicFramePr>
          <p:nvPr>
            <p:extLst>
              <p:ext uri="{D42A27DB-BD31-4B8C-83A1-F6EECF244321}">
                <p14:modId xmlns:p14="http://schemas.microsoft.com/office/powerpoint/2010/main" val="1003101435"/>
              </p:ext>
            </p:extLst>
          </p:nvPr>
        </p:nvGraphicFramePr>
        <p:xfrm>
          <a:off x="0" y="993229"/>
          <a:ext cx="12191998" cy="5688968"/>
        </p:xfrm>
        <a:graphic>
          <a:graphicData uri="http://schemas.openxmlformats.org/drawingml/2006/table">
            <a:tbl>
              <a:tblPr firstRow="1" bandRow="1">
                <a:tableStyleId>{5C22544A-7EE6-4342-B048-85BDC9FD1C3A}</a:tableStyleId>
              </a:tblPr>
              <a:tblGrid>
                <a:gridCol w="1493947">
                  <a:extLst>
                    <a:ext uri="{9D8B030D-6E8A-4147-A177-3AD203B41FA5}">
                      <a16:colId xmlns:a16="http://schemas.microsoft.com/office/drawing/2014/main" val="20000"/>
                    </a:ext>
                  </a:extLst>
                </a:gridCol>
                <a:gridCol w="2445237">
                  <a:extLst>
                    <a:ext uri="{9D8B030D-6E8A-4147-A177-3AD203B41FA5}">
                      <a16:colId xmlns:a16="http://schemas.microsoft.com/office/drawing/2014/main" val="20001"/>
                    </a:ext>
                  </a:extLst>
                </a:gridCol>
                <a:gridCol w="5136031">
                  <a:extLst>
                    <a:ext uri="{9D8B030D-6E8A-4147-A177-3AD203B41FA5}">
                      <a16:colId xmlns:a16="http://schemas.microsoft.com/office/drawing/2014/main" val="20002"/>
                    </a:ext>
                  </a:extLst>
                </a:gridCol>
                <a:gridCol w="3116783">
                  <a:extLst>
                    <a:ext uri="{9D8B030D-6E8A-4147-A177-3AD203B41FA5}">
                      <a16:colId xmlns:a16="http://schemas.microsoft.com/office/drawing/2014/main" val="20003"/>
                    </a:ext>
                  </a:extLst>
                </a:gridCol>
              </a:tblGrid>
              <a:tr h="572722">
                <a:tc gridSpan="2">
                  <a:txBody>
                    <a:bodyPr/>
                    <a:lstStyle/>
                    <a:p>
                      <a:pPr algn="l"/>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4237">
                <a:tc>
                  <a:txBody>
                    <a:bodyPr/>
                    <a:lstStyle/>
                    <a:p>
                      <a:pPr algn="l">
                        <a:spcAft>
                          <a:spcPts val="600"/>
                        </a:spcAft>
                      </a:pP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2017</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Founded in a collaborative effort by </a:t>
                      </a:r>
                      <a:r>
                        <a:rPr lang="en-US" sz="1200" u="sng" dirty="0">
                          <a:solidFill>
                            <a:schemeClr val="tx1"/>
                          </a:solidFill>
                        </a:rPr>
                        <a:t>Asa Abeliovich, M.D., Ph.D., OrbiMed and The Silverstein Foundation for Parkinson’s </a:t>
                      </a:r>
                      <a:r>
                        <a:rPr lang="en-US" sz="1200" u="none" dirty="0">
                          <a:solidFill>
                            <a:schemeClr val="tx1"/>
                          </a:solidFill>
                        </a:rPr>
                        <a:t>with GBA,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Vision: to eradicate Parkinson’s disease and related disorders.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they aim to translate recent advances in their understanding of the root genetic causes of these diseases into therapeutics for patients. </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Through </a:t>
                      </a:r>
                      <a:r>
                        <a:rPr lang="en-US" sz="1200" u="sng" dirty="0">
                          <a:solidFill>
                            <a:schemeClr val="tx1"/>
                          </a:solidFill>
                        </a:rPr>
                        <a:t>a partnership with REGENXBIO</a:t>
                      </a:r>
                      <a:r>
                        <a:rPr lang="en-US" sz="1200" u="none" dirty="0">
                          <a:solidFill>
                            <a:schemeClr val="tx1"/>
                          </a:solidFill>
                        </a:rPr>
                        <a:t>, they are utilizing the </a:t>
                      </a:r>
                      <a:r>
                        <a:rPr lang="en-US" sz="1200" u="sng" dirty="0">
                          <a:solidFill>
                            <a:schemeClr val="tx1"/>
                          </a:solidFill>
                        </a:rPr>
                        <a:t>NAV AAV9 vector technology </a:t>
                      </a:r>
                      <a:r>
                        <a:rPr lang="en-US" sz="1200" u="none" dirty="0">
                          <a:solidFill>
                            <a:schemeClr val="tx1"/>
                          </a:solidFill>
                        </a:rPr>
                        <a:t>to advance a pipeline of gene therapy programs into therapies for patients in need.</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0" marR="0" indent="0" algn="l" defTabSz="914400" rtl="0" eaLnBrk="1" fontAlgn="auto" latinLnBrk="0" hangingPunct="1">
                        <a:lnSpc>
                          <a:spcPct val="100000"/>
                        </a:lnSpc>
                        <a:spcBef>
                          <a:spcPts val="0"/>
                        </a:spcBef>
                        <a:spcAft>
                          <a:spcPts val="600"/>
                        </a:spcAft>
                        <a:buClr>
                          <a:schemeClr val="accent6"/>
                        </a:buClr>
                        <a:buSzTx/>
                        <a:buFont typeface="Arial" panose="020B0604020202020204" pitchFamily="34" charset="0"/>
                        <a:buNone/>
                        <a:tabLst/>
                        <a:defRPr/>
                      </a:pPr>
                      <a:r>
                        <a:rPr lang="en-US" sz="1200" b="1" i="0" kern="1200" dirty="0">
                          <a:solidFill>
                            <a:schemeClr val="dk1"/>
                          </a:solidFill>
                          <a:effectLst/>
                          <a:latin typeface="+mn-lt"/>
                          <a:ea typeface="+mn-ea"/>
                          <a:cs typeface="+mn-cs"/>
                        </a:rPr>
                        <a:t>”We e are developing potentially disease-modifying AAV9-based gene therapies for the treatment of genetically defined neurodegenerative diseases.”</a:t>
                      </a:r>
                    </a:p>
                    <a:p>
                      <a:pPr marL="171450" indent="-171450" algn="l">
                        <a:spcAft>
                          <a:spcPts val="600"/>
                        </a:spcAft>
                        <a:buClr>
                          <a:schemeClr val="accent6"/>
                        </a:buClr>
                        <a:buFont typeface="Arial" panose="020B0604020202020204" pitchFamily="34" charset="0"/>
                        <a:buChar char="•"/>
                      </a:pPr>
                      <a:endParaRPr lang="en-US" sz="1200" b="1"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b="1" u="sng" dirty="0">
                          <a:solidFill>
                            <a:schemeClr val="tx1"/>
                          </a:solidFill>
                        </a:rPr>
                        <a:t>12/15/2020 Eli Lilly to buy Prevail</a:t>
                      </a:r>
                      <a:r>
                        <a:rPr lang="en-US" sz="1200" b="1" u="sng" baseline="0" dirty="0">
                          <a:solidFill>
                            <a:schemeClr val="tx1"/>
                          </a:solidFill>
                        </a:rPr>
                        <a:t> for est 1B.</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r>
                        <a:rPr lang="en-US" sz="1200" b="0" i="0" dirty="0"/>
                        <a:t>Asa Abeliovich is their Founder and Chief Executive Officer, bringing more than 25 years of academic and industry experience in research and the understanding of genetic and molecular mechanisms that underlie neurological disorders of aging, such as Parkinson’s disease. </a:t>
                      </a:r>
                    </a:p>
                    <a:p>
                      <a:pPr marL="171450" indent="-171450">
                        <a:buFont typeface="Arial" panose="020B0604020202020204" pitchFamily="34" charset="0"/>
                        <a:buChar char="•"/>
                      </a:pPr>
                      <a:r>
                        <a:rPr lang="en-US" sz="1200" b="0" i="0" dirty="0"/>
                        <a:t>Prior to Prevail Therapeutics, Asa was Chief Innovation Officer and Co-Founder of Alector, a biotechnology company which is developing immune therapies for the treatment of neurodegenerative diseases.</a:t>
                      </a:r>
                    </a:p>
                    <a:p>
                      <a:pPr marL="171450" indent="-171450">
                        <a:buFont typeface="Arial" panose="020B0604020202020204" pitchFamily="34" charset="0"/>
                        <a:buChar char="•"/>
                      </a:pPr>
                      <a:r>
                        <a:rPr lang="en-US" sz="1200" b="0" i="0" dirty="0"/>
                        <a:t>Previously a tenured Associate Professor of Pathology, Cell Biology, and Neurology at </a:t>
                      </a:r>
                      <a:r>
                        <a:rPr lang="en-US" sz="1200" b="0" i="0" u="sng" dirty="0"/>
                        <a:t>Columbia University, as well as a member of the Taube</a:t>
                      </a:r>
                      <a:r>
                        <a:rPr lang="en-US" sz="1200" b="0" i="0" u="sng" baseline="0" dirty="0"/>
                        <a:t> </a:t>
                      </a:r>
                      <a:r>
                        <a:rPr lang="en-US" sz="1200" b="0" i="0" u="sng" dirty="0"/>
                        <a:t>Institute for Alzheimer’s Disease and the Aging Brain</a:t>
                      </a:r>
                      <a:r>
                        <a:rPr lang="en-US" sz="1200" b="0" i="0" dirty="0"/>
                        <a:t>. He has also previously served as an Attending Physician in Neurology at the New York-Presbyterian Hospital and the New York Psychiatric Institute.</a:t>
                      </a:r>
                    </a:p>
                    <a:p>
                      <a:pPr marL="171450" indent="-171450">
                        <a:buFont typeface="Arial" panose="020B0604020202020204" pitchFamily="34" charset="0"/>
                        <a:buChar char="•"/>
                      </a:pPr>
                      <a:endParaRPr lang="en-US" sz="1200" b="0" i="0" dirty="0"/>
                    </a:p>
                    <a:p>
                      <a:pPr marL="171450" indent="-171450">
                        <a:buFont typeface="Arial" panose="020B0604020202020204" pitchFamily="34" charset="0"/>
                        <a:buChar char="•"/>
                      </a:pPr>
                      <a:r>
                        <a:rPr lang="en-US" sz="1200" b="0" i="0" dirty="0"/>
                        <a:t>3 board members from OrbiMed VC</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237">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New York, NY</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97107">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ACQUIRED</a:t>
                      </a:r>
                      <a:r>
                        <a:rPr lang="en-US" sz="1200" b="0" u="none" baseline="0" dirty="0">
                          <a:solidFill>
                            <a:schemeClr val="tx1"/>
                          </a:solidFill>
                        </a:rPr>
                        <a:t> JAN 22 2021 BY LILLY FOR EST.  $ 1 B</a:t>
                      </a:r>
                      <a:endParaRPr lang="en-US" sz="1200" b="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7131">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28586">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0" dirty="0">
                        <a:solidFill>
                          <a:schemeClr val="tx1"/>
                        </a:solidFill>
                      </a:endParaRPr>
                    </a:p>
                    <a:p>
                      <a:r>
                        <a:rPr lang="en-US" sz="1200" b="0" dirty="0">
                          <a:solidFill>
                            <a:schemeClr val="tx1"/>
                          </a:solidFill>
                        </a:rPr>
                        <a:t>Evaluation at IPO 6/2019 $578 M</a:t>
                      </a:r>
                    </a:p>
                    <a:p>
                      <a:endParaRPr lang="en-US" sz="1200" b="0" dirty="0">
                        <a:solidFill>
                          <a:schemeClr val="tx1"/>
                        </a:solidFill>
                      </a:endParaRPr>
                    </a:p>
                    <a:p>
                      <a:r>
                        <a:rPr lang="en-US" sz="1200" b="1" dirty="0">
                          <a:solidFill>
                            <a:schemeClr val="tx1"/>
                          </a:solidFill>
                        </a:rPr>
                        <a:t>Market Cap 4/7/22  787.6M</a:t>
                      </a:r>
                    </a:p>
                    <a:p>
                      <a:endParaRPr lang="en-US" sz="1200" b="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852005">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3/2018 Ser.. A $75 M OrbiMed</a:t>
                      </a:r>
                    </a:p>
                    <a:p>
                      <a:r>
                        <a:rPr lang="en-US" sz="1200" dirty="0">
                          <a:solidFill>
                            <a:schemeClr val="tx1"/>
                          </a:solidFill>
                        </a:rPr>
                        <a:t>3/2019 Ser.. B $50 M</a:t>
                      </a:r>
                    </a:p>
                    <a:p>
                      <a:r>
                        <a:rPr lang="en-US" sz="1200" dirty="0">
                          <a:solidFill>
                            <a:schemeClr val="tx1"/>
                          </a:solidFill>
                        </a:rPr>
                        <a:t>Total cash raised: $129 M</a:t>
                      </a:r>
                    </a:p>
                    <a:p>
                      <a:r>
                        <a:rPr lang="en-US" sz="1200" dirty="0">
                          <a:solidFill>
                            <a:schemeClr val="tx1"/>
                          </a:solidFill>
                        </a:rPr>
                        <a:t>Raised $125 M at IPO 6/2019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0558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8713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0558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05586">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next page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287131">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www.prevailtherapeutics.com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68694385"/>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Prevail Program</a:t>
            </a:r>
          </a:p>
        </p:txBody>
      </p:sp>
      <p:sp>
        <p:nvSpPr>
          <p:cNvPr id="5" name="Content Placeholder 4"/>
          <p:cNvSpPr>
            <a:spLocks noGrp="1"/>
          </p:cNvSpPr>
          <p:nvPr>
            <p:ph idx="1"/>
          </p:nvPr>
        </p:nvSpPr>
        <p:spPr/>
        <p:txBody>
          <a:bodyPr>
            <a:normAutofit lnSpcReduction="10000"/>
          </a:bodyPr>
          <a:lstStyle/>
          <a:p>
            <a:r>
              <a:rPr lang="en-US" sz="2000" dirty="0"/>
              <a:t>We are a gene therapy company leveraging breakthroughs in human genetics with the goal of developing and commercializing disease-modifying AAV-based gene therapies for patients with devastating neurodegenerative diseases. </a:t>
            </a:r>
          </a:p>
          <a:p>
            <a:endParaRPr lang="en-US" sz="2000" dirty="0"/>
          </a:p>
          <a:p>
            <a:r>
              <a:rPr lang="en-US" sz="2000" dirty="0"/>
              <a:t>We are applying a precision medicine approach to neurodegeneration by studying our gene therapies in genetically defined patient populations. </a:t>
            </a:r>
          </a:p>
          <a:p>
            <a:endParaRPr lang="en-US" sz="2000" dirty="0"/>
          </a:p>
          <a:p>
            <a:r>
              <a:rPr lang="en-US" sz="2000" dirty="0"/>
              <a:t>We believe this will increase the probability of creating disease-modifying therapies that improve patients’ lives.</a:t>
            </a:r>
          </a:p>
          <a:p>
            <a:pPr marL="0" indent="0">
              <a:buNone/>
            </a:pPr>
            <a:r>
              <a:rPr lang="en-US" sz="2000" dirty="0"/>
              <a:t> </a:t>
            </a:r>
          </a:p>
          <a:p>
            <a:pPr>
              <a:buFont typeface="Wingdings" panose="05000000000000000000" pitchFamily="2" charset="2"/>
              <a:buChar char="Ø"/>
            </a:pPr>
            <a:r>
              <a:rPr lang="en-US" sz="2000" dirty="0"/>
              <a:t>R001 for the treatment of </a:t>
            </a:r>
            <a:r>
              <a:rPr lang="en-US" sz="2000" u="sng" dirty="0"/>
              <a:t>Parkinson’s disease </a:t>
            </a:r>
            <a:r>
              <a:rPr lang="en-US" sz="2000" dirty="0"/>
              <a:t>with GBA1 mutation</a:t>
            </a:r>
          </a:p>
          <a:p>
            <a:pPr marL="0" indent="0">
              <a:buNone/>
            </a:pPr>
            <a:r>
              <a:rPr lang="en-US" sz="2000" dirty="0"/>
              <a:t>	PD-GBA, and </a:t>
            </a:r>
            <a:r>
              <a:rPr lang="en-US" sz="2000" u="sng" dirty="0"/>
              <a:t>Type 2</a:t>
            </a:r>
            <a:r>
              <a:rPr lang="en-US" sz="2000" dirty="0"/>
              <a:t> </a:t>
            </a:r>
            <a:r>
              <a:rPr lang="en-US" sz="2000" u="sng" dirty="0"/>
              <a:t>neuropathic Gaucher’s  disease</a:t>
            </a:r>
            <a:r>
              <a:rPr lang="en-US" sz="2000" dirty="0"/>
              <a:t>. </a:t>
            </a:r>
          </a:p>
          <a:p>
            <a:pPr>
              <a:buFont typeface="Wingdings" panose="05000000000000000000" pitchFamily="2" charset="2"/>
              <a:buChar char="Ø"/>
            </a:pPr>
            <a:r>
              <a:rPr lang="en-US" sz="2000" dirty="0"/>
              <a:t>PR006 for the treatment of frontotemporal Fronto-Temporal D</a:t>
            </a:r>
            <a:r>
              <a:rPr lang="en-US" sz="2000" u="sng" dirty="0"/>
              <a:t>ementia</a:t>
            </a:r>
            <a:r>
              <a:rPr lang="en-US" sz="2000" dirty="0"/>
              <a:t> (FTD with GRN mutation) </a:t>
            </a:r>
          </a:p>
          <a:p>
            <a:pPr>
              <a:buFont typeface="Wingdings" panose="05000000000000000000" pitchFamily="2" charset="2"/>
              <a:buChar char="Ø"/>
            </a:pPr>
            <a:r>
              <a:rPr lang="en-US" sz="2000" dirty="0"/>
              <a:t>PR004 for the treatment of </a:t>
            </a:r>
            <a:r>
              <a:rPr lang="en-US" sz="2000" u="sng" dirty="0"/>
              <a:t>synucleinopathies.</a:t>
            </a:r>
          </a:p>
        </p:txBody>
      </p:sp>
    </p:spTree>
    <p:extLst>
      <p:ext uri="{BB962C8B-B14F-4D97-AF65-F5344CB8AC3E}">
        <p14:creationId xmlns:p14="http://schemas.microsoft.com/office/powerpoint/2010/main" val="12201446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Prevail – Phase 1-2 Studies</a:t>
            </a:r>
          </a:p>
        </p:txBody>
      </p:sp>
      <p:sp>
        <p:nvSpPr>
          <p:cNvPr id="3" name="Content Placeholder 2"/>
          <p:cNvSpPr>
            <a:spLocks noGrp="1"/>
          </p:cNvSpPr>
          <p:nvPr>
            <p:ph idx="1"/>
          </p:nvPr>
        </p:nvSpPr>
        <p:spPr/>
        <p:txBody>
          <a:bodyPr>
            <a:normAutofit/>
          </a:bodyPr>
          <a:lstStyle/>
          <a:p>
            <a:r>
              <a:rPr lang="en-US" sz="1867" b="1" i="1" dirty="0"/>
              <a:t>Propel  Study: </a:t>
            </a:r>
            <a:r>
              <a:rPr lang="en-US" sz="1867" dirty="0"/>
              <a:t>PPPR001 in Parkinson's Disease :Deliver a healthy copy of the GBA1 gene to the brain. one-time injection into an area above the spinal canal called the cisterna magna — a direct, non-surgical technique that has been used safely in humans for a century.</a:t>
            </a:r>
          </a:p>
          <a:p>
            <a:endParaRPr lang="en-US" sz="1867" dirty="0"/>
          </a:p>
          <a:p>
            <a:r>
              <a:rPr lang="en-US" sz="1867" b="1" i="1" dirty="0"/>
              <a:t>Provide  Study</a:t>
            </a:r>
            <a:r>
              <a:rPr lang="en-US" sz="1867" dirty="0"/>
              <a:t>:  PR001 in Type 2 neuropathic Gauchet Disease</a:t>
            </a:r>
          </a:p>
          <a:p>
            <a:endParaRPr lang="en-US" sz="1867" dirty="0"/>
          </a:p>
          <a:p>
            <a:r>
              <a:rPr lang="en-US" sz="1867" b="1" i="1" dirty="0"/>
              <a:t>Proclaim Study</a:t>
            </a:r>
            <a:r>
              <a:rPr lang="en-US" sz="1867" dirty="0"/>
              <a:t>: PR006 single-dose gene therapy for patients with frontotemporal dementia with GRN mutations (FTD-GRN). - a rapidly progressing neurodegenerative disease caused by a lack of progranulin, a protein that is found both outside of brain cells and inside the cells, in the lysosomes. </a:t>
            </a:r>
          </a:p>
          <a:p>
            <a:pPr lvl="1"/>
            <a:r>
              <a:rPr lang="en-US" sz="1333" dirty="0"/>
              <a:t>Healthy levels of progranulin are necessary for cellular processes such as lysosomal function, neuronal survival and normal activity of the microglia, a type of brain-based immune cell. </a:t>
            </a:r>
          </a:p>
          <a:p>
            <a:pPr lvl="1"/>
            <a:r>
              <a:rPr lang="en-US" sz="1333" dirty="0"/>
              <a:t>In FTD-GRN patients, mutations in the gene GRN cause the body to produce insufficient progranulin. Without enough of the enzyme, the lysosomes cannot effectively degrade or recycle proteins. This leads to inflammation and neurodegeneration.</a:t>
            </a:r>
          </a:p>
          <a:p>
            <a:endParaRPr lang="en-US" sz="1867" dirty="0"/>
          </a:p>
          <a:p>
            <a:endParaRPr lang="en-US" sz="1867" dirty="0"/>
          </a:p>
          <a:p>
            <a:endParaRPr lang="en-US" sz="1867" dirty="0"/>
          </a:p>
          <a:p>
            <a:endParaRPr lang="en-US" sz="1867" dirty="0"/>
          </a:p>
        </p:txBody>
      </p:sp>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94</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94714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685800"/>
            <a:ext cx="10337800" cy="262360"/>
          </a:xfrm>
        </p:spPr>
        <p:txBody>
          <a:bodyPr>
            <a:noAutofit/>
          </a:bodyPr>
          <a:lstStyle/>
          <a:p>
            <a:r>
              <a:rPr lang="en-US" sz="4000" dirty="0"/>
              <a:t>UniQure N.V.</a:t>
            </a:r>
          </a:p>
        </p:txBody>
      </p:sp>
      <p:graphicFrame>
        <p:nvGraphicFramePr>
          <p:cNvPr id="5" name="Table 4"/>
          <p:cNvGraphicFramePr>
            <a:graphicFrameLocks noGrp="1"/>
          </p:cNvGraphicFramePr>
          <p:nvPr>
            <p:extLst>
              <p:ext uri="{D42A27DB-BD31-4B8C-83A1-F6EECF244321}">
                <p14:modId xmlns:p14="http://schemas.microsoft.com/office/powerpoint/2010/main" val="163649666"/>
              </p:ext>
            </p:extLst>
          </p:nvPr>
        </p:nvGraphicFramePr>
        <p:xfrm>
          <a:off x="927101" y="1193800"/>
          <a:ext cx="10337800" cy="5538409"/>
        </p:xfrm>
        <a:graphic>
          <a:graphicData uri="http://schemas.openxmlformats.org/drawingml/2006/table">
            <a:tbl>
              <a:tblPr firstRow="1" bandRow="1">
                <a:tableStyleId>{5C22544A-7EE6-4342-B048-85BDC9FD1C3A}</a:tableStyleId>
              </a:tblPr>
              <a:tblGrid>
                <a:gridCol w="1266743">
                  <a:extLst>
                    <a:ext uri="{9D8B030D-6E8A-4147-A177-3AD203B41FA5}">
                      <a16:colId xmlns:a16="http://schemas.microsoft.com/office/drawing/2014/main" val="20000"/>
                    </a:ext>
                  </a:extLst>
                </a:gridCol>
                <a:gridCol w="1971756">
                  <a:extLst>
                    <a:ext uri="{9D8B030D-6E8A-4147-A177-3AD203B41FA5}">
                      <a16:colId xmlns:a16="http://schemas.microsoft.com/office/drawing/2014/main" val="20001"/>
                    </a:ext>
                  </a:extLst>
                </a:gridCol>
                <a:gridCol w="4456528">
                  <a:extLst>
                    <a:ext uri="{9D8B030D-6E8A-4147-A177-3AD203B41FA5}">
                      <a16:colId xmlns:a16="http://schemas.microsoft.com/office/drawing/2014/main" val="20002"/>
                    </a:ext>
                  </a:extLst>
                </a:gridCol>
                <a:gridCol w="2642773">
                  <a:extLst>
                    <a:ext uri="{9D8B030D-6E8A-4147-A177-3AD203B41FA5}">
                      <a16:colId xmlns:a16="http://schemas.microsoft.com/office/drawing/2014/main" val="20003"/>
                    </a:ext>
                  </a:extLst>
                </a:gridCol>
              </a:tblGrid>
              <a:tr h="556263">
                <a:tc gridSpan="2">
                  <a:txBody>
                    <a:bodyPr/>
                    <a:lstStyle/>
                    <a:p>
                      <a:pPr algn="l"/>
                      <a:endParaRPr lang="en-US" sz="1500" b="1"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l"/>
                      <a:r>
                        <a:rPr lang="en-US" sz="1500" b="1" dirty="0"/>
                        <a:t>Key Events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l"/>
                      <a:r>
                        <a:rPr lang="en-US" sz="1500" b="1" dirty="0"/>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5495">
                <a:tc>
                  <a:txBody>
                    <a:bodyPr/>
                    <a:lstStyle/>
                    <a:p>
                      <a:pPr algn="l">
                        <a:spcAft>
                          <a:spcPts val="600"/>
                        </a:spcAft>
                      </a:pPr>
                      <a:r>
                        <a:rPr lang="en-US" sz="1200" b="1" u="none" dirty="0"/>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2012</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 </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HemGenix is AAV based gene therapy for Hemophilia B  (Factor IX deficiency} approved by FDA 11/ 2022</a:t>
                      </a:r>
                    </a:p>
                    <a:p>
                      <a:pPr marL="171450" indent="-171450" algn="l">
                        <a:spcAft>
                          <a:spcPts val="600"/>
                        </a:spcAft>
                        <a:buClr>
                          <a:schemeClr val="accent6"/>
                        </a:buClr>
                        <a:buFont typeface="Arial" panose="020B0604020202020204" pitchFamily="34" charset="0"/>
                        <a:buChar char="•"/>
                      </a:pPr>
                      <a:r>
                        <a:rPr lang="en-US" sz="1200" u="none" dirty="0">
                          <a:solidFill>
                            <a:schemeClr val="tx1"/>
                          </a:solidFill>
                        </a:rPr>
                        <a:t> partnered with CSL Behring</a:t>
                      </a: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none" dirty="0">
                        <a:solidFill>
                          <a:schemeClr val="tx1"/>
                        </a:solidFill>
                      </a:endParaRPr>
                    </a:p>
                    <a:p>
                      <a:pPr marL="171450" indent="-171450" algn="l">
                        <a:spcAft>
                          <a:spcPts val="600"/>
                        </a:spcAft>
                        <a:buClr>
                          <a:schemeClr val="accent6"/>
                        </a:buClr>
                        <a:buFont typeface="Arial" panose="020B0604020202020204" pitchFamily="34" charset="0"/>
                        <a:buChar char="•"/>
                      </a:pPr>
                      <a:endParaRPr lang="en-US" sz="1200" u="sng"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1">
                  <a:txBody>
                    <a:bodyPr/>
                    <a:lstStyle/>
                    <a:p>
                      <a:pPr marL="171450" indent="-171450">
                        <a:buFont typeface="Arial" panose="020B0604020202020204" pitchFamily="34" charset="0"/>
                        <a:buChar char="•"/>
                      </a:pPr>
                      <a:endParaRPr lang="en-US" sz="1200" b="0" i="0" dirty="0"/>
                    </a:p>
                    <a:p>
                      <a:pPr marL="171450" indent="-171450">
                        <a:buFont typeface="Arial" panose="020B0604020202020204" pitchFamily="34" charset="0"/>
                        <a:buChar char="•"/>
                      </a:pPr>
                      <a:r>
                        <a:rPr lang="en-US" sz="1200" b="0" i="0" dirty="0"/>
                        <a:t>Matt Kapusta</a:t>
                      </a:r>
                    </a:p>
                    <a:p>
                      <a:pPr marL="171450" indent="-171450">
                        <a:buFont typeface="Arial" panose="020B0604020202020204" pitchFamily="34" charset="0"/>
                        <a:buChar char="•"/>
                      </a:pPr>
                      <a:r>
                        <a:rPr lang="en-US" sz="1200" b="0" i="0" dirty="0"/>
                        <a:t>Chief Executive Officer</a:t>
                      </a:r>
                    </a:p>
                    <a:p>
                      <a:pPr marL="171450" indent="-171450">
                        <a:buFont typeface="Arial" panose="020B0604020202020204" pitchFamily="34" charset="0"/>
                        <a:buChar char="•"/>
                      </a:pPr>
                      <a:r>
                        <a:rPr lang="en-US" sz="1200" b="0" i="0" dirty="0"/>
                        <a:t>Mr. Matthew Kapusta joined uniQure as their chief financial officer in January 2015 and was elected to their Management Board at the 2015 annual general meeting.  In December 2016 he was appointed their chief executive officer. </a:t>
                      </a:r>
                    </a:p>
                    <a:p>
                      <a:pPr marL="171450" indent="-171450">
                        <a:buFont typeface="Arial" panose="020B0604020202020204" pitchFamily="34" charset="0"/>
                        <a:buChar char="•"/>
                      </a:pPr>
                      <a:endParaRPr lang="en-US" sz="1200" b="0" i="0" dirty="0"/>
                    </a:p>
                    <a:p>
                      <a:pPr marL="171450" indent="-171450">
                        <a:buFont typeface="Arial" panose="020B0604020202020204" pitchFamily="34" charset="0"/>
                        <a:buChar char="•"/>
                      </a:pPr>
                      <a:r>
                        <a:rPr lang="en-US" sz="1200" b="0" i="0" dirty="0"/>
                        <a:t>Collaboration agreements with  4 D Molecular Therapeutics and SyPromics</a:t>
                      </a:r>
                      <a:r>
                        <a:rPr lang="en-US" sz="1200" b="0" i="0" baseline="0" dirty="0"/>
                        <a:t> regarding gene vectors expression</a:t>
                      </a:r>
                      <a:endParaRPr lang="en-US" sz="1200" b="0" i="0" dirty="0"/>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1760">
                <a:tc>
                  <a:txBody>
                    <a:bodyPr/>
                    <a:lstStyle/>
                    <a:p>
                      <a:pPr algn="l">
                        <a:spcAft>
                          <a:spcPts val="600"/>
                        </a:spcAft>
                      </a:pPr>
                      <a:r>
                        <a:rPr lang="en-US" sz="1200" b="1" u="none" dirty="0"/>
                        <a:t>Based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solidFill>
                            <a:schemeClr val="tx1"/>
                          </a:solidFill>
                        </a:rPr>
                        <a:t>Amsterdam, Netherlands and Lexington, MA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12083">
                <a:tc>
                  <a:txBody>
                    <a:bodyPr/>
                    <a:lstStyle/>
                    <a:p>
                      <a:pPr algn="l">
                        <a:spcAft>
                          <a:spcPts val="600"/>
                        </a:spcAft>
                      </a:pPr>
                      <a:r>
                        <a:rPr lang="en-US" sz="1200" b="1" u="none" dirty="0"/>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NASDAQ QURE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8880">
                <a:tc>
                  <a:txBody>
                    <a:bodyPr/>
                    <a:lstStyle/>
                    <a:p>
                      <a:pPr algn="l">
                        <a:spcAft>
                          <a:spcPts val="600"/>
                        </a:spcAft>
                      </a:pPr>
                      <a:r>
                        <a:rPr lang="en-US" sz="1200" b="1" u="none" dirty="0"/>
                        <a:t>Business</a:t>
                      </a:r>
                      <a:r>
                        <a:rPr lang="en-US" sz="1200" b="1" u="none" baseline="0" dirty="0"/>
                        <a:t> Model</a:t>
                      </a:r>
                      <a:endParaRPr lang="en-US" sz="1200" b="1" u="none"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dirty="0"/>
                        <a:t>For Profit</a:t>
                      </a:r>
                      <a:endParaRPr lang="en-US" sz="1200"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827520">
                <a:tc>
                  <a:txBody>
                    <a:bodyPr/>
                    <a:lstStyle/>
                    <a:p>
                      <a:r>
                        <a:rPr lang="en-US" sz="1200" b="1" dirty="0"/>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dirty="0">
                        <a:solidFill>
                          <a:schemeClr val="tx1"/>
                        </a:solidFill>
                      </a:endParaRPr>
                    </a:p>
                    <a:p>
                      <a:r>
                        <a:rPr lang="en-US" sz="1200" dirty="0">
                          <a:solidFill>
                            <a:schemeClr val="tx1"/>
                          </a:solidFill>
                        </a:rPr>
                        <a:t>At IPO 2/2014 $235 M</a:t>
                      </a:r>
                    </a:p>
                    <a:p>
                      <a:endParaRPr lang="en-US" sz="1200" dirty="0">
                        <a:solidFill>
                          <a:schemeClr val="tx1"/>
                        </a:solidFill>
                      </a:endParaRPr>
                    </a:p>
                    <a:p>
                      <a:r>
                        <a:rPr lang="en-US" sz="1200" b="1" dirty="0">
                          <a:solidFill>
                            <a:schemeClr val="tx1"/>
                          </a:solidFill>
                        </a:rPr>
                        <a:t>Market Cap  425.5 M 8-23-23 </a:t>
                      </a:r>
                      <a:endParaRPr lang="en-US" sz="120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44640">
                <a:tc>
                  <a:txBody>
                    <a:bodyPr/>
                    <a:lstStyle/>
                    <a:p>
                      <a:r>
                        <a:rPr lang="en-US" sz="1200" b="1" dirty="0"/>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7/2013 Private Equity Round $58 M Collar Capital</a:t>
                      </a:r>
                    </a:p>
                    <a:p>
                      <a:r>
                        <a:rPr lang="en-US" sz="1200" dirty="0">
                          <a:solidFill>
                            <a:schemeClr val="tx1"/>
                          </a:solidFill>
                        </a:rPr>
                        <a:t>IPO 2/2014 raised $88.5 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64464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Glybera –first approved gene therapy – withdrawn from market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888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u="none" baseline="0" dirty="0"/>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96804">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Clinical</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96804">
                <a:tc rowSpan="2">
                  <a:txBody>
                    <a:bodyPr/>
                    <a:lstStyle/>
                    <a:p>
                      <a:r>
                        <a:rPr lang="en-US" sz="1200" dirty="0"/>
                        <a:t>Indications</a:t>
                      </a:r>
                    </a:p>
                    <a:p>
                      <a:endParaRPr lang="en-US" sz="1200" dirty="0"/>
                    </a:p>
                    <a:p>
                      <a:r>
                        <a:rPr lang="en-US" sz="1200" dirty="0"/>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u="none" baseline="0" dirty="0"/>
                        <a:t>See next column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461760">
                <a:tc v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900" u="none" baseline="0" dirty="0"/>
                    </a:p>
                  </a:txBody>
                  <a:tcPr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r>
                        <a:rPr lang="en-US" sz="1200" u="none" baseline="0" dirty="0"/>
                        <a:t>http://uniqure.com/</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96693565"/>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Glybera –1st EU Approved  Gene Therapy</a:t>
            </a:r>
          </a:p>
        </p:txBody>
      </p:sp>
      <p:sp>
        <p:nvSpPr>
          <p:cNvPr id="3" name="Content Placeholder 2"/>
          <p:cNvSpPr>
            <a:spLocks noGrp="1"/>
          </p:cNvSpPr>
          <p:nvPr>
            <p:ph idx="1"/>
          </p:nvPr>
        </p:nvSpPr>
        <p:spPr/>
        <p:txBody>
          <a:bodyPr>
            <a:noAutofit/>
          </a:bodyPr>
          <a:lstStyle/>
          <a:p>
            <a:r>
              <a:rPr lang="en-US" sz="1867" dirty="0"/>
              <a:t>Gene therapy to reverse </a:t>
            </a:r>
            <a:r>
              <a:rPr lang="en-US" sz="1867" u="sng" dirty="0"/>
              <a:t>lipoprotein lipase deficiency (LPLD</a:t>
            </a:r>
            <a:r>
              <a:rPr lang="en-US" sz="1867" dirty="0"/>
              <a:t>), a rare inherited disorder which can cause severe pancreatitis. </a:t>
            </a:r>
          </a:p>
          <a:p>
            <a:r>
              <a:rPr lang="en-US" sz="1867" dirty="0"/>
              <a:t>1986, Michael R. Hayden and John Kastelein began research at UBC, confirming the hypothesis that LPLD was caused by a gene mutation. </a:t>
            </a:r>
            <a:r>
              <a:rPr lang="en-US" sz="1867" u="sng" dirty="0"/>
              <a:t>ULTRA RARE DISEASE PREVALNCE 1-2 PTS PER MILLION POPULATION</a:t>
            </a:r>
          </a:p>
          <a:p>
            <a:r>
              <a:rPr lang="en-US" sz="1867" dirty="0"/>
              <a:t>2002, Hayden and Colin Ross successfully performed gene therapy on test mice to treat LPLD; their findings were featured on the September 2004 cover of Human Gene Therapy.</a:t>
            </a:r>
          </a:p>
          <a:p>
            <a:r>
              <a:rPr lang="en-US" sz="1867" dirty="0"/>
              <a:t>Kastelein—who had, by 1998, become an international expert in lipid disorders—co-founded Amsterdam Molecular Therapeutics (AMT), which acquired rights to Hayden's research with the aim of releasing the drug in Europe. </a:t>
            </a:r>
          </a:p>
          <a:p>
            <a:r>
              <a:rPr lang="en-US" sz="1867" dirty="0"/>
              <a:t>In July 2012, the European Medicines Agency recommended it for approval (the first recommendation for a gene therapy Endorsed by the European Commission in November 2012. Initial price tag 1.6M per treatment (60 i.m. injections).</a:t>
            </a:r>
          </a:p>
          <a:p>
            <a:r>
              <a:rPr lang="en-US" sz="1867" dirty="0"/>
              <a:t>AMT went bankrupt and in 2015 the assets acquired by UniQure and drug relaunched at 1</a:t>
            </a:r>
            <a:r>
              <a:rPr lang="en-US" sz="1867" u="sng" dirty="0"/>
              <a:t>M</a:t>
            </a:r>
            <a:r>
              <a:rPr lang="en-US" sz="1867" dirty="0"/>
              <a:t> USD/treatment</a:t>
            </a:r>
          </a:p>
          <a:p>
            <a:r>
              <a:rPr lang="en-US" sz="1867" dirty="0"/>
              <a:t>2017 UNIQURE DECIDED NOT TO RENEW THE APPROVAL WITHDRAWN FROM MARKET –ONLY 31 PTS TREATED – ONLY ONE PATIENT HAD BEEN TREATED OUTSIDE A CLINICAL TRIAL</a:t>
            </a:r>
          </a:p>
          <a:p>
            <a:endParaRPr lang="en-US" sz="1867" b="1" dirty="0"/>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17B768C-085A-44D3-9027-33B1E55635E1}"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96</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92914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100" y="291662"/>
            <a:ext cx="10337800" cy="262360"/>
          </a:xfrm>
        </p:spPr>
        <p:txBody>
          <a:bodyPr>
            <a:normAutofit fontScale="90000"/>
          </a:bodyPr>
          <a:lstStyle/>
          <a:p>
            <a:r>
              <a:rPr lang="en-US" dirty="0"/>
              <a:t> </a:t>
            </a:r>
            <a:r>
              <a:rPr lang="en-US" sz="4400" dirty="0"/>
              <a:t>Cellastra Inc.</a:t>
            </a:r>
          </a:p>
        </p:txBody>
      </p:sp>
      <p:graphicFrame>
        <p:nvGraphicFramePr>
          <p:cNvPr id="5" name="Table 4"/>
          <p:cNvGraphicFramePr>
            <a:graphicFrameLocks noGrp="1"/>
          </p:cNvGraphicFramePr>
          <p:nvPr>
            <p:extLst>
              <p:ext uri="{D42A27DB-BD31-4B8C-83A1-F6EECF244321}">
                <p14:modId xmlns:p14="http://schemas.microsoft.com/office/powerpoint/2010/main" val="2522380251"/>
              </p:ext>
            </p:extLst>
          </p:nvPr>
        </p:nvGraphicFramePr>
        <p:xfrm>
          <a:off x="0" y="1075793"/>
          <a:ext cx="12192000" cy="5577255"/>
        </p:xfrm>
        <a:graphic>
          <a:graphicData uri="http://schemas.openxmlformats.org/drawingml/2006/table">
            <a:tbl>
              <a:tblPr firstRow="1" bandRow="1">
                <a:tableStyleId>{5C22544A-7EE6-4342-B048-85BDC9FD1C3A}</a:tableStyleId>
              </a:tblPr>
              <a:tblGrid>
                <a:gridCol w="1506906">
                  <a:extLst>
                    <a:ext uri="{9D8B030D-6E8A-4147-A177-3AD203B41FA5}">
                      <a16:colId xmlns:a16="http://schemas.microsoft.com/office/drawing/2014/main" val="20000"/>
                    </a:ext>
                  </a:extLst>
                </a:gridCol>
                <a:gridCol w="2345585">
                  <a:extLst>
                    <a:ext uri="{9D8B030D-6E8A-4147-A177-3AD203B41FA5}">
                      <a16:colId xmlns:a16="http://schemas.microsoft.com/office/drawing/2014/main" val="20001"/>
                    </a:ext>
                  </a:extLst>
                </a:gridCol>
                <a:gridCol w="5301444">
                  <a:extLst>
                    <a:ext uri="{9D8B030D-6E8A-4147-A177-3AD203B41FA5}">
                      <a16:colId xmlns:a16="http://schemas.microsoft.com/office/drawing/2014/main" val="20002"/>
                    </a:ext>
                  </a:extLst>
                </a:gridCol>
                <a:gridCol w="3038065">
                  <a:extLst>
                    <a:ext uri="{9D8B030D-6E8A-4147-A177-3AD203B41FA5}">
                      <a16:colId xmlns:a16="http://schemas.microsoft.com/office/drawing/2014/main" val="20003"/>
                    </a:ext>
                  </a:extLst>
                </a:gridCol>
              </a:tblGrid>
              <a:tr h="395015">
                <a:tc gridSpan="2">
                  <a:txBody>
                    <a:bodyPr/>
                    <a:lstStyle/>
                    <a:p>
                      <a:pPr algn="l"/>
                      <a:endParaRPr lang="en-US" sz="1500" b="1" dirty="0">
                        <a:solidFill>
                          <a:schemeClr val="bg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hMerge="1">
                  <a:txBody>
                    <a:bodyPr/>
                    <a:lstStyle/>
                    <a:p>
                      <a:pPr algn="ctr"/>
                      <a:endParaRPr lang="en-US" sz="900" b="1" dirty="0"/>
                    </a:p>
                  </a:txBody>
                  <a:tcPr marL="0" marR="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tcPr>
                </a:tc>
                <a:tc>
                  <a:txBody>
                    <a:bodyPr/>
                    <a:lstStyle/>
                    <a:p>
                      <a:pPr algn="ctr"/>
                      <a:r>
                        <a:rPr lang="en-US" sz="2000" b="1" dirty="0">
                          <a:solidFill>
                            <a:schemeClr val="bg1"/>
                          </a:solidFill>
                        </a:rPr>
                        <a:t>Key Events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tc>
                  <a:txBody>
                    <a:bodyPr/>
                    <a:lstStyle/>
                    <a:p>
                      <a:pPr algn="ctr"/>
                      <a:r>
                        <a:rPr lang="en-US" sz="2000" b="1" dirty="0">
                          <a:solidFill>
                            <a:schemeClr val="bg1"/>
                          </a:solidFill>
                        </a:rPr>
                        <a:t>Key people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4855">
                <a:tc>
                  <a:txBody>
                    <a:bodyPr/>
                    <a:lstStyle/>
                    <a:p>
                      <a:pPr algn="l">
                        <a:spcAft>
                          <a:spcPts val="600"/>
                        </a:spcAft>
                      </a:pPr>
                      <a:r>
                        <a:rPr lang="en-US" sz="1200" b="1" u="none" dirty="0">
                          <a:solidFill>
                            <a:schemeClr val="tx1"/>
                          </a:solidFill>
                        </a:rPr>
                        <a:t>Founded</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2005</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0" indent="0" algn="l">
                        <a:spcAft>
                          <a:spcPts val="600"/>
                        </a:spcAft>
                        <a:buClr>
                          <a:schemeClr val="accent6"/>
                        </a:buClr>
                        <a:buFont typeface="Arial" panose="020B0604020202020204" pitchFamily="34" charset="0"/>
                        <a:buNone/>
                      </a:pPr>
                      <a:r>
                        <a:rPr lang="en-US" sz="1600" b="0" u="none" dirty="0">
                          <a:solidFill>
                            <a:schemeClr val="tx1"/>
                          </a:solidFill>
                        </a:rPr>
                        <a:t> </a:t>
                      </a:r>
                      <a:r>
                        <a:rPr lang="en-US" sz="1400" b="0" u="none" dirty="0">
                          <a:solidFill>
                            <a:schemeClr val="tx1"/>
                          </a:solidFill>
                        </a:rPr>
                        <a:t>04/02/2022 CELLASTRA ANNOUNCES UPDATES ON PIPELINE, PROMOTIONS AND DEVELOPMENT PLANS. “Our Series A, now ongoing will help accelerate our program from bench to bedside.”</a:t>
                      </a:r>
                    </a:p>
                    <a:p>
                      <a:pPr marL="0" indent="0" algn="l">
                        <a:spcAft>
                          <a:spcPts val="600"/>
                        </a:spcAft>
                        <a:buClr>
                          <a:schemeClr val="accent6"/>
                        </a:buClr>
                        <a:buFont typeface="Arial" panose="020B0604020202020204" pitchFamily="34" charset="0"/>
                        <a:buNone/>
                      </a:pPr>
                      <a:r>
                        <a:rPr lang="en-US" sz="1400" b="0" u="none" dirty="0">
                          <a:solidFill>
                            <a:schemeClr val="tx1"/>
                          </a:solidFill>
                        </a:rPr>
                        <a:t>12/10/2021 CELLASTRA ANNOUNCES SPECIAL SHAREHOLDERS MEETING TO VOTE ON INCREASING MASIMUM NJMBVER OFD SHARES FROM 10 MILLION TO 1OO MKILLION IN PREPARATION FOR PRIVATE OFFERING.</a:t>
                      </a:r>
                    </a:p>
                    <a:p>
                      <a:pPr marL="0" indent="0" algn="l">
                        <a:spcAft>
                          <a:spcPts val="600"/>
                        </a:spcAft>
                        <a:buClr>
                          <a:schemeClr val="accent6"/>
                        </a:buClr>
                        <a:buFont typeface="Arial" panose="020B0604020202020204" pitchFamily="34" charset="0"/>
                        <a:buNone/>
                      </a:pPr>
                      <a:r>
                        <a:rPr lang="en-US" sz="1400" b="0" u="none" dirty="0">
                          <a:solidFill>
                            <a:schemeClr val="tx1"/>
                          </a:solidFill>
                        </a:rPr>
                        <a:t>07/31/2021 Cellastra announces the License of a Recombinant  AAV6 Gene Vector from University of Guelph</a:t>
                      </a:r>
                    </a:p>
                    <a:p>
                      <a:pPr marL="0" indent="0" algn="l">
                        <a:spcAft>
                          <a:spcPts val="600"/>
                        </a:spcAft>
                        <a:buClr>
                          <a:schemeClr val="accent6"/>
                        </a:buClr>
                        <a:buFont typeface="Arial" panose="020B0604020202020204" pitchFamily="34" charset="0"/>
                        <a:buNone/>
                      </a:pPr>
                      <a:r>
                        <a:rPr lang="en-US" sz="1400" b="0" u="none" dirty="0">
                          <a:solidFill>
                            <a:schemeClr val="tx1"/>
                          </a:solidFill>
                        </a:rPr>
                        <a:t> 06/22/2021 Cellastra announces joining Centre for Advanced Medical Product,(CAMP) to explore Cellexa gene therapy in burn injuries, the company has joined CAMP, a Swedish consortium funded with  grant of 48 M SEK from the Swedish government to explore new treatment modalities in burn injuries.</a:t>
                      </a:r>
                    </a:p>
                    <a:p>
                      <a:pPr marL="0" indent="0" algn="l">
                        <a:spcAft>
                          <a:spcPts val="600"/>
                        </a:spcAft>
                        <a:buClr>
                          <a:schemeClr val="accent6"/>
                        </a:buClr>
                        <a:buFont typeface="Arial" panose="020B0604020202020204" pitchFamily="34" charset="0"/>
                        <a:buNone/>
                      </a:pPr>
                      <a:r>
                        <a:rPr lang="en-US" sz="1400" b="0" u="none" dirty="0">
                          <a:solidFill>
                            <a:srgbClr val="FF0000"/>
                          </a:solidFill>
                        </a:rPr>
                        <a:t>Cellastra is developing CELLEXA ™, a potentially revolutionizing platform using encoded gene vectors, including SCARLEXA ™ to prevent excessive scarring after surgery and burns, and VIRLEXA ™ to prevent fibrosis in the lungs and other organs after respiratory infections such as RSV and COVID-19</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rowSpan="10">
                  <a:txBody>
                    <a:bodyPr/>
                    <a:lstStyle/>
                    <a:p>
                      <a:pPr marL="171450" indent="-171450">
                        <a:buFont typeface="Arial" panose="020B0604020202020204" pitchFamily="34" charset="0"/>
                        <a:buChar char="•"/>
                      </a:pPr>
                      <a:r>
                        <a:rPr lang="en-US" sz="1200" b="0" i="0" dirty="0">
                          <a:solidFill>
                            <a:schemeClr val="tx1"/>
                          </a:solidFill>
                        </a:rPr>
                        <a:t> </a:t>
                      </a:r>
                      <a:r>
                        <a:rPr lang="en-US" sz="1200" b="1" i="0" dirty="0">
                          <a:solidFill>
                            <a:schemeClr val="tx1"/>
                          </a:solidFill>
                        </a:rPr>
                        <a:t>Karl Mettinger </a:t>
                      </a:r>
                      <a:r>
                        <a:rPr lang="en-US" sz="1200" b="0" i="0" dirty="0">
                          <a:solidFill>
                            <a:schemeClr val="tx1"/>
                          </a:solidFill>
                        </a:rPr>
                        <a:t>MD, PhD, </a:t>
                      </a:r>
                      <a:r>
                        <a:rPr lang="en-US" sz="1100" b="0" i="0" dirty="0">
                          <a:solidFill>
                            <a:schemeClr val="tx1"/>
                          </a:solidFill>
                        </a:rPr>
                        <a:t>Cofounder  President &amp; CEO since 2011, 35-ear biotech veteran:  (Kabi/Pharmacia (acquired by Pfizer for 60B), IVAX (acquired by TEVA) for 7 B, Supergen/Astex (acquired by Otsuka 1B), Consultant Pharmacyclics (acquired by AbbVie for 21B), Associate Prof\Karolinska Institute </a:t>
                      </a:r>
                    </a:p>
                    <a:p>
                      <a:pPr marL="171450" indent="-171450">
                        <a:buFont typeface="Arial" panose="020B0604020202020204" pitchFamily="34" charset="0"/>
                        <a:buChar char="•"/>
                      </a:pPr>
                      <a:r>
                        <a:rPr lang="en-US" sz="1100" b="1" i="0" dirty="0">
                          <a:solidFill>
                            <a:schemeClr val="tx1"/>
                          </a:solidFill>
                        </a:rPr>
                        <a:t>Brad Thompson</a:t>
                      </a:r>
                      <a:r>
                        <a:rPr lang="en-US" sz="1100" b="0" i="0" dirty="0">
                          <a:solidFill>
                            <a:schemeClr val="tx1"/>
                          </a:solidFill>
                        </a:rPr>
                        <a:t>, Chairman, PhD, CTO ,  inventor  of CLX Gene Therapy platform. Cofounder </a:t>
                      </a:r>
                      <a:r>
                        <a:rPr lang="en-US" sz="1100" b="0" i="0" baseline="0" dirty="0">
                          <a:solidFill>
                            <a:schemeClr val="tx1"/>
                          </a:solidFill>
                        </a:rPr>
                        <a:t>  President&amp; CEO Kickshaw Ventures, 35 year biotech veteran incl. Chair of BIOTECanada</a:t>
                      </a:r>
                    </a:p>
                    <a:p>
                      <a:pPr marL="171450" indent="-171450">
                        <a:buFont typeface="Arial" panose="020B0604020202020204" pitchFamily="34" charset="0"/>
                        <a:buChar char="•"/>
                      </a:pPr>
                      <a:r>
                        <a:rPr lang="en-US" sz="1100" b="1" i="0" baseline="0" dirty="0">
                          <a:solidFill>
                            <a:schemeClr val="tx1"/>
                          </a:solidFill>
                        </a:rPr>
                        <a:t>Vinod Kumar</a:t>
                      </a:r>
                      <a:r>
                        <a:rPr lang="en-US" sz="1100" b="0" i="0" baseline="0" dirty="0">
                          <a:solidFill>
                            <a:schemeClr val="tx1"/>
                          </a:solidFill>
                        </a:rPr>
                        <a:t>, CMO, Sr VP, Prev, Section Head Global Medical Director, Novartis. &gt;30 years experience of drug development in industry and academia </a:t>
                      </a:r>
                    </a:p>
                    <a:p>
                      <a:pPr marL="171450" indent="-171450">
                        <a:buFont typeface="Arial" panose="020B0604020202020204" pitchFamily="34" charset="0"/>
                        <a:buChar char="•"/>
                      </a:pPr>
                      <a:r>
                        <a:rPr lang="en-US" sz="1100" b="1" i="0" baseline="0" dirty="0">
                          <a:solidFill>
                            <a:schemeClr val="tx1"/>
                          </a:solidFill>
                        </a:rPr>
                        <a:t>Henrik (Hank) Kulmala</a:t>
                      </a:r>
                      <a:r>
                        <a:rPr lang="en-US" sz="1100" b="0" i="0" baseline="0" dirty="0">
                          <a:solidFill>
                            <a:schemeClr val="tx1"/>
                          </a:solidFill>
                        </a:rPr>
                        <a:t>, PhD, Sr VP Product Development &amp; RA 35-year biotech </a:t>
                      </a:r>
                      <a:r>
                        <a:rPr lang="en-US" sz="1100" b="1" i="0" baseline="0" dirty="0">
                          <a:solidFill>
                            <a:schemeClr val="tx1"/>
                          </a:solidFill>
                        </a:rPr>
                        <a:t>veteran incl. Fujisawa/Astella</a:t>
                      </a:r>
                    </a:p>
                    <a:p>
                      <a:pPr marL="171450" indent="-171450">
                        <a:buFont typeface="Arial" panose="020B0604020202020204" pitchFamily="34" charset="0"/>
                        <a:buChar char="•"/>
                      </a:pPr>
                      <a:r>
                        <a:rPr lang="en-US" sz="1100" b="1" i="0" baseline="0" dirty="0">
                          <a:solidFill>
                            <a:schemeClr val="tx1"/>
                          </a:solidFill>
                        </a:rPr>
                        <a:t>Sven Andreasson</a:t>
                      </a:r>
                      <a:r>
                        <a:rPr lang="en-US" sz="1100" b="0" i="0" baseline="0" dirty="0">
                          <a:solidFill>
                            <a:schemeClr val="tx1"/>
                          </a:solidFill>
                        </a:rPr>
                        <a:t>,  40-year biotech veteran,  prev. Kabi/Pharmacia  (acquired by Pfizer, CEO Iscanova (acquired by NovaVax where he is  currently Sr VP Corp Development</a:t>
                      </a:r>
                    </a:p>
                    <a:p>
                      <a:pPr marL="171450" indent="-171450">
                        <a:buFont typeface="Arial" panose="020B0604020202020204" pitchFamily="34" charset="0"/>
                        <a:buChar char="•"/>
                      </a:pPr>
                      <a:r>
                        <a:rPr lang="en-US" sz="1100" b="1" i="0" baseline="0" dirty="0">
                          <a:solidFill>
                            <a:schemeClr val="tx1"/>
                          </a:solidFill>
                        </a:rPr>
                        <a:t>Daniel Quintero</a:t>
                      </a:r>
                      <a:r>
                        <a:rPr lang="en-US" sz="1100" b="0" i="0" baseline="0" dirty="0">
                          <a:solidFill>
                            <a:schemeClr val="tx1"/>
                          </a:solidFill>
                        </a:rPr>
                        <a:t>, General Counsel, Secretary, Founding Partner and MD Prometheus Partners LLP,</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4855">
                <a:tc>
                  <a:txBody>
                    <a:bodyPr/>
                    <a:lstStyle/>
                    <a:p>
                      <a:pPr algn="l">
                        <a:spcAft>
                          <a:spcPts val="600"/>
                        </a:spcAft>
                      </a:pPr>
                      <a:r>
                        <a:rPr lang="en-US" sz="1200" b="1" u="none" dirty="0">
                          <a:solidFill>
                            <a:schemeClr val="tx1"/>
                          </a:solidFill>
                        </a:rPr>
                        <a:t>Location</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San Francisco</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4855">
                <a:tc>
                  <a:txBody>
                    <a:bodyPr/>
                    <a:lstStyle/>
                    <a:p>
                      <a:pPr algn="l">
                        <a:spcAft>
                          <a:spcPts val="600"/>
                        </a:spcAft>
                      </a:pPr>
                      <a:r>
                        <a:rPr lang="en-US" sz="1200" b="1" u="none" dirty="0">
                          <a:solidFill>
                            <a:schemeClr val="tx1"/>
                          </a:solidFill>
                        </a:rPr>
                        <a:t>Ownership</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dirty="0">
                          <a:solidFill>
                            <a:schemeClr val="tx1"/>
                          </a:solidFill>
                        </a:rPr>
                        <a:t>Private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4855">
                <a:tc>
                  <a:txBody>
                    <a:bodyPr/>
                    <a:lstStyle/>
                    <a:p>
                      <a:pPr algn="l">
                        <a:spcAft>
                          <a:spcPts val="600"/>
                        </a:spcAft>
                      </a:pPr>
                      <a:r>
                        <a:rPr lang="en-US" sz="1200" b="1" u="none" dirty="0">
                          <a:solidFill>
                            <a:schemeClr val="tx1"/>
                          </a:solidFill>
                        </a:rPr>
                        <a:t>Business</a:t>
                      </a:r>
                      <a:r>
                        <a:rPr lang="en-US" sz="1200" b="1" u="none" baseline="0" dirty="0">
                          <a:solidFill>
                            <a:schemeClr val="tx1"/>
                          </a:solidFill>
                        </a:rPr>
                        <a:t> Model</a:t>
                      </a:r>
                      <a:endParaRPr lang="en-US" sz="1200" b="1" u="none"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dirty="0">
                          <a:solidFill>
                            <a:schemeClr val="tx1"/>
                          </a:solidFill>
                        </a:rPr>
                        <a:t>For Profit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74855">
                <a:tc>
                  <a:txBody>
                    <a:bodyPr/>
                    <a:lstStyle/>
                    <a:p>
                      <a:r>
                        <a:rPr lang="en-US" sz="1200" b="1" dirty="0">
                          <a:solidFill>
                            <a:schemeClr val="tx1"/>
                          </a:solidFill>
                        </a:rPr>
                        <a:t>Valuation </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0" dirty="0">
                        <a:solidFill>
                          <a:schemeClr val="tx1"/>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74855">
                <a:tc>
                  <a:txBody>
                    <a:bodyPr/>
                    <a:lstStyle/>
                    <a:p>
                      <a:r>
                        <a:rPr lang="en-US" sz="1200" b="1" dirty="0">
                          <a:solidFill>
                            <a:schemeClr val="tx1"/>
                          </a:solidFill>
                        </a:rPr>
                        <a:t>Financials</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endParaRPr lang="en-US" sz="1200" b="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53019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Lead Product</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baseline="0" dirty="0">
                          <a:solidFill>
                            <a:schemeClr val="tx1"/>
                          </a:solidFill>
                        </a:rPr>
                        <a:t>CELLEXA-Scar prevention</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baseline="0" dirty="0">
                          <a:solidFill>
                            <a:schemeClr val="tx1"/>
                          </a:solidFill>
                        </a:rPr>
                        <a:t>COVVEXA –Anti COVID-19</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81557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Product Type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baseline="0" dirty="0">
                          <a:solidFill>
                            <a:schemeClr val="tx1"/>
                          </a:solidFill>
                        </a:rPr>
                        <a:t>Recombinant AAV6.sFF gene vector programmed for local anti scarring peptide production in a wound area</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7485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u="none" baseline="0" dirty="0">
                          <a:solidFill>
                            <a:schemeClr val="tx1"/>
                          </a:solidFill>
                        </a:rPr>
                        <a:t>Stage</a:t>
                      </a: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b="0" u="none" baseline="0" dirty="0">
                        <a:solidFill>
                          <a:srgbClr val="FF0000"/>
                        </a:solidFill>
                      </a:endParaRPr>
                    </a:p>
                  </a:txBody>
                  <a:tcPr marL="72000" marR="72000" marT="48000" marB="480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858815">
                <a:tc>
                  <a:txBody>
                    <a:bodyPr/>
                    <a:lstStyle/>
                    <a:p>
                      <a:r>
                        <a:rPr lang="en-US" sz="1200" dirty="0">
                          <a:solidFill>
                            <a:schemeClr val="tx1"/>
                          </a:solidFill>
                        </a:rPr>
                        <a:t>Indications</a:t>
                      </a:r>
                    </a:p>
                    <a:p>
                      <a:endParaRPr lang="en-US" sz="1200" dirty="0">
                        <a:solidFill>
                          <a:schemeClr val="tx1"/>
                        </a:solidFill>
                      </a:endParaRPr>
                    </a:p>
                    <a:p>
                      <a:r>
                        <a:rPr lang="en-US" sz="1200" dirty="0">
                          <a:solidFill>
                            <a:schemeClr val="tx1"/>
                          </a:solidFill>
                        </a:rPr>
                        <a:t>website</a:t>
                      </a: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baseline="0" dirty="0">
                          <a:solidFill>
                            <a:schemeClr val="tx1"/>
                          </a:solidFill>
                        </a:rPr>
                        <a:t>Scar / adhesion prevention after burn injuries/ surgery res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0" u="none" baseline="0" dirty="0" err="1">
                          <a:solidFill>
                            <a:schemeClr val="tx1"/>
                          </a:solidFill>
                        </a:rPr>
                        <a:t>www.cellastra.com</a:t>
                      </a:r>
                      <a:endParaRPr lang="en-US" sz="1200" b="0" u="none" baseline="0" dirty="0">
                        <a:solidFill>
                          <a:schemeClr val="tx1"/>
                        </a:solidFill>
                      </a:endParaRPr>
                    </a:p>
                  </a:txBody>
                  <a:tcPr marL="72000" marR="72000" marT="48000" marB="48000">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38746299"/>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447800"/>
          </a:xfrm>
        </p:spPr>
        <p:txBody>
          <a:bodyPr>
            <a:normAutofit/>
          </a:bodyPr>
          <a:lstStyle/>
          <a:p>
            <a:r>
              <a:rPr lang="en-US" sz="4000" b="1" dirty="0"/>
              <a:t>VIRLEXA  </a:t>
            </a:r>
          </a:p>
        </p:txBody>
      </p:sp>
      <p:sp>
        <p:nvSpPr>
          <p:cNvPr id="4" name="Oval 3"/>
          <p:cNvSpPr/>
          <p:nvPr/>
        </p:nvSpPr>
        <p:spPr>
          <a:xfrm>
            <a:off x="2641600" y="3200400"/>
            <a:ext cx="12192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val 4"/>
          <p:cNvSpPr/>
          <p:nvPr/>
        </p:nvSpPr>
        <p:spPr>
          <a:xfrm>
            <a:off x="2372771" y="4832853"/>
            <a:ext cx="12192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1542037" y="4464284"/>
            <a:ext cx="12192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p:cNvSpPr/>
          <p:nvPr/>
        </p:nvSpPr>
        <p:spPr>
          <a:xfrm>
            <a:off x="859491" y="4076700"/>
            <a:ext cx="12192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p:cNvSpPr/>
          <p:nvPr/>
        </p:nvSpPr>
        <p:spPr>
          <a:xfrm>
            <a:off x="3183601" y="4071916"/>
            <a:ext cx="12192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304800" y="1803400"/>
            <a:ext cx="12192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0"/>
          <p:cNvSpPr/>
          <p:nvPr/>
        </p:nvSpPr>
        <p:spPr>
          <a:xfrm>
            <a:off x="4323433" y="3505200"/>
            <a:ext cx="3759200" cy="2819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Calibri"/>
                <a:ea typeface="+mn-ea"/>
                <a:cs typeface="+mn-cs"/>
              </a:rPr>
              <a:t>Lung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Calibri"/>
                <a:ea typeface="+mn-ea"/>
                <a:cs typeface="+mn-cs"/>
              </a:rPr>
              <a:t>Epithelial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Calibri"/>
                <a:ea typeface="+mn-ea"/>
                <a:cs typeface="+mn-cs"/>
              </a:rPr>
              <a:t>Cell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Calibri"/>
                <a:ea typeface="+mn-ea"/>
                <a:cs typeface="+mn-cs"/>
              </a:rPr>
              <a:t>Ensereptide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Calibri"/>
                <a:ea typeface="+mn-ea"/>
                <a:cs typeface="+mn-cs"/>
              </a:rPr>
              <a:t>Factory”</a:t>
            </a:r>
          </a:p>
        </p:txBody>
      </p:sp>
      <p:sp>
        <p:nvSpPr>
          <p:cNvPr id="15" name="Right Arrow 14"/>
          <p:cNvSpPr/>
          <p:nvPr/>
        </p:nvSpPr>
        <p:spPr>
          <a:xfrm>
            <a:off x="7924800" y="4038600"/>
            <a:ext cx="999744" cy="484632"/>
          </a:xfrm>
          <a:prstGeom prst="rightArrow">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ight Arrow 15"/>
          <p:cNvSpPr/>
          <p:nvPr/>
        </p:nvSpPr>
        <p:spPr>
          <a:xfrm>
            <a:off x="7591570" y="4495800"/>
            <a:ext cx="564444" cy="397933"/>
          </a:xfrm>
          <a:prstGeom prst="rightArrow">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Oval 20"/>
          <p:cNvSpPr/>
          <p:nvPr/>
        </p:nvSpPr>
        <p:spPr>
          <a:xfrm>
            <a:off x="8229600" y="3581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Oval 28"/>
          <p:cNvSpPr/>
          <p:nvPr/>
        </p:nvSpPr>
        <p:spPr>
          <a:xfrm>
            <a:off x="8636000" y="33147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p:nvPr/>
        </p:nvSpPr>
        <p:spPr>
          <a:xfrm>
            <a:off x="10566400" y="3886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p:nvPr/>
        </p:nvSpPr>
        <p:spPr>
          <a:xfrm>
            <a:off x="8940800" y="3733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Oval 31"/>
          <p:cNvSpPr/>
          <p:nvPr/>
        </p:nvSpPr>
        <p:spPr>
          <a:xfrm>
            <a:off x="9448800" y="33147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Oval 32"/>
          <p:cNvSpPr/>
          <p:nvPr/>
        </p:nvSpPr>
        <p:spPr>
          <a:xfrm>
            <a:off x="9042400" y="3231931"/>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Oval 33"/>
          <p:cNvSpPr/>
          <p:nvPr/>
        </p:nvSpPr>
        <p:spPr>
          <a:xfrm>
            <a:off x="8737600" y="4267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Oval 34"/>
          <p:cNvSpPr/>
          <p:nvPr/>
        </p:nvSpPr>
        <p:spPr>
          <a:xfrm>
            <a:off x="10160000" y="3581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Oval 38"/>
          <p:cNvSpPr/>
          <p:nvPr/>
        </p:nvSpPr>
        <p:spPr>
          <a:xfrm>
            <a:off x="10871200" y="4267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 39"/>
          <p:cNvSpPr/>
          <p:nvPr/>
        </p:nvSpPr>
        <p:spPr>
          <a:xfrm>
            <a:off x="9550400" y="36576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Oval 40"/>
          <p:cNvSpPr/>
          <p:nvPr/>
        </p:nvSpPr>
        <p:spPr>
          <a:xfrm>
            <a:off x="9956800" y="40386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Oval 41"/>
          <p:cNvSpPr/>
          <p:nvPr/>
        </p:nvSpPr>
        <p:spPr>
          <a:xfrm>
            <a:off x="11176000" y="3581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Oval 42"/>
          <p:cNvSpPr/>
          <p:nvPr/>
        </p:nvSpPr>
        <p:spPr>
          <a:xfrm>
            <a:off x="10668000" y="33147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Oval 43"/>
          <p:cNvSpPr/>
          <p:nvPr/>
        </p:nvSpPr>
        <p:spPr>
          <a:xfrm>
            <a:off x="10058400" y="3200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Oval 44"/>
          <p:cNvSpPr/>
          <p:nvPr/>
        </p:nvSpPr>
        <p:spPr>
          <a:xfrm>
            <a:off x="9753600" y="4724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Oval 45"/>
          <p:cNvSpPr/>
          <p:nvPr/>
        </p:nvSpPr>
        <p:spPr>
          <a:xfrm>
            <a:off x="9550400" y="4343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Oval 46"/>
          <p:cNvSpPr/>
          <p:nvPr/>
        </p:nvSpPr>
        <p:spPr>
          <a:xfrm>
            <a:off x="10363200" y="4495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Oval 47"/>
          <p:cNvSpPr/>
          <p:nvPr/>
        </p:nvSpPr>
        <p:spPr>
          <a:xfrm>
            <a:off x="10363200" y="5105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Oval 48"/>
          <p:cNvSpPr/>
          <p:nvPr/>
        </p:nvSpPr>
        <p:spPr>
          <a:xfrm>
            <a:off x="10668000" y="4724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Oval 49"/>
          <p:cNvSpPr/>
          <p:nvPr/>
        </p:nvSpPr>
        <p:spPr>
          <a:xfrm>
            <a:off x="9245600" y="5029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Oval 50"/>
          <p:cNvSpPr/>
          <p:nvPr/>
        </p:nvSpPr>
        <p:spPr>
          <a:xfrm>
            <a:off x="10261600" y="55626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Oval 51"/>
          <p:cNvSpPr/>
          <p:nvPr/>
        </p:nvSpPr>
        <p:spPr>
          <a:xfrm>
            <a:off x="9550400" y="5334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Oval 52"/>
          <p:cNvSpPr/>
          <p:nvPr/>
        </p:nvSpPr>
        <p:spPr>
          <a:xfrm>
            <a:off x="8839200" y="48006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Oval 53"/>
          <p:cNvSpPr/>
          <p:nvPr/>
        </p:nvSpPr>
        <p:spPr>
          <a:xfrm>
            <a:off x="9042400" y="4191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8331200" y="4648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Oval 55"/>
          <p:cNvSpPr/>
          <p:nvPr/>
        </p:nvSpPr>
        <p:spPr>
          <a:xfrm>
            <a:off x="7213600" y="4572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Right Arrow 56"/>
          <p:cNvSpPr/>
          <p:nvPr/>
        </p:nvSpPr>
        <p:spPr>
          <a:xfrm>
            <a:off x="7478324" y="3626555"/>
            <a:ext cx="812800" cy="484632"/>
          </a:xfrm>
          <a:prstGeom prst="rightArrow">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4846252-9294-C249-ACAE-F899D52DF90D}"/>
              </a:ext>
            </a:extLst>
          </p:cNvPr>
          <p:cNvSpPr/>
          <p:nvPr/>
        </p:nvSpPr>
        <p:spPr>
          <a:xfrm>
            <a:off x="7518401" y="1676400"/>
            <a:ext cx="2653932" cy="1569660"/>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Calibri"/>
                <a:ea typeface="+mn-ea"/>
                <a:cs typeface="+mn-cs"/>
              </a:rPr>
              <a:t>Ensereptide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Calibri"/>
                <a:ea typeface="+mn-ea"/>
                <a:cs typeface="+mn-cs"/>
              </a:rPr>
              <a:t>Anti-COVID-19</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lumMod val="75000"/>
                  </a:srgbClr>
                </a:solidFill>
                <a:effectLst/>
                <a:uLnTx/>
                <a:uFillTx/>
                <a:latin typeface="Calibri"/>
                <a:ea typeface="+mn-ea"/>
                <a:cs typeface="+mn-cs"/>
              </a:rPr>
              <a:t>Peptides</a:t>
            </a:r>
          </a:p>
        </p:txBody>
      </p:sp>
      <p:sp>
        <p:nvSpPr>
          <p:cNvPr id="61" name="Oval 60">
            <a:extLst>
              <a:ext uri="{FF2B5EF4-FFF2-40B4-BE49-F238E27FC236}">
                <a16:creationId xmlns:a16="http://schemas.microsoft.com/office/drawing/2014/main" id="{4D8EA395-6CF1-4F4E-B1A6-07503B7184A9}"/>
              </a:ext>
            </a:extLst>
          </p:cNvPr>
          <p:cNvSpPr/>
          <p:nvPr/>
        </p:nvSpPr>
        <p:spPr>
          <a:xfrm>
            <a:off x="2196547" y="3868871"/>
            <a:ext cx="12192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74094454-8181-654B-AE55-3388B01A9753}"/>
              </a:ext>
            </a:extLst>
          </p:cNvPr>
          <p:cNvSpPr txBox="1"/>
          <p:nvPr/>
        </p:nvSpPr>
        <p:spPr>
          <a:xfrm>
            <a:off x="1422401" y="1673981"/>
            <a:ext cx="3759199"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Ensereptide  -Coded</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AAV Gene Vectors</a:t>
            </a:r>
          </a:p>
        </p:txBody>
      </p:sp>
      <p:sp>
        <p:nvSpPr>
          <p:cNvPr id="3" name="TextBox 2"/>
          <p:cNvSpPr txBox="1"/>
          <p:nvPr/>
        </p:nvSpPr>
        <p:spPr>
          <a:xfrm>
            <a:off x="1016000" y="5664201"/>
            <a:ext cx="8534400" cy="10363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a:ea typeface="+mn-ea"/>
                <a:cs typeface="+mn-cs"/>
              </a:rPr>
              <a:t>AAV= Adenovirus associated viral vector</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a:ea typeface="+mn-ea"/>
                <a:cs typeface="+mn-cs"/>
              </a:rPr>
              <a:t>PXL01= Lactoferrin sub peptide sequence</a:t>
            </a:r>
          </a:p>
        </p:txBody>
      </p:sp>
      <p:sp>
        <p:nvSpPr>
          <p:cNvPr id="13" name="Oval 12"/>
          <p:cNvSpPr/>
          <p:nvPr/>
        </p:nvSpPr>
        <p:spPr>
          <a:xfrm>
            <a:off x="406400" y="1803400"/>
            <a:ext cx="711200" cy="578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Oval 58"/>
          <p:cNvSpPr/>
          <p:nvPr/>
        </p:nvSpPr>
        <p:spPr>
          <a:xfrm>
            <a:off x="9448800" y="3098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Oval 17"/>
          <p:cNvSpPr/>
          <p:nvPr/>
        </p:nvSpPr>
        <p:spPr>
          <a:xfrm>
            <a:off x="6705602" y="1752602"/>
            <a:ext cx="672124" cy="4220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lowchart: Connector 19"/>
          <p:cNvSpPr/>
          <p:nvPr/>
        </p:nvSpPr>
        <p:spPr>
          <a:xfrm>
            <a:off x="812800" y="22098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Flowchart: Connector 57"/>
          <p:cNvSpPr/>
          <p:nvPr/>
        </p:nvSpPr>
        <p:spPr>
          <a:xfrm>
            <a:off x="3149600" y="35814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Flowchart: Connector 59"/>
          <p:cNvSpPr/>
          <p:nvPr/>
        </p:nvSpPr>
        <p:spPr>
          <a:xfrm>
            <a:off x="2641600" y="42672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Flowchart: Connector 61"/>
          <p:cNvSpPr/>
          <p:nvPr/>
        </p:nvSpPr>
        <p:spPr>
          <a:xfrm>
            <a:off x="1422400" y="44196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2" y="4495801"/>
            <a:ext cx="234951"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Flowchart: Connector 62"/>
          <p:cNvSpPr/>
          <p:nvPr/>
        </p:nvSpPr>
        <p:spPr>
          <a:xfrm>
            <a:off x="3759200" y="43434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Flowchart: Connector 63"/>
          <p:cNvSpPr/>
          <p:nvPr/>
        </p:nvSpPr>
        <p:spPr>
          <a:xfrm>
            <a:off x="2844800" y="51816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Flowchart: Connector 64"/>
          <p:cNvSpPr/>
          <p:nvPr/>
        </p:nvSpPr>
        <p:spPr>
          <a:xfrm>
            <a:off x="2032000" y="48006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Flowchart: Connector 65"/>
          <p:cNvSpPr/>
          <p:nvPr/>
        </p:nvSpPr>
        <p:spPr>
          <a:xfrm>
            <a:off x="4775200" y="4800600"/>
            <a:ext cx="2032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Oval 67"/>
          <p:cNvSpPr/>
          <p:nvPr/>
        </p:nvSpPr>
        <p:spPr>
          <a:xfrm>
            <a:off x="7416800" y="4114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467" y="3337984"/>
            <a:ext cx="234951" cy="18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667" y="3541184"/>
            <a:ext cx="234951" cy="18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151" y="3367618"/>
            <a:ext cx="137583" cy="1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3552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AAV6.2FF – Rapid and Robust </a:t>
            </a:r>
            <a:br>
              <a:rPr lang="en-US" sz="4000" dirty="0"/>
            </a:br>
            <a:r>
              <a:rPr lang="en-US" sz="4000" dirty="0"/>
              <a:t>Expression &gt; 6 Months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4951" y="1829595"/>
            <a:ext cx="91821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2959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3139</TotalTime>
  <Words>27676</Words>
  <Application>Microsoft Macintosh PowerPoint</Application>
  <PresentationFormat>Widescreen</PresentationFormat>
  <Paragraphs>3433</Paragraphs>
  <Slides>133</Slides>
  <Notes>59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&amp;quot</vt:lpstr>
      <vt:lpstr>PX Grotesk</vt:lpstr>
      <vt:lpstr>Arial</vt:lpstr>
      <vt:lpstr>Calibri</vt:lpstr>
      <vt:lpstr>Wingdings</vt:lpstr>
      <vt:lpstr>1_Office Theme</vt:lpstr>
      <vt:lpstr> Strategic Report 8/24/2023                                                                   TOP GENE THERAPY COMPANIES </vt:lpstr>
      <vt:lpstr>Table of Contents</vt:lpstr>
      <vt:lpstr>EXECUTIVE SUMMARY</vt:lpstr>
      <vt:lpstr>Gene Editing CRISP </vt:lpstr>
      <vt:lpstr>CRISP Patent Dispute</vt:lpstr>
      <vt:lpstr>CRISPR Patent controversy</vt:lpstr>
      <vt:lpstr>2020 Nobel Prize in Chemistry</vt:lpstr>
      <vt:lpstr>Gene Editing - mRNA</vt:lpstr>
      <vt:lpstr>Gene Editing  - Other Technologies</vt:lpstr>
      <vt:lpstr>Gene Modified T-Cells  - CAR-T</vt:lpstr>
      <vt:lpstr>Gene Transfer using AAV</vt:lpstr>
      <vt:lpstr>Endogenous Expression of Therapeutic Peptide using AAV</vt:lpstr>
      <vt:lpstr>USEFUL RESOURCES</vt:lpstr>
      <vt:lpstr>Useful Links</vt:lpstr>
      <vt:lpstr>Useful Links</vt:lpstr>
      <vt:lpstr>     CTGTAC 70th Meeting 9/2-3/21</vt:lpstr>
      <vt:lpstr>Series A – AAV Companies</vt:lpstr>
      <vt:lpstr>    Gene Therapy Market Approvals (1) </vt:lpstr>
      <vt:lpstr>    Gene Therapy Market Approvals (2)</vt:lpstr>
      <vt:lpstr>   Antisense Market Approvals </vt:lpstr>
      <vt:lpstr>Successful Exits (1)</vt:lpstr>
      <vt:lpstr>Successful Exits (2)</vt:lpstr>
      <vt:lpstr>Successful Exits (3)</vt:lpstr>
      <vt:lpstr>covID-19 Vaccine  COMPANIES</vt:lpstr>
      <vt:lpstr>FDA APPROVED* COVID-19 VACCINES</vt:lpstr>
      <vt:lpstr>                   BioNTech </vt:lpstr>
      <vt:lpstr>                   Pfizer (Vaccines)  (1)</vt:lpstr>
      <vt:lpstr>                   Pfizer (Vaccines) (2)</vt:lpstr>
      <vt:lpstr>                   Pfizer / Flagship  Collaboration</vt:lpstr>
      <vt:lpstr>                   Moderna Therapeutics (1)</vt:lpstr>
      <vt:lpstr>                   Moderna Therapeutics (2)</vt:lpstr>
      <vt:lpstr>GENE EDITING COMPANIES</vt:lpstr>
      <vt:lpstr>Vertex Therapeutics</vt:lpstr>
      <vt:lpstr>                            Exonics Therapeut. (Vertex) </vt:lpstr>
      <vt:lpstr>                        Intellia Therapeutics (1)</vt:lpstr>
      <vt:lpstr>                        Intellia Therapeutics (2)</vt:lpstr>
      <vt:lpstr>Intellia Pipeline</vt:lpstr>
      <vt:lpstr>CRISPR Therapeutics</vt:lpstr>
      <vt:lpstr>CRISPR –Vertex-Casebia/Bayer Deals </vt:lpstr>
      <vt:lpstr>                Caribou Biosciences, Inc (1)</vt:lpstr>
      <vt:lpstr>                Caribou Biosciences, Inc (2)</vt:lpstr>
      <vt:lpstr>Caribou Biosciences, Inc. - Applications</vt:lpstr>
      <vt:lpstr>Editas Medicine, Inc                      </vt:lpstr>
      <vt:lpstr>Editas Medicine Pipeline</vt:lpstr>
      <vt:lpstr>                                    Verve Therapeutics</vt:lpstr>
      <vt:lpstr>ElevateBio                      </vt:lpstr>
      <vt:lpstr>                    Sangamo Therapeutics </vt:lpstr>
      <vt:lpstr>Sangamo Partnered Pipeline</vt:lpstr>
      <vt:lpstr>                    Orchard Therapeutics plc </vt:lpstr>
      <vt:lpstr>                           Tessera  Therapeutics                    </vt:lpstr>
      <vt:lpstr>CAR –T companies</vt:lpstr>
      <vt:lpstr>                                  Novartis Gene Therapies </vt:lpstr>
      <vt:lpstr>                   Kite Pharma  (Gilead)                   </vt:lpstr>
      <vt:lpstr>                    JUNO Therapeutics (Celgene/BMS)</vt:lpstr>
      <vt:lpstr>                    JUNO Therapeutics (Celgene/BMS)</vt:lpstr>
      <vt:lpstr>                    Legend Biotech</vt:lpstr>
      <vt:lpstr>Legend Pipeline</vt:lpstr>
      <vt:lpstr>                    Protara Therapeutics (1)</vt:lpstr>
      <vt:lpstr>                           Autolous Therapeutics  plc                  </vt:lpstr>
      <vt:lpstr>                    Protara Therapeutics (2)</vt:lpstr>
      <vt:lpstr>                    Cellectis S.A.(1)</vt:lpstr>
      <vt:lpstr>                    Cellectis S.A. (2)</vt:lpstr>
      <vt:lpstr>                    AdVerum Biotech</vt:lpstr>
      <vt:lpstr>Elicio Therapeutics</vt:lpstr>
      <vt:lpstr>Elicio Technology Platform</vt:lpstr>
      <vt:lpstr>Elicio Pipeline</vt:lpstr>
      <vt:lpstr>gene vector companies</vt:lpstr>
      <vt:lpstr>                                Novartis Gene Therapy  (AveXis ) </vt:lpstr>
      <vt:lpstr>                    BioMarin</vt:lpstr>
      <vt:lpstr>     Spark Therapeutics (ROCHE)                                                                             </vt:lpstr>
      <vt:lpstr>Sarepta Therapeutics</vt:lpstr>
      <vt:lpstr>Exondys 51</vt:lpstr>
      <vt:lpstr>Yvondys 53</vt:lpstr>
      <vt:lpstr>Almondys 45</vt:lpstr>
      <vt:lpstr>Sarepta Pipeline Gene Therapy (1)</vt:lpstr>
      <vt:lpstr>Sarepta Gene Therapy (2)</vt:lpstr>
      <vt:lpstr>UltraGenyx Pharmaceutical </vt:lpstr>
      <vt:lpstr>                      Audentes Therapeutics (Astellas)</vt:lpstr>
      <vt:lpstr>                           Askleipos BioTherapeutics                    </vt:lpstr>
      <vt:lpstr>     FerGene (Ferring Spin Out)                                                                             </vt:lpstr>
      <vt:lpstr>     FerGene (Ferring Spin Out)                                                                             </vt:lpstr>
      <vt:lpstr>Amicus Therapeutics </vt:lpstr>
      <vt:lpstr>                        Bridge Bio Pharma</vt:lpstr>
      <vt:lpstr>BridgeBio Pipeline</vt:lpstr>
      <vt:lpstr>BridgeBio Other Gene Target Drugs 1/3</vt:lpstr>
      <vt:lpstr>BridgeBio Other Gene Target Drugs 2/3</vt:lpstr>
      <vt:lpstr>BridgeBio Other Gene Target Drugs 3/3</vt:lpstr>
      <vt:lpstr>                      Krystal Biotech</vt:lpstr>
      <vt:lpstr>                      REGENXBIO Inc </vt:lpstr>
      <vt:lpstr>REGENXBIO PIPELINE</vt:lpstr>
      <vt:lpstr>Amicus Therapeutics </vt:lpstr>
      <vt:lpstr>Prevail Therapeutics (Lilly)</vt:lpstr>
      <vt:lpstr>Prevail Program</vt:lpstr>
      <vt:lpstr>Prevail – Phase 1-2 Studies</vt:lpstr>
      <vt:lpstr>UniQure N.V.</vt:lpstr>
      <vt:lpstr>Glybera –1st EU Approved  Gene Therapy</vt:lpstr>
      <vt:lpstr> Cellastra Inc.</vt:lpstr>
      <vt:lpstr>VIRLEXA  </vt:lpstr>
      <vt:lpstr>AAV6.2FF – Rapid and Robust  Expression &gt; 6 Months</vt:lpstr>
      <vt:lpstr>                    Universal Cells, Inc (Astella) </vt:lpstr>
      <vt:lpstr>                      Nightstar Therap.  (Biogen) </vt:lpstr>
      <vt:lpstr>Nightstar Pipeline</vt:lpstr>
      <vt:lpstr>Voyager Therapeutics                                                                             </vt:lpstr>
      <vt:lpstr> AVRO Bio Inc</vt:lpstr>
      <vt:lpstr>AVRO BIO PIPELINE</vt:lpstr>
      <vt:lpstr> Meira GTX Holdings plc</vt:lpstr>
      <vt:lpstr>4D Molecular Therapeutics</vt:lpstr>
      <vt:lpstr>4D Molecular Ther. Pipeline</vt:lpstr>
      <vt:lpstr>Freeline Therapeutics </vt:lpstr>
      <vt:lpstr>                                    Tenaya  Therapeutics         </vt:lpstr>
      <vt:lpstr>TENAYA -DWORF GENE THERAPY  </vt:lpstr>
      <vt:lpstr>TENAYA -HDAC6 INHIBITOR  SMALL MOLECULE PROGRAM</vt:lpstr>
      <vt:lpstr>TENAYA - GENE THERAPY  CAPSID ENGINEERING</vt:lpstr>
      <vt:lpstr>                   Gainsight Biologics S.A.</vt:lpstr>
      <vt:lpstr>Gainsight Pipeline</vt:lpstr>
      <vt:lpstr> Taysha Gene Therapies Inc</vt:lpstr>
      <vt:lpstr>Taysha Pipeline</vt:lpstr>
      <vt:lpstr>Generation Bio </vt:lpstr>
      <vt:lpstr>                   Gainsight Biologics S.A.</vt:lpstr>
      <vt:lpstr>Gainsight Pipeline</vt:lpstr>
      <vt:lpstr> Solid Biosciences Inc</vt:lpstr>
      <vt:lpstr>                                       JAGUAR Gene Therapy</vt:lpstr>
      <vt:lpstr>                                      Dyno Therapeutics</vt:lpstr>
      <vt:lpstr>                                          Aviado Bio</vt:lpstr>
      <vt:lpstr>                                   CODA Biotherapeutics</vt:lpstr>
      <vt:lpstr>CODA -  Modulation in three parts:</vt:lpstr>
      <vt:lpstr>                                   Sio Gene  therapies</vt:lpstr>
      <vt:lpstr> Sio Gene Therapies Pipeline</vt:lpstr>
      <vt:lpstr>                        Fibrocell Science Inc   </vt:lpstr>
      <vt:lpstr>Fibrocell Gene Therapy</vt:lpstr>
      <vt:lpstr>Fibrocell Pipeline</vt:lpstr>
      <vt:lpstr>Lysogene S.A. </vt:lpstr>
      <vt:lpstr>                           Abeona Therapeutics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Mettinger</dc:creator>
  <cp:lastModifiedBy>15283</cp:lastModifiedBy>
  <cp:revision>50</cp:revision>
  <dcterms:created xsi:type="dcterms:W3CDTF">2023-08-08T23:39:52Z</dcterms:created>
  <dcterms:modified xsi:type="dcterms:W3CDTF">2023-09-17T04:41:05Z</dcterms:modified>
</cp:coreProperties>
</file>